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80" r:id="rId2"/>
    <p:sldMasterId id="2147483808" r:id="rId3"/>
  </p:sldMasterIdLst>
  <p:notesMasterIdLst>
    <p:notesMasterId r:id="rId63"/>
  </p:notesMasterIdLst>
  <p:sldIdLst>
    <p:sldId id="301" r:id="rId4"/>
    <p:sldId id="1258" r:id="rId5"/>
    <p:sldId id="1262" r:id="rId6"/>
    <p:sldId id="1260" r:id="rId7"/>
    <p:sldId id="1268" r:id="rId8"/>
    <p:sldId id="1261" r:id="rId9"/>
    <p:sldId id="1266" r:id="rId10"/>
    <p:sldId id="1267" r:id="rId11"/>
    <p:sldId id="1219" r:id="rId12"/>
    <p:sldId id="1243" r:id="rId13"/>
    <p:sldId id="1249" r:id="rId14"/>
    <p:sldId id="1264" r:id="rId15"/>
    <p:sldId id="1265" r:id="rId16"/>
    <p:sldId id="1247" r:id="rId17"/>
    <p:sldId id="1256" r:id="rId18"/>
    <p:sldId id="1224" r:id="rId19"/>
    <p:sldId id="1223" r:id="rId20"/>
    <p:sldId id="414" r:id="rId21"/>
    <p:sldId id="1182" r:id="rId22"/>
    <p:sldId id="1180" r:id="rId23"/>
    <p:sldId id="1218" r:id="rId24"/>
    <p:sldId id="1246" r:id="rId25"/>
    <p:sldId id="1186" r:id="rId26"/>
    <p:sldId id="1254" r:id="rId27"/>
    <p:sldId id="1185" r:id="rId28"/>
    <p:sldId id="1181" r:id="rId29"/>
    <p:sldId id="1183" r:id="rId30"/>
    <p:sldId id="1255" r:id="rId31"/>
    <p:sldId id="1229" r:id="rId32"/>
    <p:sldId id="1232" r:id="rId33"/>
    <p:sldId id="1233" r:id="rId34"/>
    <p:sldId id="1239" r:id="rId35"/>
    <p:sldId id="1244" r:id="rId36"/>
    <p:sldId id="1245" r:id="rId37"/>
    <p:sldId id="1250" r:id="rId38"/>
    <p:sldId id="1251" r:id="rId39"/>
    <p:sldId id="1252" r:id="rId40"/>
    <p:sldId id="1227" r:id="rId41"/>
    <p:sldId id="1234" r:id="rId42"/>
    <p:sldId id="1237" r:id="rId43"/>
    <p:sldId id="1240" r:id="rId44"/>
    <p:sldId id="1238" r:id="rId45"/>
    <p:sldId id="1235" r:id="rId46"/>
    <p:sldId id="1259" r:id="rId47"/>
    <p:sldId id="1167" r:id="rId48"/>
    <p:sldId id="1187" r:id="rId49"/>
    <p:sldId id="1184" r:id="rId50"/>
    <p:sldId id="1189" r:id="rId51"/>
    <p:sldId id="1190" r:id="rId52"/>
    <p:sldId id="1164" r:id="rId53"/>
    <p:sldId id="1170" r:id="rId54"/>
    <p:sldId id="1174" r:id="rId55"/>
    <p:sldId id="1175" r:id="rId56"/>
    <p:sldId id="1173" r:id="rId57"/>
    <p:sldId id="1171" r:id="rId58"/>
    <p:sldId id="1168" r:id="rId59"/>
    <p:sldId id="1257" r:id="rId60"/>
    <p:sldId id="1203" r:id="rId61"/>
    <p:sldId id="1217" r:id="rId62"/>
  </p:sldIdLst>
  <p:sldSz cx="2437765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99"/>
    <a:srgbClr val="009900"/>
    <a:srgbClr val="000004"/>
    <a:srgbClr val="663300"/>
    <a:srgbClr val="99FF99"/>
    <a:srgbClr val="66FF99"/>
    <a:srgbClr val="CCFFCC"/>
    <a:srgbClr val="00CC00"/>
    <a:srgbClr val="888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89316" autoAdjust="0"/>
  </p:normalViewPr>
  <p:slideViewPr>
    <p:cSldViewPr>
      <p:cViewPr varScale="1">
        <p:scale>
          <a:sx n="82" d="100"/>
          <a:sy n="82" d="100"/>
        </p:scale>
        <p:origin x="192" y="126"/>
      </p:cViewPr>
      <p:guideLst>
        <p:guide orient="horz" pos="4320"/>
        <p:guide pos="7678"/>
      </p:guideLst>
    </p:cSldViewPr>
  </p:slideViewPr>
  <p:outlineViewPr>
    <p:cViewPr>
      <p:scale>
        <a:sx n="33" d="100"/>
        <a:sy n="33" d="100"/>
      </p:scale>
      <p:origin x="0" y="-128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2CD4F-6132-4EA0-BDD1-1E1507252CE6}" type="datetimeFigureOut">
              <a:rPr lang="en-GB" smtClean="0"/>
              <a:t>21/05/2025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B48FC-AB47-4F5D-9725-BF22E783BCCD}" type="slidenum">
              <a:rPr lang="en-GB" smtClean="0"/>
              <a:t>‹Nº›</a:t>
            </a:fld>
            <a:endParaRPr lang="en-GB" dirty="0"/>
          </a:p>
        </p:txBody>
      </p:sp>
    </p:spTree>
    <p:extLst>
      <p:ext uri="{BB962C8B-B14F-4D97-AF65-F5344CB8AC3E}">
        <p14:creationId xmlns:p14="http://schemas.microsoft.com/office/powerpoint/2010/main" val="3297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1</a:t>
            </a:fld>
            <a:endParaRPr lang="en-GB" dirty="0"/>
          </a:p>
        </p:txBody>
      </p:sp>
    </p:spTree>
    <p:extLst>
      <p:ext uri="{BB962C8B-B14F-4D97-AF65-F5344CB8AC3E}">
        <p14:creationId xmlns:p14="http://schemas.microsoft.com/office/powerpoint/2010/main" val="215478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D7A8-D10E-3172-D5B7-32504A4610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2EA8C42-1255-0C53-F299-69F27DD6FCD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94AC352-97F5-7117-D429-97D688EE4637}"/>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CCCD0683-64DD-C332-5754-9EA74785CD2B}"/>
              </a:ext>
            </a:extLst>
          </p:cNvPr>
          <p:cNvSpPr>
            <a:spLocks noGrp="1"/>
          </p:cNvSpPr>
          <p:nvPr>
            <p:ph type="sldNum" sz="quarter" idx="5"/>
          </p:nvPr>
        </p:nvSpPr>
        <p:spPr/>
        <p:txBody>
          <a:bodyPr/>
          <a:lstStyle/>
          <a:p>
            <a:fld id="{B22B48FC-AB47-4F5D-9725-BF22E783BCCD}" type="slidenum">
              <a:rPr lang="en-GB" smtClean="0"/>
              <a:t>41</a:t>
            </a:fld>
            <a:endParaRPr lang="en-GB" dirty="0"/>
          </a:p>
        </p:txBody>
      </p:sp>
    </p:spTree>
    <p:extLst>
      <p:ext uri="{BB962C8B-B14F-4D97-AF65-F5344CB8AC3E}">
        <p14:creationId xmlns:p14="http://schemas.microsoft.com/office/powerpoint/2010/main" val="236689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F68A-392F-ABFD-196F-5FE87A1A1E5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8817D4-3DCE-62E9-2B1B-BC5459CB813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8E55149-D6BD-DE33-037A-652C84C0915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6A37A4D8-2C8A-B817-BBCA-030BEDBFD082}"/>
              </a:ext>
            </a:extLst>
          </p:cNvPr>
          <p:cNvSpPr>
            <a:spLocks noGrp="1"/>
          </p:cNvSpPr>
          <p:nvPr>
            <p:ph type="sldNum" sz="quarter" idx="5"/>
          </p:nvPr>
        </p:nvSpPr>
        <p:spPr/>
        <p:txBody>
          <a:bodyPr/>
          <a:lstStyle/>
          <a:p>
            <a:fld id="{B22B48FC-AB47-4F5D-9725-BF22E783BCCD}" type="slidenum">
              <a:rPr lang="en-GB" smtClean="0"/>
              <a:t>42</a:t>
            </a:fld>
            <a:endParaRPr lang="en-GB" dirty="0"/>
          </a:p>
        </p:txBody>
      </p:sp>
    </p:spTree>
    <p:extLst>
      <p:ext uri="{BB962C8B-B14F-4D97-AF65-F5344CB8AC3E}">
        <p14:creationId xmlns:p14="http://schemas.microsoft.com/office/powerpoint/2010/main" val="161337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4A921-364D-330D-0A59-5BA37D29AB6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DD08A8C-4E40-E065-C954-48AD899C8AC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8CBD85-8A3D-ECB6-8835-829F177898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Ejemplo real</a:t>
            </a:r>
            <a:r>
              <a:rPr lang="es-ES" dirty="0"/>
              <a:t> : El Instituto de Investigación en Química de la Universidad de La Rioja (IQUR) ha establecido convenios internacionales que le permiten participar en proyectos innovadores y acceder a mayor financiación. https://cadenaser.com/rioja/2024/12/04/el-instituto-de-quimica-de-la-ur-abre-la-puerta-a-liderar-la-investigacion-cientifica-desde-la-rioja-radio-rioja/?utm_source=chatgpt.com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Ejemplo real</a:t>
            </a:r>
            <a:r>
              <a:rPr lang="es-ES" dirty="0"/>
              <a:t> : El Centro Nacional de Investigación sobre la Evolución Humana (CENIEH) en Burgos colabora con redes internacionales en estudios de paleobiología, lo que ha fortalecido su posición en la comunidad científica global. https://cadenaser.com/castillayleon/2025/01/31/burgos-se-coloca-en-la-vanguardia-de-la-investigacion-en-paleobiologia-con-un-nuevo-laboratorio-en-el-cenieh-radio-castilla/?utm_source=chatgpt.com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Ejemplo Real</a:t>
            </a:r>
            <a:r>
              <a:rPr lang="es-ES" dirty="0"/>
              <a:t> : El programa "José Castillejo" del Ministerio de Ciencia e Innovación de España financia estancias de jóvenes doctores en centros extranjeros de prestigio.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a:extLst>
              <a:ext uri="{FF2B5EF4-FFF2-40B4-BE49-F238E27FC236}">
                <a16:creationId xmlns:a16="http://schemas.microsoft.com/office/drawing/2014/main" id="{7CAB9907-DB76-E79F-35FC-08AAD699872D}"/>
              </a:ext>
            </a:extLst>
          </p:cNvPr>
          <p:cNvSpPr>
            <a:spLocks noGrp="1"/>
          </p:cNvSpPr>
          <p:nvPr>
            <p:ph type="sldNum" sz="quarter" idx="5"/>
          </p:nvPr>
        </p:nvSpPr>
        <p:spPr/>
        <p:txBody>
          <a:bodyPr/>
          <a:lstStyle/>
          <a:p>
            <a:fld id="{B22B48FC-AB47-4F5D-9725-BF22E783BCCD}" type="slidenum">
              <a:rPr lang="en-GB" smtClean="0"/>
              <a:t>43</a:t>
            </a:fld>
            <a:endParaRPr lang="en-GB" dirty="0"/>
          </a:p>
        </p:txBody>
      </p:sp>
    </p:spTree>
    <p:extLst>
      <p:ext uri="{BB962C8B-B14F-4D97-AF65-F5344CB8AC3E}">
        <p14:creationId xmlns:p14="http://schemas.microsoft.com/office/powerpoint/2010/main" val="166168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dirty="0">
                <a:solidFill>
                  <a:srgbClr val="000000"/>
                </a:solidFill>
                <a:effectLst/>
                <a:latin typeface="Arial  "/>
              </a:rPr>
              <a:t> </a:t>
            </a:r>
            <a:r>
              <a:rPr lang="es-ES" sz="1800" b="1" i="0" u="none" strike="noStrike" dirty="0">
                <a:solidFill>
                  <a:srgbClr val="000000"/>
                </a:solidFill>
                <a:effectLst/>
                <a:latin typeface="Arial  "/>
              </a:rPr>
              <a:t>Publicaciones (P)</a:t>
            </a:r>
            <a:r>
              <a:rPr lang="es-ES" dirty="0"/>
              <a:t> / </a:t>
            </a:r>
            <a:r>
              <a:rPr lang="es-ES" sz="1800" b="1" i="0" u="none" strike="noStrike" dirty="0">
                <a:solidFill>
                  <a:srgbClr val="31373B"/>
                </a:solidFill>
                <a:effectLst/>
                <a:latin typeface="Arial  "/>
              </a:rPr>
              <a:t>Trabajadores (T)</a:t>
            </a:r>
            <a:r>
              <a:rPr lang="es-ES" dirty="0"/>
              <a:t> = </a:t>
            </a:r>
            <a:r>
              <a:rPr lang="es-ES" sz="1800" b="1" i="0" u="none" strike="noStrike" dirty="0">
                <a:solidFill>
                  <a:srgbClr val="31373B"/>
                </a:solidFill>
                <a:effectLst/>
                <a:latin typeface="Arial  "/>
              </a:rPr>
              <a:t>Productividad</a:t>
            </a:r>
            <a:r>
              <a:rPr lang="es-ES"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1" dirty="0"/>
              <a:t>INIA CSIC 908/650=1,4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b="1" i="0" u="none" strike="noStrike" dirty="0">
                <a:solidFill>
                  <a:srgbClr val="31373B"/>
                </a:solidFill>
                <a:effectLst/>
                <a:latin typeface="Arial  "/>
              </a:rPr>
              <a:t>FOOD UPV</a:t>
            </a:r>
            <a:r>
              <a:rPr lang="es-ES" dirty="0"/>
              <a:t> </a:t>
            </a:r>
            <a:r>
              <a:rPr lang="es-ES" sz="1200" b="1" i="0" u="none" strike="noStrike" dirty="0">
                <a:solidFill>
                  <a:srgbClr val="31373B"/>
                </a:solidFill>
                <a:effectLst/>
                <a:latin typeface="Arial  "/>
              </a:rPr>
              <a:t>248/197=1,3</a:t>
            </a:r>
            <a:r>
              <a:rPr lang="es-ES"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800" b="1" i="0" u="none" strike="noStrike" dirty="0">
                <a:solidFill>
                  <a:srgbClr val="31373B"/>
                </a:solidFill>
                <a:effectLst/>
                <a:latin typeface="Arial  "/>
              </a:rPr>
              <a:t>CIAGRO-UMH</a:t>
            </a:r>
            <a:r>
              <a:rPr lang="es-ES" dirty="0"/>
              <a:t> </a:t>
            </a:r>
            <a:r>
              <a:rPr lang="es-ES" sz="1800" b="1" i="0" u="none" strike="noStrike" dirty="0">
                <a:solidFill>
                  <a:srgbClr val="31373B"/>
                </a:solidFill>
                <a:effectLst/>
                <a:latin typeface="Arial  "/>
              </a:rPr>
              <a:t>102</a:t>
            </a:r>
            <a:r>
              <a:rPr lang="es-ES" dirty="0"/>
              <a:t>/</a:t>
            </a:r>
            <a:r>
              <a:rPr lang="es-ES" sz="1800" b="1" i="0" u="none" strike="noStrike" dirty="0">
                <a:solidFill>
                  <a:srgbClr val="31373B"/>
                </a:solidFill>
                <a:effectLst/>
                <a:latin typeface="Arial  "/>
              </a:rPr>
              <a:t>122 = 0,8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b="1" i="0" u="none" strike="noStrike" dirty="0">
                <a:solidFill>
                  <a:srgbClr val="31373B"/>
                </a:solidFill>
                <a:effectLst/>
                <a:latin typeface="Arial  "/>
              </a:rPr>
              <a:t>IRTA</a:t>
            </a:r>
            <a:r>
              <a:rPr lang="es-ES" dirty="0"/>
              <a:t> </a:t>
            </a:r>
            <a:r>
              <a:rPr lang="es-ES" sz="1200" b="1" i="0" u="none" strike="noStrike" dirty="0">
                <a:solidFill>
                  <a:srgbClr val="31373B"/>
                </a:solidFill>
                <a:effectLst/>
                <a:latin typeface="Arial  "/>
              </a:rPr>
              <a:t>409/933=0,4</a:t>
            </a:r>
            <a:r>
              <a:rPr lang="es-ES"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800" b="1" i="0" u="none" strike="noStrike" dirty="0">
                <a:solidFill>
                  <a:srgbClr val="31373B"/>
                </a:solidFill>
                <a:effectLst/>
                <a:latin typeface="Arial  "/>
              </a:rPr>
              <a:t>AINIA</a:t>
            </a:r>
            <a:r>
              <a:rPr lang="es-ES" dirty="0"/>
              <a:t> </a:t>
            </a:r>
            <a:r>
              <a:rPr lang="es-ES" sz="1800" b="1" i="0" u="none" strike="noStrike" dirty="0">
                <a:solidFill>
                  <a:srgbClr val="31373B"/>
                </a:solidFill>
                <a:effectLst/>
                <a:latin typeface="Arial  "/>
              </a:rPr>
              <a:t>26/250=0,1</a:t>
            </a:r>
            <a:r>
              <a:rPr lang="es-ES"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b="1" dirty="0"/>
              <a:t>INIA CSIC es el centro más productivo</a:t>
            </a:r>
            <a:r>
              <a:rPr lang="es-ES" dirty="0"/>
              <a:t> con </a:t>
            </a:r>
            <a:r>
              <a:rPr lang="es-ES" b="1" dirty="0"/>
              <a:t>1,40 publicaciones por trabajador</a:t>
            </a:r>
            <a:r>
              <a:rPr lang="es-ES" dirty="0"/>
              <a:t>, lo que indica que tiene la mejor relación entre número de publicaciones y su equipo de </a:t>
            </a:r>
            <a:r>
              <a:rPr lang="es-ES" dirty="0" err="1"/>
              <a:t>investigadores.</a:t>
            </a:r>
            <a:r>
              <a:rPr lang="es-ES" b="1" dirty="0" err="1"/>
              <a:t>FOOD</a:t>
            </a:r>
            <a:r>
              <a:rPr lang="es-ES" b="1" dirty="0"/>
              <a:t> UPV ocupa la segunda posición</a:t>
            </a:r>
            <a:r>
              <a:rPr lang="es-ES" dirty="0"/>
              <a:t> con </a:t>
            </a:r>
            <a:r>
              <a:rPr lang="es-ES" b="1" dirty="0"/>
              <a:t>1,26 publicaciones por trabajador</a:t>
            </a:r>
            <a:r>
              <a:rPr lang="es-ES" dirty="0"/>
              <a:t>, mostrando una productividad similar a la de INIA CSIC, lo que sugiere un alto rendimiento a pesar de su menor presupuesto por </a:t>
            </a:r>
            <a:r>
              <a:rPr lang="es-ES" dirty="0" err="1"/>
              <a:t>trabajador.</a:t>
            </a:r>
            <a:r>
              <a:rPr lang="es-ES" b="1" dirty="0" err="1"/>
              <a:t>CIAGRO</a:t>
            </a:r>
            <a:r>
              <a:rPr lang="es-ES" b="1" dirty="0"/>
              <a:t>-UMH se encuentra en un nivel intermedio</a:t>
            </a:r>
            <a:r>
              <a:rPr lang="es-ES" dirty="0"/>
              <a:t>, con </a:t>
            </a:r>
            <a:r>
              <a:rPr lang="es-ES" b="1" dirty="0"/>
              <a:t>0,84 publicaciones por trabajador</a:t>
            </a:r>
            <a:r>
              <a:rPr lang="es-ES" dirty="0"/>
              <a:t>, lo que indica una eficiencia moderada en la generación de publicaciones </a:t>
            </a:r>
            <a:r>
              <a:rPr lang="es-ES" dirty="0" err="1"/>
              <a:t>científicas.</a:t>
            </a:r>
            <a:r>
              <a:rPr lang="es-ES" b="1" dirty="0" err="1"/>
              <a:t>IRTA</a:t>
            </a:r>
            <a:r>
              <a:rPr lang="es-ES" b="1" dirty="0"/>
              <a:t> presenta una productividad menor</a:t>
            </a:r>
            <a:r>
              <a:rPr lang="es-ES" dirty="0"/>
              <a:t>, con </a:t>
            </a:r>
            <a:r>
              <a:rPr lang="es-ES" b="1" dirty="0"/>
              <a:t>0,44 publicaciones por trabajador</a:t>
            </a:r>
            <a:r>
              <a:rPr lang="es-ES" dirty="0"/>
              <a:t>, a pesar de tener uno de los presupuestos más altos por </a:t>
            </a:r>
            <a:r>
              <a:rPr lang="es-ES" dirty="0" err="1"/>
              <a:t>investigador.</a:t>
            </a:r>
            <a:r>
              <a:rPr lang="es-ES" b="1" dirty="0" err="1"/>
              <a:t>AINIA</a:t>
            </a:r>
            <a:r>
              <a:rPr lang="es-ES" b="1" dirty="0"/>
              <a:t> muestra la menor productividad</a:t>
            </a:r>
            <a:r>
              <a:rPr lang="es-ES" dirty="0"/>
              <a:t>, con </a:t>
            </a:r>
            <a:r>
              <a:rPr lang="es-ES" b="1" dirty="0"/>
              <a:t>0,10 publicaciones por trabajador</a:t>
            </a:r>
            <a:r>
              <a:rPr lang="es-ES" dirty="0"/>
              <a:t>, lo que podría indicar un enfoque distinto en su estrategia de investigación, con menos énfasis en la publicación científica.</a:t>
            </a:r>
          </a:p>
        </p:txBody>
      </p:sp>
      <p:sp>
        <p:nvSpPr>
          <p:cNvPr id="4" name="Marcador de número de diapositiva 3"/>
          <p:cNvSpPr>
            <a:spLocks noGrp="1"/>
          </p:cNvSpPr>
          <p:nvPr>
            <p:ph type="sldNum" sz="quarter" idx="5"/>
          </p:nvPr>
        </p:nvSpPr>
        <p:spPr/>
        <p:txBody>
          <a:bodyPr/>
          <a:lstStyle/>
          <a:p>
            <a:fld id="{B22B48FC-AB47-4F5D-9725-BF22E783BCCD}" type="slidenum">
              <a:rPr lang="en-GB" smtClean="0"/>
              <a:t>48</a:t>
            </a:fld>
            <a:endParaRPr lang="en-GB" dirty="0"/>
          </a:p>
        </p:txBody>
      </p:sp>
    </p:spTree>
    <p:extLst>
      <p:ext uri="{BB962C8B-B14F-4D97-AF65-F5344CB8AC3E}">
        <p14:creationId xmlns:p14="http://schemas.microsoft.com/office/powerpoint/2010/main" val="398534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Gráfico 5 </a:t>
            </a:r>
            <a:r>
              <a:rPr kumimoji="0" lang="es-ES" sz="1200" b="1" i="0" u="none" strike="noStrike" kern="1200" cap="none" spc="0" normalizeH="0" baseline="0" noProof="0" dirty="0">
                <a:ln>
                  <a:noFill/>
                </a:ln>
                <a:solidFill>
                  <a:srgbClr val="31373B"/>
                </a:solidFill>
                <a:effectLst/>
                <a:uLnTx/>
                <a:uFillTx/>
                <a:latin typeface="Raleway"/>
                <a:ea typeface="+mn-ea"/>
                <a:cs typeface="+mn-cs"/>
              </a:rPr>
              <a:t>Total de visitas y variación del tráfico.</a:t>
            </a:r>
          </a:p>
          <a:p>
            <a:pPr marL="228600" indent="-228600">
              <a:buFont typeface="+mj-lt"/>
              <a:buAutoNum type="arabicPeriod"/>
            </a:pPr>
            <a:r>
              <a:rPr lang="es-ES" dirty="0"/>
              <a:t>IRTA domina en volumen de visitas, con 57.816 visitas y un crecimiento del 38% en comparación con el mes anterior, lo que indica una tendencia positiva en la popularidad de su web.</a:t>
            </a:r>
          </a:p>
          <a:p>
            <a:pPr marL="228600" indent="-228600">
              <a:buFont typeface="+mj-lt"/>
              <a:buAutoNum type="arabicPeriod"/>
            </a:pPr>
            <a:r>
              <a:rPr lang="es-ES" dirty="0"/>
              <a:t>AINIA experimenta el mayor crecimiento porcentual, con un impresionante 100,21% de incremento en su tráfico web, lo que sugiere una estrategia efectiva de atracción de visitantes o un evento que haya generado gran interés.</a:t>
            </a:r>
          </a:p>
          <a:p>
            <a:pPr marL="228600" indent="-228600">
              <a:buFont typeface="+mj-lt"/>
              <a:buAutoNum type="arabicPeriod"/>
            </a:pPr>
            <a:r>
              <a:rPr lang="es-ES" dirty="0"/>
              <a:t>INIA CSIC y FOOD UPV con desempeño moderado, con 35.109 y 5.118 visitas respectivamente, pero FOOD UPV destaca por una variación negativa del -87,50%, lo que indica una fuerte caída en su tráfico digital.</a:t>
            </a:r>
          </a:p>
          <a:p>
            <a:pPr marL="228600" indent="-228600">
              <a:buFont typeface="+mj-lt"/>
              <a:buAutoNum type="arabicPeriod"/>
            </a:pPr>
            <a:r>
              <a:rPr lang="es-ES" dirty="0"/>
              <a:t>CIAGRO-UMH con la menor cantidad de visitas, con solo 494 visitas y un decrecimiento del -1,53%, lo que muestra un reto en visibilidad y alcance digital en comparación con los demás institutos.</a:t>
            </a:r>
          </a:p>
          <a:p>
            <a:pPr marL="228600" indent="-228600">
              <a:buFont typeface="+mj-lt"/>
              <a:buAutoNum type="arabicPeriod"/>
            </a:pPr>
            <a:endParaRPr lang="es-E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1200" b="1" i="0" u="none" strike="noStrike" kern="1200" cap="none" spc="0" normalizeH="0" baseline="0" noProof="0" dirty="0">
                <a:ln>
                  <a:noFill/>
                </a:ln>
                <a:solidFill>
                  <a:srgbClr val="31373B"/>
                </a:solidFill>
                <a:effectLst/>
                <a:uLnTx/>
                <a:uFillTx/>
                <a:latin typeface="Raleway"/>
                <a:ea typeface="+mn-ea"/>
                <a:cs typeface="+mn-cs"/>
              </a:rPr>
              <a:t>Gráfico 6. Ranking global y nacional por institución.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ES" sz="3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3200" dirty="0"/>
              <a:t>¿Cómo es posible que IRTA tenga un posición en el ranking nacional e internacional peor que </a:t>
            </a:r>
            <a:r>
              <a:rPr lang="es-ES" sz="3200" dirty="0" err="1"/>
              <a:t>CIagro</a:t>
            </a:r>
            <a:r>
              <a:rPr lang="es-ES" sz="3200" dirty="0"/>
              <a:t>, teniendo en cuenta que </a:t>
            </a:r>
            <a:r>
              <a:rPr lang="es-ES" sz="3200" dirty="0" err="1"/>
              <a:t>ciagro</a:t>
            </a:r>
            <a:r>
              <a:rPr lang="es-ES" sz="3200" dirty="0"/>
              <a:t> sólo recibe 494 visitas e IRTA 57.816 visitas?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2000" b="0" i="0" u="none" strike="noStrike" kern="1200" cap="none" spc="0" normalizeH="0" baseline="0" noProof="0" dirty="0">
              <a:ln>
                <a:noFill/>
              </a:ln>
              <a:solidFill>
                <a:srgbClr val="000004"/>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2000" b="0" i="0" u="none" strike="noStrike" kern="1200" cap="none" spc="0" normalizeH="0" baseline="0" noProof="0" dirty="0">
                <a:ln>
                  <a:noFill/>
                </a:ln>
                <a:solidFill>
                  <a:srgbClr val="000004"/>
                </a:solidFill>
                <a:effectLst/>
                <a:uLnTx/>
                <a:uFillTx/>
                <a:latin typeface="Raleway"/>
                <a:ea typeface="+mn-ea"/>
                <a:cs typeface="+mn-cs"/>
              </a:rPr>
              <a:t>Parece contradictorio, pero aquí te explico de forma sencilla por qué IRTA, con muchas más visitas, tiene un ranking peor que CIAGRO-UMH.</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2000" b="0" i="0" u="none" strike="noStrike" kern="1200" cap="none" spc="0" normalizeH="0" baseline="0" noProof="0" dirty="0">
              <a:ln>
                <a:noFill/>
              </a:ln>
              <a:solidFill>
                <a:srgbClr val="000004"/>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2000" b="0" i="0" u="none" strike="noStrike" kern="1200" cap="none" spc="0" normalizeH="0" baseline="0" noProof="0" dirty="0">
                <a:ln>
                  <a:noFill/>
                </a:ln>
                <a:solidFill>
                  <a:srgbClr val="000004"/>
                </a:solidFill>
                <a:effectLst/>
                <a:uLnTx/>
                <a:uFillTx/>
                <a:latin typeface="Raleway"/>
                <a:ea typeface="+mn-ea"/>
                <a:cs typeface="+mn-cs"/>
              </a:rPr>
              <a:t>1️⃣ No todo es cantidad de </a:t>
            </a:r>
            <a:r>
              <a:rPr kumimoji="0" lang="es-ES" sz="2000" b="0" i="0" u="none" strike="noStrike" kern="1200" cap="none" spc="0" normalizeH="0" baseline="0" noProof="0" dirty="0" err="1">
                <a:ln>
                  <a:noFill/>
                </a:ln>
                <a:solidFill>
                  <a:srgbClr val="000004"/>
                </a:solidFill>
                <a:effectLst/>
                <a:uLnTx/>
                <a:uFillTx/>
                <a:latin typeface="Raleway"/>
                <a:ea typeface="+mn-ea"/>
                <a:cs typeface="+mn-cs"/>
              </a:rPr>
              <a:t>visitasLos</a:t>
            </a:r>
            <a:r>
              <a:rPr kumimoji="0" lang="es-ES" sz="2000" b="0" i="0" u="none" strike="noStrike" kern="1200" cap="none" spc="0" normalizeH="0" baseline="0" noProof="0" dirty="0">
                <a:ln>
                  <a:noFill/>
                </a:ln>
                <a:solidFill>
                  <a:srgbClr val="000004"/>
                </a:solidFill>
                <a:effectLst/>
                <a:uLnTx/>
                <a:uFillTx/>
                <a:latin typeface="Raleway"/>
                <a:ea typeface="+mn-ea"/>
                <a:cs typeface="+mn-cs"/>
              </a:rPr>
              <a:t> rankings no solo se basan en cuántas visitas recibe una web, sino también en otros factores como calidad del tráfico, enlaces externos, duración de la visita y relevancia del </a:t>
            </a:r>
            <a:r>
              <a:rPr kumimoji="0" lang="es-ES" sz="2000" b="0" i="0" u="none" strike="noStrike" kern="1200" cap="none" spc="0" normalizeH="0" baseline="0" noProof="0" dirty="0" err="1">
                <a:ln>
                  <a:noFill/>
                </a:ln>
                <a:solidFill>
                  <a:srgbClr val="000004"/>
                </a:solidFill>
                <a:effectLst/>
                <a:uLnTx/>
                <a:uFillTx/>
                <a:latin typeface="Raleway"/>
                <a:ea typeface="+mn-ea"/>
                <a:cs typeface="+mn-cs"/>
              </a:rPr>
              <a:t>contenido.CIAGRO</a:t>
            </a:r>
            <a:r>
              <a:rPr kumimoji="0" lang="es-ES" sz="2000" b="0" i="0" u="none" strike="noStrike" kern="1200" cap="none" spc="0" normalizeH="0" baseline="0" noProof="0" dirty="0">
                <a:ln>
                  <a:noFill/>
                </a:ln>
                <a:solidFill>
                  <a:srgbClr val="000004"/>
                </a:solidFill>
                <a:effectLst/>
                <a:uLnTx/>
                <a:uFillTx/>
                <a:latin typeface="Raleway"/>
                <a:ea typeface="+mn-ea"/>
                <a:cs typeface="+mn-cs"/>
              </a:rPr>
              <a:t>-UMH puede tener pocas visitas, pero muy relevantes. Si las personas que entran a su web pasan mucho tiempo en ella, visitan varias páginas internas o provienen de sitios de prestigio, su ranking mejora.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2000" b="0" i="0" u="none" strike="noStrike" kern="1200" cap="none" spc="0" normalizeH="0" baseline="0" noProof="0" dirty="0">
                <a:ln>
                  <a:noFill/>
                </a:ln>
                <a:solidFill>
                  <a:srgbClr val="000004"/>
                </a:solidFill>
                <a:effectLst/>
                <a:uLnTx/>
                <a:uFillTx/>
                <a:latin typeface="Raleway"/>
                <a:ea typeface="+mn-ea"/>
                <a:cs typeface="+mn-cs"/>
              </a:rPr>
              <a:t>2️⃣ La competencia en cada país </a:t>
            </a:r>
            <a:r>
              <a:rPr kumimoji="0" lang="es-ES" sz="2000" b="0" i="0" u="none" strike="noStrike" kern="1200" cap="none" spc="0" normalizeH="0" baseline="0" noProof="0" dirty="0" err="1">
                <a:ln>
                  <a:noFill/>
                </a:ln>
                <a:solidFill>
                  <a:srgbClr val="000004"/>
                </a:solidFill>
                <a:effectLst/>
                <a:uLnTx/>
                <a:uFillTx/>
                <a:latin typeface="Raleway"/>
                <a:ea typeface="+mn-ea"/>
                <a:cs typeface="+mn-cs"/>
              </a:rPr>
              <a:t>influyeEl</a:t>
            </a:r>
            <a:r>
              <a:rPr kumimoji="0" lang="es-ES" sz="2000" b="0" i="0" u="none" strike="noStrike" kern="1200" cap="none" spc="0" normalizeH="0" baseline="0" noProof="0" dirty="0">
                <a:ln>
                  <a:noFill/>
                </a:ln>
                <a:solidFill>
                  <a:srgbClr val="000004"/>
                </a:solidFill>
                <a:effectLst/>
                <a:uLnTx/>
                <a:uFillTx/>
                <a:latin typeface="Raleway"/>
                <a:ea typeface="+mn-ea"/>
                <a:cs typeface="+mn-cs"/>
              </a:rPr>
              <a:t> ranking nacional compara una web con todas las demás de su país. Si en España hay muchas páginas web con tráfico alto y IRTA tiene mucha competencia, su posición será más </a:t>
            </a:r>
            <a:r>
              <a:rPr kumimoji="0" lang="es-ES" sz="2000" b="0" i="0" u="none" strike="noStrike" kern="1200" cap="none" spc="0" normalizeH="0" baseline="0" noProof="0" dirty="0" err="1">
                <a:ln>
                  <a:noFill/>
                </a:ln>
                <a:solidFill>
                  <a:srgbClr val="000004"/>
                </a:solidFill>
                <a:effectLst/>
                <a:uLnTx/>
                <a:uFillTx/>
                <a:latin typeface="Raleway"/>
                <a:ea typeface="+mn-ea"/>
                <a:cs typeface="+mn-cs"/>
              </a:rPr>
              <a:t>baja.En</a:t>
            </a:r>
            <a:r>
              <a:rPr kumimoji="0" lang="es-ES" sz="2000" b="0" i="0" u="none" strike="noStrike" kern="1200" cap="none" spc="0" normalizeH="0" baseline="0" noProof="0" dirty="0">
                <a:ln>
                  <a:noFill/>
                </a:ln>
                <a:solidFill>
                  <a:srgbClr val="000004"/>
                </a:solidFill>
                <a:effectLst/>
                <a:uLnTx/>
                <a:uFillTx/>
                <a:latin typeface="Raleway"/>
                <a:ea typeface="+mn-ea"/>
                <a:cs typeface="+mn-cs"/>
              </a:rPr>
              <a:t> cambio, si en su categoría CIAGRO-UMH tiene menos competencia en España, puede tener un ranking nacional mejor aunque tenga menos visitas.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2000" b="0" i="0" u="none" strike="noStrike" kern="1200" cap="none" spc="0" normalizeH="0" baseline="0" noProof="0" dirty="0">
                <a:ln>
                  <a:noFill/>
                </a:ln>
                <a:solidFill>
                  <a:srgbClr val="000004"/>
                </a:solidFill>
                <a:effectLst/>
                <a:uLnTx/>
                <a:uFillTx/>
                <a:latin typeface="Raleway"/>
                <a:ea typeface="+mn-ea"/>
                <a:cs typeface="+mn-cs"/>
              </a:rPr>
              <a:t>3️⃣ Visitas no significa visibilidad </a:t>
            </a:r>
            <a:r>
              <a:rPr kumimoji="0" lang="es-ES" sz="2000" b="0" i="0" u="none" strike="noStrike" kern="1200" cap="none" spc="0" normalizeH="0" baseline="0" noProof="0" dirty="0" err="1">
                <a:ln>
                  <a:noFill/>
                </a:ln>
                <a:solidFill>
                  <a:srgbClr val="000004"/>
                </a:solidFill>
                <a:effectLst/>
                <a:uLnTx/>
                <a:uFillTx/>
                <a:latin typeface="Raleway"/>
                <a:ea typeface="+mn-ea"/>
                <a:cs typeface="+mn-cs"/>
              </a:rPr>
              <a:t>globalSi</a:t>
            </a:r>
            <a:r>
              <a:rPr kumimoji="0" lang="es-ES" sz="2000" b="0" i="0" u="none" strike="noStrike" kern="1200" cap="none" spc="0" normalizeH="0" baseline="0" noProof="0" dirty="0">
                <a:ln>
                  <a:noFill/>
                </a:ln>
                <a:solidFill>
                  <a:srgbClr val="000004"/>
                </a:solidFill>
                <a:effectLst/>
                <a:uLnTx/>
                <a:uFillTx/>
                <a:latin typeface="Raleway"/>
                <a:ea typeface="+mn-ea"/>
                <a:cs typeface="+mn-cs"/>
              </a:rPr>
              <a:t> las visitas de IRTA son repetitivas (las mismas personas entrando muchas veces) o si provienen de una audiencia muy específica, su impacto global es </a:t>
            </a:r>
            <a:r>
              <a:rPr kumimoji="0" lang="es-ES" sz="2000" b="0" i="0" u="none" strike="noStrike" kern="1200" cap="none" spc="0" normalizeH="0" baseline="0" noProof="0" dirty="0" err="1">
                <a:ln>
                  <a:noFill/>
                </a:ln>
                <a:solidFill>
                  <a:srgbClr val="000004"/>
                </a:solidFill>
                <a:effectLst/>
                <a:uLnTx/>
                <a:uFillTx/>
                <a:latin typeface="Raleway"/>
                <a:ea typeface="+mn-ea"/>
                <a:cs typeface="+mn-cs"/>
              </a:rPr>
              <a:t>menor.CIAGRO</a:t>
            </a:r>
            <a:r>
              <a:rPr kumimoji="0" lang="es-ES" sz="2000" b="0" i="0" u="none" strike="noStrike" kern="1200" cap="none" spc="0" normalizeH="0" baseline="0" noProof="0" dirty="0">
                <a:ln>
                  <a:noFill/>
                </a:ln>
                <a:solidFill>
                  <a:srgbClr val="000004"/>
                </a:solidFill>
                <a:effectLst/>
                <a:uLnTx/>
                <a:uFillTx/>
                <a:latin typeface="Raleway"/>
                <a:ea typeface="+mn-ea"/>
                <a:cs typeface="+mn-cs"/>
              </a:rPr>
              <a:t>-UMH, aunque tenga pocas visitas, puede estar mejor posicionado globalmente porque sus visitas pueden venir de más países o desde sitios con más autoridad en la web.</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2000" b="0" i="0" u="none" strike="noStrike" kern="1200" cap="none" spc="0" normalizeH="0" baseline="0" noProof="0" dirty="0">
                <a:ln>
                  <a:noFill/>
                </a:ln>
                <a:solidFill>
                  <a:srgbClr val="000004"/>
                </a:solidFill>
                <a:effectLst/>
                <a:uLnTx/>
                <a:uFillTx/>
                <a:latin typeface="Raleway"/>
                <a:ea typeface="+mn-ea"/>
                <a:cs typeface="+mn-cs"/>
              </a:rPr>
              <a:t>🔥 Conclusión: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4"/>
                </a:solidFill>
                <a:effectLst/>
                <a:uLnTx/>
                <a:uFillTx/>
                <a:latin typeface="Raleway"/>
                <a:ea typeface="+mn-ea"/>
                <a:cs typeface="+mn-cs"/>
              </a:rPr>
              <a:t>IRTA es como un </a:t>
            </a:r>
            <a:r>
              <a:rPr kumimoji="0" lang="es-ES" sz="2000" b="0" i="0" u="none" strike="noStrike" kern="1200" cap="none" spc="0" normalizeH="0" baseline="0" noProof="0" dirty="0" err="1">
                <a:ln>
                  <a:noFill/>
                </a:ln>
                <a:solidFill>
                  <a:srgbClr val="000004"/>
                </a:solidFill>
                <a:effectLst/>
                <a:uLnTx/>
                <a:uFillTx/>
                <a:latin typeface="Raleway"/>
                <a:ea typeface="+mn-ea"/>
                <a:cs typeface="+mn-cs"/>
              </a:rPr>
              <a:t>influencer</a:t>
            </a:r>
            <a:r>
              <a:rPr kumimoji="0" lang="es-ES" sz="2000" b="0" i="0" u="none" strike="noStrike" kern="1200" cap="none" spc="0" normalizeH="0" baseline="0" noProof="0" dirty="0">
                <a:ln>
                  <a:noFill/>
                </a:ln>
                <a:solidFill>
                  <a:srgbClr val="000004"/>
                </a:solidFill>
                <a:effectLst/>
                <a:uLnTx/>
                <a:uFillTx/>
                <a:latin typeface="Raleway"/>
                <a:ea typeface="+mn-ea"/>
                <a:cs typeface="+mn-cs"/>
              </a:rPr>
              <a:t> con muchos seguidores, pero todos de una misma ciudad.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4"/>
                </a:solidFill>
                <a:effectLst/>
                <a:uLnTx/>
                <a:uFillTx/>
                <a:latin typeface="Raleway"/>
                <a:ea typeface="+mn-ea"/>
                <a:cs typeface="+mn-cs"/>
              </a:rPr>
              <a:t>CIAGRO-UMH es como alguien con pocos seguidores, pero con amigos en todo el mundo y conexiones importantes.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2000" b="0" i="0" u="none" strike="noStrike" kern="1200" cap="none" spc="0" normalizeH="0" baseline="0" noProof="0" dirty="0">
              <a:ln>
                <a:noFill/>
              </a:ln>
              <a:solidFill>
                <a:srgbClr val="000004"/>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2000" b="0" i="0" u="none" strike="noStrike" kern="1200" cap="none" spc="0" normalizeH="0" baseline="0" noProof="0" dirty="0">
                <a:ln>
                  <a:noFill/>
                </a:ln>
                <a:solidFill>
                  <a:srgbClr val="000004"/>
                </a:solidFill>
                <a:effectLst/>
                <a:uLnTx/>
                <a:uFillTx/>
                <a:latin typeface="Raleway"/>
                <a:ea typeface="+mn-ea"/>
                <a:cs typeface="+mn-cs"/>
              </a:rPr>
              <a:t>Los rankings web premian no solo la cantidad, sino también la calidad y la diversidad del tráfico, por eso CIAGRO-UMH puede estar mejor posicionado a pesar de recibir muchas menos visitas que IRTA.</a:t>
            </a:r>
          </a:p>
          <a:p>
            <a:pPr marL="228600" indent="-228600">
              <a:buFont typeface="+mj-lt"/>
              <a:buAutoNum type="arabicPeriod"/>
            </a:pPr>
            <a:endParaRPr lang="es-ES" dirty="0"/>
          </a:p>
        </p:txBody>
      </p:sp>
      <p:sp>
        <p:nvSpPr>
          <p:cNvPr id="4" name="Marcador de número de diapositiva 3"/>
          <p:cNvSpPr>
            <a:spLocks noGrp="1"/>
          </p:cNvSpPr>
          <p:nvPr>
            <p:ph type="sldNum" sz="quarter" idx="5"/>
          </p:nvPr>
        </p:nvSpPr>
        <p:spPr/>
        <p:txBody>
          <a:bodyPr/>
          <a:lstStyle/>
          <a:p>
            <a:fld id="{B22B48FC-AB47-4F5D-9725-BF22E783BCCD}" type="slidenum">
              <a:rPr lang="en-GB" smtClean="0"/>
              <a:t>49</a:t>
            </a:fld>
            <a:endParaRPr lang="en-GB" dirty="0"/>
          </a:p>
        </p:txBody>
      </p:sp>
    </p:spTree>
    <p:extLst>
      <p:ext uri="{BB962C8B-B14F-4D97-AF65-F5344CB8AC3E}">
        <p14:creationId xmlns:p14="http://schemas.microsoft.com/office/powerpoint/2010/main" val="862802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Convertirse en un actor clave en innovación, sostenibilidad y economía circular para el sector agroalimentario, impulsando alianzas estratégicas</a:t>
            </a:r>
          </a:p>
        </p:txBody>
      </p:sp>
      <p:sp>
        <p:nvSpPr>
          <p:cNvPr id="4" name="Marcador de número de diapositiva 3"/>
          <p:cNvSpPr>
            <a:spLocks noGrp="1"/>
          </p:cNvSpPr>
          <p:nvPr>
            <p:ph type="sldNum" sz="quarter" idx="5"/>
          </p:nvPr>
        </p:nvSpPr>
        <p:spPr/>
        <p:txBody>
          <a:bodyPr/>
          <a:lstStyle/>
          <a:p>
            <a:fld id="{B22B48FC-AB47-4F5D-9725-BF22E783BCCD}" type="slidenum">
              <a:rPr lang="en-GB" smtClean="0"/>
              <a:t>50</a:t>
            </a:fld>
            <a:endParaRPr lang="en-GB" dirty="0"/>
          </a:p>
        </p:txBody>
      </p:sp>
    </p:spTree>
    <p:extLst>
      <p:ext uri="{BB962C8B-B14F-4D97-AF65-F5344CB8AC3E}">
        <p14:creationId xmlns:p14="http://schemas.microsoft.com/office/powerpoint/2010/main" val="361485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2B48FC-AB47-4F5D-9725-BF22E783BCCD}" type="slidenum">
              <a:rPr lang="en-GB" smtClean="0"/>
              <a:t>56</a:t>
            </a:fld>
            <a:endParaRPr lang="en-GB" dirty="0"/>
          </a:p>
        </p:txBody>
      </p:sp>
    </p:spTree>
    <p:extLst>
      <p:ext uri="{BB962C8B-B14F-4D97-AF65-F5344CB8AC3E}">
        <p14:creationId xmlns:p14="http://schemas.microsoft.com/office/powerpoint/2010/main" val="460641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u="sng" dirty="0">
                <a:solidFill>
                  <a:srgbClr val="22262A"/>
                </a:solidFill>
                <a:effectLst/>
                <a:latin typeface="Noto Sans" panose="020B0502040504020204" pitchFamily="34" charset="0"/>
              </a:rPr>
              <a:t>Sesgo de supervivencia</a:t>
            </a:r>
          </a:p>
          <a:p>
            <a:pPr algn="l"/>
            <a:r>
              <a:rPr lang="es-ES" b="1" i="0" dirty="0">
                <a:solidFill>
                  <a:srgbClr val="22262A"/>
                </a:solidFill>
                <a:effectLst/>
                <a:latin typeface="Noto Sans" panose="020B0502040504020204" pitchFamily="34" charset="0"/>
              </a:rPr>
              <a:t>Durante la Segunda Guerra Mundial</a:t>
            </a:r>
            <a:r>
              <a:rPr lang="es-ES" b="0" i="0" dirty="0">
                <a:solidFill>
                  <a:srgbClr val="22262A"/>
                </a:solidFill>
                <a:effectLst/>
                <a:latin typeface="Noto Sans" panose="020B0502040504020204" pitchFamily="34" charset="0"/>
              </a:rPr>
              <a:t>, se comenzó una iniciativa para reducir la cantidad de bombarderos derribados por el enemigo. Para ello los Aliados tomaron nota de  dónde sufrían más daños los aviones que regresaban. La lógica de ello era que con esos datos podrían tomar una decisión de qué partes reforzar del avión y reducir así las bajas.</a:t>
            </a:r>
          </a:p>
          <a:p>
            <a:pPr algn="l"/>
            <a:r>
              <a:rPr lang="es-ES" b="0" i="0" dirty="0">
                <a:solidFill>
                  <a:srgbClr val="22262A"/>
                </a:solidFill>
                <a:effectLst/>
                <a:latin typeface="Noto Sans" panose="020B0502040504020204" pitchFamily="34" charset="0"/>
              </a:rPr>
              <a:t>El esquema que resultó de aquel análisis fue la imagen adjunta.</a:t>
            </a:r>
          </a:p>
          <a:p>
            <a:pPr algn="l"/>
            <a:r>
              <a:rPr lang="es-ES" b="0" i="0" dirty="0">
                <a:solidFill>
                  <a:srgbClr val="22262A"/>
                </a:solidFill>
                <a:effectLst/>
                <a:latin typeface="Noto Sans" panose="020B0502040504020204" pitchFamily="34" charset="0"/>
              </a:rPr>
              <a:t>Para muchos la conclusión era obvia: se trataba de reforzar las puntas de las alas, los timones y el centro del avión, que, de acuerdo al esquema, era donde más disparos recibían los aviones.</a:t>
            </a:r>
          </a:p>
          <a:p>
            <a:pPr algn="l"/>
            <a:r>
              <a:rPr lang="es-ES" b="1" i="0" dirty="0">
                <a:solidFill>
                  <a:srgbClr val="22262A"/>
                </a:solidFill>
                <a:effectLst/>
                <a:latin typeface="Noto Sans" panose="020B0502040504020204" pitchFamily="34" charset="0"/>
              </a:rPr>
              <a:t>Abraham Wald, un estadístico que trabajaba para defensa, </a:t>
            </a:r>
            <a:r>
              <a:rPr lang="es-ES" b="0" i="0" dirty="0">
                <a:solidFill>
                  <a:srgbClr val="22262A"/>
                </a:solidFill>
                <a:effectLst/>
                <a:latin typeface="Noto Sans" panose="020B0502040504020204" pitchFamily="34" charset="0"/>
              </a:rPr>
              <a:t>hizo una observación totalmente opuesta a lo que se pensaba: propuso reforzar la cabina, los motores y la parte trasera del cuerpo.</a:t>
            </a:r>
          </a:p>
          <a:p>
            <a:pPr algn="l"/>
            <a:r>
              <a:rPr lang="es-ES" b="0" i="0" dirty="0">
                <a:solidFill>
                  <a:srgbClr val="22262A"/>
                </a:solidFill>
                <a:effectLst/>
                <a:latin typeface="Noto Sans" panose="020B0502040504020204" pitchFamily="34" charset="0"/>
              </a:rPr>
              <a:t>¿Por qué reforzar esas áreas donde no observaba impacto alguno? Lo que no habían considerado el resto es que había un sesgo clave al hacer el análisis: </a:t>
            </a:r>
            <a:r>
              <a:rPr lang="es-ES" b="0" i="0" dirty="0" err="1">
                <a:solidFill>
                  <a:srgbClr val="22262A"/>
                </a:solidFill>
                <a:effectLst/>
                <a:latin typeface="Noto Sans" panose="020B0502040504020204" pitchFamily="34" charset="0"/>
              </a:rPr>
              <a:t>soloo</a:t>
            </a:r>
            <a:r>
              <a:rPr lang="es-ES" b="0" i="0" dirty="0">
                <a:solidFill>
                  <a:srgbClr val="22262A"/>
                </a:solidFill>
                <a:effectLst/>
                <a:latin typeface="Noto Sans" panose="020B0502040504020204" pitchFamily="34" charset="0"/>
              </a:rPr>
              <a:t> estaban observando los aviones que regresaban. Wald supuso que la distribución de los impactos sería más o menos homogénea.</a:t>
            </a:r>
          </a:p>
          <a:p>
            <a:pPr algn="l"/>
            <a:r>
              <a:rPr lang="es-ES" b="0" i="0" dirty="0">
                <a:solidFill>
                  <a:srgbClr val="22262A"/>
                </a:solidFill>
                <a:effectLst/>
                <a:latin typeface="Noto Sans" panose="020B0502040504020204" pitchFamily="34" charset="0"/>
              </a:rPr>
              <a:t>Todos veían en estos esquemas impactos en las zonas que no eran vitales. Entonces, a pesar de sufrir grandes daños, los aviones conseguían volver a base. En cambio, si un avión recibía grandes daños en cabina, motores y cola, era derribado y consecuentemente, al no poder regresar a base, no eran considerados en el estudio.</a:t>
            </a:r>
          </a:p>
          <a:p>
            <a:pPr algn="l"/>
            <a:endParaRPr lang="es-ES" b="0" i="0" dirty="0">
              <a:solidFill>
                <a:srgbClr val="22262A"/>
              </a:solidFill>
              <a:effectLst/>
              <a:latin typeface="Noto Sans" panose="020B0502040504020204" pitchFamily="34" charset="0"/>
            </a:endParaRPr>
          </a:p>
          <a:p>
            <a:pPr algn="l"/>
            <a:r>
              <a:rPr lang="es-ES" b="0" i="0" dirty="0">
                <a:solidFill>
                  <a:srgbClr val="22262A"/>
                </a:solidFill>
                <a:effectLst/>
                <a:latin typeface="Noto Sans" panose="020B0502040504020204" pitchFamily="34" charset="0"/>
              </a:rPr>
              <a:t> </a:t>
            </a:r>
          </a:p>
          <a:p>
            <a:endParaRPr lang="es-ES" dirty="0"/>
          </a:p>
          <a:p>
            <a:r>
              <a:rPr lang="es-ES" dirty="0"/>
              <a:t>https://www.instare.com/web/blog/450-malas-decisiones-sesgos-analisis-toma-de-decisiones</a:t>
            </a:r>
          </a:p>
        </p:txBody>
      </p:sp>
      <p:sp>
        <p:nvSpPr>
          <p:cNvPr id="4" name="Marcador de número de diapositiva 3"/>
          <p:cNvSpPr>
            <a:spLocks noGrp="1"/>
          </p:cNvSpPr>
          <p:nvPr>
            <p:ph type="sldNum" sz="quarter" idx="5"/>
          </p:nvPr>
        </p:nvSpPr>
        <p:spPr/>
        <p:txBody>
          <a:bodyPr/>
          <a:lstStyle/>
          <a:p>
            <a:fld id="{B22B48FC-AB47-4F5D-9725-BF22E783BCCD}" type="slidenum">
              <a:rPr lang="en-GB" smtClean="0"/>
              <a:t>58</a:t>
            </a:fld>
            <a:endParaRPr lang="en-GB" dirty="0"/>
          </a:p>
        </p:txBody>
      </p:sp>
    </p:spTree>
    <p:extLst>
      <p:ext uri="{BB962C8B-B14F-4D97-AF65-F5344CB8AC3E}">
        <p14:creationId xmlns:p14="http://schemas.microsoft.com/office/powerpoint/2010/main" val="252337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A352-C7A3-7B3F-46DC-3084878F0D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3E4FB2F-F83C-99B0-614A-A730EBF97CE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ED5F1B4-A35E-915F-1E1C-B0CAB98D58D4}"/>
              </a:ext>
            </a:extLst>
          </p:cNvPr>
          <p:cNvSpPr>
            <a:spLocks noGrp="1"/>
          </p:cNvSpPr>
          <p:nvPr>
            <p:ph type="body" idx="1"/>
          </p:nvPr>
        </p:nvSpPr>
        <p:spPr/>
        <p:txBody>
          <a:bodyPr/>
          <a:lstStyle/>
          <a:p>
            <a:r>
              <a:rPr lang="es-ES" dirty="0"/>
              <a:t>https://compartiendoconocimiento.elmundo.es/retener-a-un-cliente-es-entre-5-y-7-veces-mas-barato-que-atraer-a-uno-nuevo</a:t>
            </a:r>
          </a:p>
          <a:p>
            <a:endParaRPr lang="es-ES" dirty="0"/>
          </a:p>
          <a:p>
            <a:r>
              <a:rPr lang="es-ES" dirty="0"/>
              <a:t>https://nomad.ooo/por-que-fidelizar-clientes-cuesta-5-veces-menos-que-captarlos/</a:t>
            </a:r>
          </a:p>
          <a:p>
            <a:endParaRPr lang="es-ES" dirty="0"/>
          </a:p>
        </p:txBody>
      </p:sp>
      <p:sp>
        <p:nvSpPr>
          <p:cNvPr id="4" name="Marcador de número de diapositiva 3">
            <a:extLst>
              <a:ext uri="{FF2B5EF4-FFF2-40B4-BE49-F238E27FC236}">
                <a16:creationId xmlns:a16="http://schemas.microsoft.com/office/drawing/2014/main" id="{E25E6278-26D8-A1D1-5A8E-4497038E20BB}"/>
              </a:ext>
            </a:extLst>
          </p:cNvPr>
          <p:cNvSpPr>
            <a:spLocks noGrp="1"/>
          </p:cNvSpPr>
          <p:nvPr>
            <p:ph type="sldNum" sz="quarter" idx="5"/>
          </p:nvPr>
        </p:nvSpPr>
        <p:spPr/>
        <p:txBody>
          <a:bodyPr/>
          <a:lstStyle/>
          <a:p>
            <a:fld id="{B22B48FC-AB47-4F5D-9725-BF22E783BCCD}" type="slidenum">
              <a:rPr lang="en-GB" smtClean="0"/>
              <a:t>16</a:t>
            </a:fld>
            <a:endParaRPr lang="en-GB" dirty="0"/>
          </a:p>
        </p:txBody>
      </p:sp>
    </p:spTree>
    <p:extLst>
      <p:ext uri="{BB962C8B-B14F-4D97-AF65-F5344CB8AC3E}">
        <p14:creationId xmlns:p14="http://schemas.microsoft.com/office/powerpoint/2010/main" val="115242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https://compartiendoconocimiento.elmundo.es/retener-a-un-cliente-es-entre-5-y-7-veces-mas-barato-que-atraer-a-uno-nuevo</a:t>
            </a:r>
          </a:p>
          <a:p>
            <a:endParaRPr lang="es-ES" dirty="0"/>
          </a:p>
          <a:p>
            <a:r>
              <a:rPr lang="es-ES" dirty="0"/>
              <a:t>https://nomad.ooo/por-que-fidelizar-clientes-cuesta-5-veces-menos-que-captarlos/</a:t>
            </a:r>
          </a:p>
          <a:p>
            <a:endParaRPr lang="es-ES" dirty="0"/>
          </a:p>
        </p:txBody>
      </p:sp>
      <p:sp>
        <p:nvSpPr>
          <p:cNvPr id="4" name="Marcador de número de diapositiva 3"/>
          <p:cNvSpPr>
            <a:spLocks noGrp="1"/>
          </p:cNvSpPr>
          <p:nvPr>
            <p:ph type="sldNum" sz="quarter" idx="5"/>
          </p:nvPr>
        </p:nvSpPr>
        <p:spPr/>
        <p:txBody>
          <a:bodyPr/>
          <a:lstStyle/>
          <a:p>
            <a:fld id="{B22B48FC-AB47-4F5D-9725-BF22E783BCCD}" type="slidenum">
              <a:rPr lang="en-GB" smtClean="0"/>
              <a:t>18</a:t>
            </a:fld>
            <a:endParaRPr lang="en-GB" dirty="0"/>
          </a:p>
        </p:txBody>
      </p:sp>
    </p:spTree>
    <p:extLst>
      <p:ext uri="{BB962C8B-B14F-4D97-AF65-F5344CB8AC3E}">
        <p14:creationId xmlns:p14="http://schemas.microsoft.com/office/powerpoint/2010/main" val="18016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Ejemplo real</a:t>
            </a:r>
            <a:r>
              <a:rPr lang="es-ES" dirty="0"/>
              <a:t> : El Instituto de Investigación Sanitaria La Fe en Valencia ha implementado programas de formación en escritura científica que han resultado en un aumento significativo de publicaciones en revistas de alto impacto.</a:t>
            </a:r>
          </a:p>
          <a:p>
            <a:r>
              <a:rPr lang="es-ES" b="1" dirty="0"/>
              <a:t>Ejemplo Real </a:t>
            </a:r>
            <a:r>
              <a:rPr lang="es-ES" dirty="0"/>
              <a:t>: El Centro Nacional de Investigaciones Oncológicas (CNIO) en España cuenta con programas de mentoría que han potenciado la producción científica de sus investigadores jóvenes.</a:t>
            </a:r>
          </a:p>
          <a:p>
            <a:r>
              <a:rPr lang="es-ES" b="1" dirty="0"/>
              <a:t>Ejemplo real</a:t>
            </a:r>
            <a:r>
              <a:rPr lang="es-ES" dirty="0"/>
              <a:t> : El Instituto de Salud Carlos III en España ofrece incentivos económicos y reconocimientos a investigadores que logran publicaciones en revistas de alto impacto.</a:t>
            </a:r>
          </a:p>
        </p:txBody>
      </p:sp>
      <p:sp>
        <p:nvSpPr>
          <p:cNvPr id="4" name="Marcador de número de diapositiva 3"/>
          <p:cNvSpPr>
            <a:spLocks noGrp="1"/>
          </p:cNvSpPr>
          <p:nvPr>
            <p:ph type="sldNum" sz="quarter" idx="5"/>
          </p:nvPr>
        </p:nvSpPr>
        <p:spPr/>
        <p:txBody>
          <a:bodyPr/>
          <a:lstStyle/>
          <a:p>
            <a:fld id="{B22B48FC-AB47-4F5D-9725-BF22E783BCCD}" type="slidenum">
              <a:rPr lang="en-GB" smtClean="0"/>
              <a:t>30</a:t>
            </a:fld>
            <a:endParaRPr lang="en-GB" dirty="0"/>
          </a:p>
        </p:txBody>
      </p:sp>
    </p:spTree>
    <p:extLst>
      <p:ext uri="{BB962C8B-B14F-4D97-AF65-F5344CB8AC3E}">
        <p14:creationId xmlns:p14="http://schemas.microsoft.com/office/powerpoint/2010/main" val="257273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12C53-98F4-F622-ACBB-497B29CA06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25102BF-DD1A-2F14-7604-2E8D651825B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5084BB4-B5FE-8128-F7E3-FE1A1906CD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Ejemplo real</a:t>
            </a:r>
            <a:r>
              <a:rPr lang="es-ES" dirty="0"/>
              <a:t> : El Instituto de Investigación en Química de la Universidad de La Rioja (IQUR) ha establecido convenios internacionales que le permiten participar en proyectos innovadores y acceder a mayor financiación. https://cadenaser.com/rioja/2024/12/04/el-instituto-de-quimica-de-la-ur-abre-la-puerta-a-liderar-la-investigacion-cientifica-desde-la-rioja-radio-rioja/?utm_source=chatgpt.com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Ejemplo real</a:t>
            </a:r>
            <a:r>
              <a:rPr lang="es-ES" dirty="0"/>
              <a:t> : El Centro Nacional de Investigación sobre la Evolución Humana (CENIEH) en Burgos colabora con redes internacionales en estudios de paleobiología, lo que ha fortalecido su posición en la comunidad científica global. https://cadenaser.com/castillayleon/2025/01/31/burgos-se-coloca-en-la-vanguardia-de-la-investigacion-en-paleobiologia-con-un-nuevo-laboratorio-en-el-cenieh-radio-castilla/?utm_source=chatgpt.com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Ejemplo Real</a:t>
            </a:r>
            <a:r>
              <a:rPr lang="es-ES" dirty="0"/>
              <a:t> : El programa "José Castillejo" del Ministerio de Ciencia e Innovación de España financia estancias de jóvenes doctores en centros extranjeros de prestigio.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a:extLst>
              <a:ext uri="{FF2B5EF4-FFF2-40B4-BE49-F238E27FC236}">
                <a16:creationId xmlns:a16="http://schemas.microsoft.com/office/drawing/2014/main" id="{BDC501A9-ACF4-DB81-4121-2625AF06C772}"/>
              </a:ext>
            </a:extLst>
          </p:cNvPr>
          <p:cNvSpPr>
            <a:spLocks noGrp="1"/>
          </p:cNvSpPr>
          <p:nvPr>
            <p:ph type="sldNum" sz="quarter" idx="5"/>
          </p:nvPr>
        </p:nvSpPr>
        <p:spPr/>
        <p:txBody>
          <a:bodyPr/>
          <a:lstStyle/>
          <a:p>
            <a:fld id="{B22B48FC-AB47-4F5D-9725-BF22E783BCCD}" type="slidenum">
              <a:rPr lang="en-GB" smtClean="0"/>
              <a:t>31</a:t>
            </a:fld>
            <a:endParaRPr lang="en-GB" dirty="0"/>
          </a:p>
        </p:txBody>
      </p:sp>
    </p:spTree>
    <p:extLst>
      <p:ext uri="{BB962C8B-B14F-4D97-AF65-F5344CB8AC3E}">
        <p14:creationId xmlns:p14="http://schemas.microsoft.com/office/powerpoint/2010/main" val="428383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B6F53-D722-4EA8-A595-5EB15F4A4E6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A0EAC65-BB80-E2F6-3480-5310137B8D8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CECCB02-53DE-701F-52A2-892FB86A00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a:extLst>
              <a:ext uri="{FF2B5EF4-FFF2-40B4-BE49-F238E27FC236}">
                <a16:creationId xmlns:a16="http://schemas.microsoft.com/office/drawing/2014/main" id="{EDB2EDCE-4C1D-7762-FD3F-58BD2CE9EC07}"/>
              </a:ext>
            </a:extLst>
          </p:cNvPr>
          <p:cNvSpPr>
            <a:spLocks noGrp="1"/>
          </p:cNvSpPr>
          <p:nvPr>
            <p:ph type="sldNum" sz="quarter" idx="5"/>
          </p:nvPr>
        </p:nvSpPr>
        <p:spPr/>
        <p:txBody>
          <a:bodyPr/>
          <a:lstStyle/>
          <a:p>
            <a:fld id="{B22B48FC-AB47-4F5D-9725-BF22E783BCCD}" type="slidenum">
              <a:rPr lang="en-GB" smtClean="0"/>
              <a:t>33</a:t>
            </a:fld>
            <a:endParaRPr lang="en-GB" dirty="0"/>
          </a:p>
        </p:txBody>
      </p:sp>
    </p:spTree>
    <p:extLst>
      <p:ext uri="{BB962C8B-B14F-4D97-AF65-F5344CB8AC3E}">
        <p14:creationId xmlns:p14="http://schemas.microsoft.com/office/powerpoint/2010/main" val="290214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ED3B-2145-53AE-840A-473A233E54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A19C754-4397-CEED-8400-B83DB5F1909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C8AA2C7-2645-F479-1751-D9ACE9A1D3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a:extLst>
              <a:ext uri="{FF2B5EF4-FFF2-40B4-BE49-F238E27FC236}">
                <a16:creationId xmlns:a16="http://schemas.microsoft.com/office/drawing/2014/main" id="{D6515B82-E427-882D-AA22-C0BC375B3C75}"/>
              </a:ext>
            </a:extLst>
          </p:cNvPr>
          <p:cNvSpPr>
            <a:spLocks noGrp="1"/>
          </p:cNvSpPr>
          <p:nvPr>
            <p:ph type="sldNum" sz="quarter" idx="5"/>
          </p:nvPr>
        </p:nvSpPr>
        <p:spPr/>
        <p:txBody>
          <a:bodyPr/>
          <a:lstStyle/>
          <a:p>
            <a:fld id="{B22B48FC-AB47-4F5D-9725-BF22E783BCCD}" type="slidenum">
              <a:rPr lang="en-GB" smtClean="0"/>
              <a:t>34</a:t>
            </a:fld>
            <a:endParaRPr lang="en-GB" dirty="0"/>
          </a:p>
        </p:txBody>
      </p:sp>
    </p:spTree>
    <p:extLst>
      <p:ext uri="{BB962C8B-B14F-4D97-AF65-F5344CB8AC3E}">
        <p14:creationId xmlns:p14="http://schemas.microsoft.com/office/powerpoint/2010/main" val="58465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Ejemplo real</a:t>
            </a:r>
            <a:r>
              <a:rPr lang="es-ES" dirty="0"/>
              <a:t> : El Instituto de Salud Carlos III cuenta con una unidad de apoyo que ha mejorado la tasa de éxito en la obtención de financiamiento para proyectos de investigación.</a:t>
            </a:r>
          </a:p>
          <a:p>
            <a:r>
              <a:rPr lang="es-ES" b="1" dirty="0"/>
              <a:t>Ejemplo Real</a:t>
            </a:r>
            <a:r>
              <a:rPr lang="es-ES" dirty="0"/>
              <a:t> : El Instituto de Ciencias y Tecnologías Ambientales (ICTA-UAB) ha liderado proyectos europeos de economía circular con equipos multidisciplinares que incluyen expertos en economía, ecología y tecnología agroalimentaria.</a:t>
            </a:r>
          </a:p>
          <a:p>
            <a:r>
              <a:rPr lang="es-ES" b="1" dirty="0"/>
              <a:t>Ejemplo real </a:t>
            </a:r>
            <a:r>
              <a:rPr lang="es-ES" dirty="0"/>
              <a:t>El Instituto de Investigación y Tecnología Agroalimentarias (IRTA - Cataluña) ha establecido colaboraciones estratégicas con empresas como </a:t>
            </a:r>
            <a:r>
              <a:rPr lang="es-ES" dirty="0" err="1"/>
              <a:t>BonArea</a:t>
            </a:r>
            <a:r>
              <a:rPr lang="es-ES" dirty="0"/>
              <a:t> y Unilever dentro de clústeres agroalimentarios, participando en proyectos de innovación en proteínas alternativas y economía circular en alimentación.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a:t>
            </a:r>
            <a:r>
              <a:rPr lang="es-ES" b="1" dirty="0" err="1"/>
              <a:t>Basque</a:t>
            </a:r>
            <a:r>
              <a:rPr lang="es-ES" b="1" dirty="0"/>
              <a:t> </a:t>
            </a:r>
            <a:r>
              <a:rPr lang="es-ES" b="1" dirty="0" err="1"/>
              <a:t>Research</a:t>
            </a:r>
            <a:r>
              <a:rPr lang="es-ES" b="1" dirty="0"/>
              <a:t> and </a:t>
            </a:r>
            <a:r>
              <a:rPr lang="es-ES" b="1" dirty="0" err="1"/>
              <a:t>Technology</a:t>
            </a:r>
            <a:r>
              <a:rPr lang="es-ES" b="1" dirty="0"/>
              <a:t> Alliance (BRTA)</a:t>
            </a:r>
            <a:r>
              <a:rPr lang="es-ES" dirty="0"/>
              <a:t> ha implementado un </a:t>
            </a:r>
            <a:r>
              <a:rPr lang="es-ES" b="1" dirty="0"/>
              <a:t>protocolo de preparación anticipada de propuestas</a:t>
            </a:r>
            <a:r>
              <a:rPr lang="es-ES" dirty="0"/>
              <a:t> en programas europeos, logrando aumentar la tasa de éxito en convocatorias </a:t>
            </a:r>
            <a:r>
              <a:rPr lang="es-ES" dirty="0" err="1"/>
              <a:t>Horizon</a:t>
            </a:r>
            <a:r>
              <a:rPr lang="es-ES" dirty="0"/>
              <a:t> </a:t>
            </a:r>
            <a:r>
              <a:rPr lang="es-ES" dirty="0" err="1"/>
              <a:t>Europe</a:t>
            </a:r>
            <a:r>
              <a:rPr lang="es-ES" dirty="0"/>
              <a:t> del 18% al 32%.</a:t>
            </a:r>
          </a:p>
          <a:p>
            <a:endParaRPr lang="es-ES" dirty="0"/>
          </a:p>
        </p:txBody>
      </p:sp>
      <p:sp>
        <p:nvSpPr>
          <p:cNvPr id="4" name="Marcador de número de diapositiva 3"/>
          <p:cNvSpPr>
            <a:spLocks noGrp="1"/>
          </p:cNvSpPr>
          <p:nvPr>
            <p:ph type="sldNum" sz="quarter" idx="5"/>
          </p:nvPr>
        </p:nvSpPr>
        <p:spPr/>
        <p:txBody>
          <a:bodyPr/>
          <a:lstStyle/>
          <a:p>
            <a:fld id="{B22B48FC-AB47-4F5D-9725-BF22E783BCCD}" type="slidenum">
              <a:rPr lang="en-GB" smtClean="0"/>
              <a:t>39</a:t>
            </a:fld>
            <a:endParaRPr lang="en-GB" dirty="0"/>
          </a:p>
        </p:txBody>
      </p:sp>
    </p:spTree>
    <p:extLst>
      <p:ext uri="{BB962C8B-B14F-4D97-AF65-F5344CB8AC3E}">
        <p14:creationId xmlns:p14="http://schemas.microsoft.com/office/powerpoint/2010/main" val="322389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C32F-85F6-856C-59B4-9B8F8E6BD32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AE95F1-A903-2403-57A3-8AFBE42612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A3D0167-5AC2-5FBE-9912-2ED4EAB576B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51FF9852-A99F-26BD-913C-462794B6BDE4}"/>
              </a:ext>
            </a:extLst>
          </p:cNvPr>
          <p:cNvSpPr>
            <a:spLocks noGrp="1"/>
          </p:cNvSpPr>
          <p:nvPr>
            <p:ph type="sldNum" sz="quarter" idx="5"/>
          </p:nvPr>
        </p:nvSpPr>
        <p:spPr/>
        <p:txBody>
          <a:bodyPr/>
          <a:lstStyle/>
          <a:p>
            <a:fld id="{B22B48FC-AB47-4F5D-9725-BF22E783BCCD}" type="slidenum">
              <a:rPr lang="en-GB" smtClean="0"/>
              <a:t>40</a:t>
            </a:fld>
            <a:endParaRPr lang="en-GB" dirty="0"/>
          </a:p>
        </p:txBody>
      </p:sp>
    </p:spTree>
    <p:extLst>
      <p:ext uri="{BB962C8B-B14F-4D97-AF65-F5344CB8AC3E}">
        <p14:creationId xmlns:p14="http://schemas.microsoft.com/office/powerpoint/2010/main" val="110957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Footer Placeholder 3"/>
          <p:cNvSpPr>
            <a:spLocks noGrp="1"/>
          </p:cNvSpPr>
          <p:nvPr>
            <p:ph type="ftr" sz="quarter" idx="14"/>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080942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8"/>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11" name="Picture Placeholder 10"/>
          <p:cNvSpPr>
            <a:spLocks noGrp="1"/>
          </p:cNvSpPr>
          <p:nvPr>
            <p:ph type="pic" sz="quarter" idx="19"/>
          </p:nvPr>
        </p:nvSpPr>
        <p:spPr>
          <a:xfrm>
            <a:off x="0" y="0"/>
            <a:ext cx="10244138" cy="13716000"/>
          </a:xfrm>
          <a:custGeom>
            <a:avLst/>
            <a:gdLst>
              <a:gd name="connsiteX0" fmla="*/ 5128518 w 10244138"/>
              <a:gd name="connsiteY0" fmla="*/ 2305050 h 13716000"/>
              <a:gd name="connsiteX1" fmla="*/ 1356522 w 10244138"/>
              <a:gd name="connsiteY1" fmla="*/ 3784545 h 13716000"/>
              <a:gd name="connsiteX2" fmla="*/ 1277938 w 10244138"/>
              <a:gd name="connsiteY2" fmla="*/ 3902381 h 13716000"/>
              <a:gd name="connsiteX3" fmla="*/ 1277938 w 10244138"/>
              <a:gd name="connsiteY3" fmla="*/ 4046403 h 13716000"/>
              <a:gd name="connsiteX4" fmla="*/ 3059159 w 10244138"/>
              <a:gd name="connsiteY4" fmla="*/ 9532318 h 13716000"/>
              <a:gd name="connsiteX5" fmla="*/ 4879671 w 10244138"/>
              <a:gd name="connsiteY5" fmla="*/ 11254032 h 13716000"/>
              <a:gd name="connsiteX6" fmla="*/ 5128518 w 10244138"/>
              <a:gd name="connsiteY6" fmla="*/ 11404600 h 13716000"/>
              <a:gd name="connsiteX7" fmla="*/ 5377365 w 10244138"/>
              <a:gd name="connsiteY7" fmla="*/ 11254032 h 13716000"/>
              <a:gd name="connsiteX8" fmla="*/ 7191329 w 10244138"/>
              <a:gd name="connsiteY8" fmla="*/ 9532318 h 13716000"/>
              <a:gd name="connsiteX9" fmla="*/ 8972550 w 10244138"/>
              <a:gd name="connsiteY9" fmla="*/ 4046403 h 13716000"/>
              <a:gd name="connsiteX10" fmla="*/ 8972550 w 10244138"/>
              <a:gd name="connsiteY10" fmla="*/ 3902381 h 13716000"/>
              <a:gd name="connsiteX11" fmla="*/ 8893966 w 10244138"/>
              <a:gd name="connsiteY11" fmla="*/ 3784545 h 13716000"/>
              <a:gd name="connsiteX12" fmla="*/ 5128518 w 10244138"/>
              <a:gd name="connsiteY12" fmla="*/ 2305050 h 13716000"/>
              <a:gd name="connsiteX13" fmla="*/ 0 w 10244138"/>
              <a:gd name="connsiteY13" fmla="*/ 0 h 13716000"/>
              <a:gd name="connsiteX14" fmla="*/ 10244138 w 10244138"/>
              <a:gd name="connsiteY14" fmla="*/ 0 h 13716000"/>
              <a:gd name="connsiteX15" fmla="*/ 10244138 w 10244138"/>
              <a:gd name="connsiteY15" fmla="*/ 13716000 h 13716000"/>
              <a:gd name="connsiteX16" fmla="*/ 0 w 10244138"/>
              <a:gd name="connsiteY1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44138" h="13716000">
                <a:moveTo>
                  <a:pt x="5128518" y="2305050"/>
                </a:moveTo>
                <a:cubicBezTo>
                  <a:pt x="2325715" y="2305050"/>
                  <a:pt x="1395813" y="3725628"/>
                  <a:pt x="1356522" y="3784545"/>
                </a:cubicBezTo>
                <a:cubicBezTo>
                  <a:pt x="1356522" y="3784545"/>
                  <a:pt x="1356522" y="3784545"/>
                  <a:pt x="1277938" y="3902381"/>
                </a:cubicBezTo>
                <a:cubicBezTo>
                  <a:pt x="1277938" y="3902381"/>
                  <a:pt x="1277938" y="3902381"/>
                  <a:pt x="1277938" y="4046403"/>
                </a:cubicBezTo>
                <a:cubicBezTo>
                  <a:pt x="1277938" y="6658432"/>
                  <a:pt x="2247132" y="8471796"/>
                  <a:pt x="3059159" y="9532318"/>
                </a:cubicBezTo>
                <a:cubicBezTo>
                  <a:pt x="3949770" y="10697585"/>
                  <a:pt x="4840380" y="11234393"/>
                  <a:pt x="4879671" y="11254032"/>
                </a:cubicBezTo>
                <a:lnTo>
                  <a:pt x="5128518" y="11404600"/>
                </a:lnTo>
                <a:cubicBezTo>
                  <a:pt x="5128518" y="11404600"/>
                  <a:pt x="5128518" y="11404600"/>
                  <a:pt x="5377365" y="11254032"/>
                </a:cubicBezTo>
                <a:cubicBezTo>
                  <a:pt x="5410108" y="11234393"/>
                  <a:pt x="6307268" y="10697585"/>
                  <a:pt x="7191329" y="9532318"/>
                </a:cubicBezTo>
                <a:cubicBezTo>
                  <a:pt x="8003357" y="8471796"/>
                  <a:pt x="8972550" y="6658432"/>
                  <a:pt x="8972550" y="4046403"/>
                </a:cubicBezTo>
                <a:cubicBezTo>
                  <a:pt x="8972550" y="4046403"/>
                  <a:pt x="8972550" y="4046403"/>
                  <a:pt x="8972550" y="3902381"/>
                </a:cubicBezTo>
                <a:cubicBezTo>
                  <a:pt x="8972550" y="3902381"/>
                  <a:pt x="8972550" y="3902381"/>
                  <a:pt x="8893966" y="3784545"/>
                </a:cubicBezTo>
                <a:cubicBezTo>
                  <a:pt x="8861224" y="3725628"/>
                  <a:pt x="7924773" y="2305050"/>
                  <a:pt x="5128518" y="2305050"/>
                </a:cubicBezTo>
                <a:close/>
                <a:moveTo>
                  <a:pt x="0" y="0"/>
                </a:moveTo>
                <a:lnTo>
                  <a:pt x="10244138" y="0"/>
                </a:lnTo>
                <a:lnTo>
                  <a:pt x="10244138" y="13716000"/>
                </a:lnTo>
                <a:lnTo>
                  <a:pt x="0" y="13716000"/>
                </a:lnTo>
                <a:close/>
              </a:path>
            </a:pathLst>
          </a:custGeom>
          <a:noFill/>
        </p:spPr>
        <p:txBody>
          <a:bodyPr wrap="square">
            <a:noAutofit/>
          </a:bodyPr>
          <a:lstStyle/>
          <a:p>
            <a:endParaRPr lang="en-US"/>
          </a:p>
        </p:txBody>
      </p:sp>
    </p:spTree>
    <p:extLst>
      <p:ext uri="{BB962C8B-B14F-4D97-AF65-F5344CB8AC3E}">
        <p14:creationId xmlns:p14="http://schemas.microsoft.com/office/powerpoint/2010/main" val="2158931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7" name="Pentagon 6"/>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9" name="Picture Placeholder 2"/>
          <p:cNvSpPr>
            <a:spLocks noGrp="1"/>
          </p:cNvSpPr>
          <p:nvPr>
            <p:ph type="pic" sz="quarter" idx="10"/>
          </p:nvPr>
        </p:nvSpPr>
        <p:spPr>
          <a:xfrm>
            <a:off x="16128501" y="4576787"/>
            <a:ext cx="4588040" cy="5138714"/>
          </a:xfrm>
        </p:spPr>
      </p:sp>
    </p:spTree>
    <p:extLst>
      <p:ext uri="{BB962C8B-B14F-4D97-AF65-F5344CB8AC3E}">
        <p14:creationId xmlns:p14="http://schemas.microsoft.com/office/powerpoint/2010/main" val="10561803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8" name="Pentagon 7"/>
          <p:cNvSpPr/>
          <p:nvPr userDrawn="1"/>
        </p:nvSpPr>
        <p:spPr>
          <a:xfrm rot="10800000">
            <a:off x="22458150" y="1021816"/>
            <a:ext cx="1919500"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355633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4627486" y="2823323"/>
            <a:ext cx="5693424" cy="4355402"/>
          </a:xfrm>
        </p:spPr>
      </p:sp>
      <p:sp>
        <p:nvSpPr>
          <p:cNvPr id="7" name="Picture Placeholder 2"/>
          <p:cNvSpPr>
            <a:spLocks noGrp="1"/>
          </p:cNvSpPr>
          <p:nvPr>
            <p:ph type="pic" sz="quarter" idx="13"/>
          </p:nvPr>
        </p:nvSpPr>
        <p:spPr>
          <a:xfrm>
            <a:off x="3943873" y="2799075"/>
            <a:ext cx="5552498" cy="4355402"/>
          </a:xfrm>
        </p:spPr>
      </p:sp>
      <p:sp>
        <p:nvSpPr>
          <p:cNvPr id="8" name="Pentagon 7"/>
          <p:cNvSpPr/>
          <p:nvPr userDrawn="1"/>
        </p:nvSpPr>
        <p:spPr>
          <a:xfrm rot="10800000">
            <a:off x="22458150" y="1021816"/>
            <a:ext cx="1919500"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910070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8" name="Pentagon 7"/>
          <p:cNvSpPr/>
          <p:nvPr userDrawn="1"/>
        </p:nvSpPr>
        <p:spPr>
          <a:xfrm rot="10800000">
            <a:off x="22458150" y="1021816"/>
            <a:ext cx="1919500"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5" name="Picture Placeholder 8"/>
          <p:cNvSpPr>
            <a:spLocks noGrp="1"/>
          </p:cNvSpPr>
          <p:nvPr>
            <p:ph type="pic" sz="quarter" idx="13"/>
          </p:nvPr>
        </p:nvSpPr>
        <p:spPr>
          <a:xfrm>
            <a:off x="1" y="5219250"/>
            <a:ext cx="15596159" cy="3831000"/>
          </a:xfrm>
        </p:spPr>
      </p:sp>
    </p:spTree>
    <p:extLst>
      <p:ext uri="{BB962C8B-B14F-4D97-AF65-F5344CB8AC3E}">
        <p14:creationId xmlns:p14="http://schemas.microsoft.com/office/powerpoint/2010/main" val="27206010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 name="Pentagon 3"/>
          <p:cNvSpPr/>
          <p:nvPr userDrawn="1"/>
        </p:nvSpPr>
        <p:spPr>
          <a:xfrm rot="10800000">
            <a:off x="22458150" y="1021816"/>
            <a:ext cx="1919500"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7" name="Slide Number Placeholder 4"/>
          <p:cNvSpPr>
            <a:spLocks noGrp="1"/>
          </p:cNvSpPr>
          <p:nvPr>
            <p:ph type="sldNum" sz="quarter" idx="12"/>
          </p:nvPr>
        </p:nvSpPr>
        <p:spPr>
          <a:xfrm>
            <a:off x="22832695" y="1090295"/>
            <a:ext cx="15356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9592463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7" name="Pentagon 6"/>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9" name="Picture Placeholder 1"/>
          <p:cNvSpPr>
            <a:spLocks noGrp="1"/>
          </p:cNvSpPr>
          <p:nvPr>
            <p:ph type="pic" sz="quarter" idx="13"/>
          </p:nvPr>
        </p:nvSpPr>
        <p:spPr>
          <a:xfrm>
            <a:off x="2111597" y="6145170"/>
            <a:ext cx="3839000" cy="2880000"/>
          </a:xfrm>
          <a:prstGeom prst="diamond">
            <a:avLst/>
          </a:prstGeom>
          <a:ln w="31750">
            <a:solidFill>
              <a:schemeClr val="accent3"/>
            </a:solidFill>
          </a:ln>
        </p:spPr>
      </p:sp>
      <p:sp>
        <p:nvSpPr>
          <p:cNvPr id="10" name="Picture Placeholder 2"/>
          <p:cNvSpPr>
            <a:spLocks noGrp="1"/>
          </p:cNvSpPr>
          <p:nvPr>
            <p:ph type="pic" sz="quarter" idx="14"/>
          </p:nvPr>
        </p:nvSpPr>
        <p:spPr>
          <a:xfrm>
            <a:off x="18671710" y="4096390"/>
            <a:ext cx="3839000" cy="2880000"/>
          </a:xfrm>
          <a:prstGeom prst="diamond">
            <a:avLst/>
          </a:prstGeom>
          <a:ln w="31750">
            <a:solidFill>
              <a:schemeClr val="accent2"/>
            </a:solidFill>
          </a:ln>
        </p:spPr>
      </p:sp>
      <p:sp>
        <p:nvSpPr>
          <p:cNvPr id="11" name="Picture Placeholder 3"/>
          <p:cNvSpPr>
            <a:spLocks noGrp="1"/>
          </p:cNvSpPr>
          <p:nvPr>
            <p:ph type="pic" sz="quarter" idx="15"/>
          </p:nvPr>
        </p:nvSpPr>
        <p:spPr>
          <a:xfrm>
            <a:off x="18671710" y="8215654"/>
            <a:ext cx="3839000" cy="2880000"/>
          </a:xfrm>
          <a:prstGeom prst="diamond">
            <a:avLst/>
          </a:prstGeom>
          <a:ln w="31750">
            <a:solidFill>
              <a:schemeClr val="accent4"/>
            </a:solidFill>
          </a:ln>
        </p:spPr>
      </p:sp>
    </p:spTree>
    <p:extLst>
      <p:ext uri="{BB962C8B-B14F-4D97-AF65-F5344CB8AC3E}">
        <p14:creationId xmlns:p14="http://schemas.microsoft.com/office/powerpoint/2010/main" val="12589247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entagon 8"/>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0"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14" name="Picture Placeholder 1"/>
          <p:cNvSpPr>
            <a:spLocks noGrp="1"/>
          </p:cNvSpPr>
          <p:nvPr>
            <p:ph type="pic" sz="quarter" idx="13"/>
          </p:nvPr>
        </p:nvSpPr>
        <p:spPr>
          <a:xfrm>
            <a:off x="2111597" y="6145170"/>
            <a:ext cx="3839000" cy="2880000"/>
          </a:xfrm>
          <a:prstGeom prst="diamond">
            <a:avLst/>
          </a:prstGeom>
          <a:ln w="31750">
            <a:solidFill>
              <a:schemeClr val="accent3"/>
            </a:solidFill>
          </a:ln>
        </p:spPr>
      </p:sp>
      <p:sp>
        <p:nvSpPr>
          <p:cNvPr id="17" name="Picture Placeholder 2"/>
          <p:cNvSpPr>
            <a:spLocks noGrp="1"/>
          </p:cNvSpPr>
          <p:nvPr>
            <p:ph type="pic" sz="quarter" idx="14"/>
          </p:nvPr>
        </p:nvSpPr>
        <p:spPr>
          <a:xfrm>
            <a:off x="18671710" y="4096390"/>
            <a:ext cx="3839000" cy="2880000"/>
          </a:xfrm>
          <a:prstGeom prst="diamond">
            <a:avLst/>
          </a:prstGeom>
          <a:ln w="31750">
            <a:solidFill>
              <a:schemeClr val="accent2"/>
            </a:solidFill>
          </a:ln>
        </p:spPr>
      </p:sp>
      <p:sp>
        <p:nvSpPr>
          <p:cNvPr id="18" name="Picture Placeholder 3"/>
          <p:cNvSpPr>
            <a:spLocks noGrp="1"/>
          </p:cNvSpPr>
          <p:nvPr>
            <p:ph type="pic" sz="quarter" idx="15"/>
          </p:nvPr>
        </p:nvSpPr>
        <p:spPr>
          <a:xfrm>
            <a:off x="18671710" y="8215654"/>
            <a:ext cx="3839000" cy="2880000"/>
          </a:xfrm>
          <a:prstGeom prst="diamond">
            <a:avLst/>
          </a:prstGeom>
          <a:ln w="31750">
            <a:solidFill>
              <a:schemeClr val="accent4"/>
            </a:solidFill>
          </a:ln>
        </p:spPr>
      </p:sp>
    </p:spTree>
    <p:extLst>
      <p:ext uri="{BB962C8B-B14F-4D97-AF65-F5344CB8AC3E}">
        <p14:creationId xmlns:p14="http://schemas.microsoft.com/office/powerpoint/2010/main" val="3698293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066941" cy="4572000"/>
          </a:xfrm>
        </p:spPr>
        <p:txBody>
          <a:bodyPr/>
          <a:lstStyle/>
          <a:p>
            <a:endParaRPr lang="id-ID"/>
          </a:p>
        </p:txBody>
      </p:sp>
      <p:sp>
        <p:nvSpPr>
          <p:cNvPr id="7" name="Picture Placeholder 3"/>
          <p:cNvSpPr>
            <a:spLocks noGrp="1"/>
          </p:cNvSpPr>
          <p:nvPr>
            <p:ph type="pic" sz="quarter" idx="13"/>
          </p:nvPr>
        </p:nvSpPr>
        <p:spPr>
          <a:xfrm>
            <a:off x="0" y="9144000"/>
            <a:ext cx="4066941" cy="4572000"/>
          </a:xfrm>
        </p:spPr>
        <p:txBody>
          <a:bodyPr/>
          <a:lstStyle/>
          <a:p>
            <a:endParaRPr lang="id-ID"/>
          </a:p>
        </p:txBody>
      </p:sp>
      <p:sp>
        <p:nvSpPr>
          <p:cNvPr id="8" name="Picture Placeholder 3"/>
          <p:cNvSpPr>
            <a:spLocks noGrp="1"/>
          </p:cNvSpPr>
          <p:nvPr>
            <p:ph type="pic" sz="quarter" idx="17"/>
          </p:nvPr>
        </p:nvSpPr>
        <p:spPr>
          <a:xfrm>
            <a:off x="8140517" y="4572000"/>
            <a:ext cx="4066941" cy="4572000"/>
          </a:xfrm>
        </p:spPr>
        <p:txBody>
          <a:bodyPr/>
          <a:lstStyle/>
          <a:p>
            <a:endParaRPr lang="id-ID"/>
          </a:p>
        </p:txBody>
      </p:sp>
      <p:sp>
        <p:nvSpPr>
          <p:cNvPr id="9" name="Picture Placeholder 3"/>
          <p:cNvSpPr>
            <a:spLocks noGrp="1"/>
          </p:cNvSpPr>
          <p:nvPr>
            <p:ph type="pic" sz="quarter" idx="19"/>
          </p:nvPr>
        </p:nvSpPr>
        <p:spPr>
          <a:xfrm>
            <a:off x="12214096" y="0"/>
            <a:ext cx="4066941" cy="4572000"/>
          </a:xfrm>
        </p:spPr>
        <p:txBody>
          <a:bodyPr/>
          <a:lstStyle/>
          <a:p>
            <a:endParaRPr lang="id-ID"/>
          </a:p>
        </p:txBody>
      </p:sp>
      <p:sp>
        <p:nvSpPr>
          <p:cNvPr id="10" name="Picture Placeholder 3"/>
          <p:cNvSpPr>
            <a:spLocks noGrp="1"/>
          </p:cNvSpPr>
          <p:nvPr>
            <p:ph type="pic" sz="quarter" idx="21"/>
          </p:nvPr>
        </p:nvSpPr>
        <p:spPr>
          <a:xfrm>
            <a:off x="12214096" y="9144000"/>
            <a:ext cx="4066941" cy="4572000"/>
          </a:xfrm>
        </p:spPr>
        <p:txBody>
          <a:bodyPr/>
          <a:lstStyle/>
          <a:p>
            <a:endParaRPr lang="id-ID"/>
          </a:p>
        </p:txBody>
      </p:sp>
      <p:sp>
        <p:nvSpPr>
          <p:cNvPr id="11" name="Picture Placeholder 3"/>
          <p:cNvSpPr>
            <a:spLocks noGrp="1"/>
          </p:cNvSpPr>
          <p:nvPr>
            <p:ph type="pic" sz="quarter" idx="26"/>
          </p:nvPr>
        </p:nvSpPr>
        <p:spPr>
          <a:xfrm>
            <a:off x="20347977" y="4572000"/>
            <a:ext cx="4066941" cy="4572000"/>
          </a:xfrm>
        </p:spPr>
        <p:txBody>
          <a:bodyPr/>
          <a:lstStyle/>
          <a:p>
            <a:endParaRPr lang="id-ID"/>
          </a:p>
        </p:txBody>
      </p:sp>
    </p:spTree>
    <p:extLst>
      <p:ext uri="{BB962C8B-B14F-4D97-AF65-F5344CB8AC3E}">
        <p14:creationId xmlns:p14="http://schemas.microsoft.com/office/powerpoint/2010/main" val="4924267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grpSp>
        <p:nvGrpSpPr>
          <p:cNvPr id="145" name="Group 144"/>
          <p:cNvGrpSpPr/>
          <p:nvPr userDrawn="1"/>
        </p:nvGrpSpPr>
        <p:grpSpPr>
          <a:xfrm>
            <a:off x="-1548820" y="-2"/>
            <a:ext cx="27424504" cy="13722728"/>
            <a:chOff x="-95003" y="-1"/>
            <a:chExt cx="8904740" cy="6861364"/>
          </a:xfrm>
        </p:grpSpPr>
        <p:grpSp>
          <p:nvGrpSpPr>
            <p:cNvPr id="146" name="Group 145"/>
            <p:cNvGrpSpPr/>
            <p:nvPr userDrawn="1"/>
          </p:nvGrpSpPr>
          <p:grpSpPr>
            <a:xfrm>
              <a:off x="5842615" y="0"/>
              <a:ext cx="2967122" cy="6858000"/>
              <a:chOff x="7790152" y="0"/>
              <a:chExt cx="3956162" cy="6858000"/>
            </a:xfrm>
          </p:grpSpPr>
          <p:sp>
            <p:nvSpPr>
              <p:cNvPr id="226"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7"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8"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9"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0"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1"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2"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3"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4"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5"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6"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7"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8"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9"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0"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1"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2"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3"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4"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5"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0"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1"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2"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3"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4"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147" name="Group 146"/>
            <p:cNvGrpSpPr/>
            <p:nvPr userDrawn="1"/>
          </p:nvGrpSpPr>
          <p:grpSpPr>
            <a:xfrm>
              <a:off x="2449003" y="-1"/>
              <a:ext cx="3816439" cy="6858000"/>
              <a:chOff x="7790152" y="0"/>
              <a:chExt cx="5088585" cy="6858000"/>
            </a:xfrm>
          </p:grpSpPr>
          <p:sp>
            <p:nvSpPr>
              <p:cNvPr id="181"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3"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4"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7"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8"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9"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5"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6"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3"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4"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5"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6"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7"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8"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9"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0"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1"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2"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3"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4"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5"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148" name="Group 147"/>
            <p:cNvGrpSpPr/>
            <p:nvPr userDrawn="1"/>
          </p:nvGrpSpPr>
          <p:grpSpPr>
            <a:xfrm rot="10800000">
              <a:off x="-95003" y="3363"/>
              <a:ext cx="2967122" cy="6858000"/>
              <a:chOff x="7790152" y="0"/>
              <a:chExt cx="3956162" cy="6858000"/>
            </a:xfrm>
          </p:grpSpPr>
          <p:sp>
            <p:nvSpPr>
              <p:cNvPr id="14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9"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sp>
        <p:nvSpPr>
          <p:cNvPr id="260" name="Pentagon 259"/>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261"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5106138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grpSp>
        <p:nvGrpSpPr>
          <p:cNvPr id="2" name="Group 1"/>
          <p:cNvGrpSpPr/>
          <p:nvPr userDrawn="1"/>
        </p:nvGrpSpPr>
        <p:grpSpPr>
          <a:xfrm>
            <a:off x="-1548820" y="-2"/>
            <a:ext cx="27424504" cy="13722728"/>
            <a:chOff x="-95003" y="-1"/>
            <a:chExt cx="8904740" cy="6861364"/>
          </a:xfrm>
        </p:grpSpPr>
        <p:grpSp>
          <p:nvGrpSpPr>
            <p:cNvPr id="4" name="Group 3"/>
            <p:cNvGrpSpPr/>
            <p:nvPr userDrawn="1"/>
          </p:nvGrpSpPr>
          <p:grpSpPr>
            <a:xfrm>
              <a:off x="5842615" y="0"/>
              <a:ext cx="2967122" cy="6858000"/>
              <a:chOff x="7790152" y="0"/>
              <a:chExt cx="3956162" cy="6858000"/>
            </a:xfrm>
          </p:grpSpPr>
          <p:sp>
            <p:nvSpPr>
              <p:cNvPr id="7"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53" name="Group 52"/>
            <p:cNvGrpSpPr/>
            <p:nvPr userDrawn="1"/>
          </p:nvGrpSpPr>
          <p:grpSpPr>
            <a:xfrm>
              <a:off x="2449003" y="-1"/>
              <a:ext cx="3816439" cy="6858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99" name="Group 98"/>
            <p:cNvGrpSpPr/>
            <p:nvPr userDrawn="1"/>
          </p:nvGrpSpPr>
          <p:grpSpPr>
            <a:xfrm rot="10800000">
              <a:off x="-95003" y="3363"/>
              <a:ext cx="2967122" cy="6858000"/>
              <a:chOff x="7790152" y="0"/>
              <a:chExt cx="3956162" cy="6858000"/>
            </a:xfrm>
          </p:grpSpPr>
          <p:sp>
            <p:nvSpPr>
              <p:cNvPr id="100"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sp>
        <p:nvSpPr>
          <p:cNvPr id="145" name="Pentagon 144"/>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4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45457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7969775" y="137163"/>
            <a:ext cx="20330597" cy="15824395"/>
            <a:chOff x="2101597" y="594889"/>
            <a:chExt cx="4994398" cy="3886016"/>
          </a:xfrm>
        </p:grpSpPr>
        <p:pic>
          <p:nvPicPr>
            <p:cNvPr id="6"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597" y="594889"/>
              <a:ext cx="4994398" cy="3886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908107" y="1313273"/>
              <a:ext cx="3309985" cy="2049275"/>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Lato Light"/>
              </a:endParaRPr>
            </a:p>
          </p:txBody>
        </p:sp>
      </p:grpSp>
      <p:sp>
        <p:nvSpPr>
          <p:cNvPr id="15" name="Picture Placeholder 14"/>
          <p:cNvSpPr>
            <a:spLocks noGrp="1"/>
          </p:cNvSpPr>
          <p:nvPr>
            <p:ph type="pic" sz="quarter" idx="25" hasCustomPrompt="1"/>
          </p:nvPr>
        </p:nvSpPr>
        <p:spPr>
          <a:xfrm>
            <a:off x="-4686730" y="3041576"/>
            <a:ext cx="13473890" cy="8365877"/>
          </a:xfr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
        <p:nvSpPr>
          <p:cNvPr id="16" name="Text Placeholder 9"/>
          <p:cNvSpPr>
            <a:spLocks noGrp="1"/>
          </p:cNvSpPr>
          <p:nvPr>
            <p:ph type="body" sz="quarter" idx="11" hasCustomPrompt="1"/>
          </p:nvPr>
        </p:nvSpPr>
        <p:spPr>
          <a:xfrm>
            <a:off x="11419101" y="1214572"/>
            <a:ext cx="9473999" cy="3802744"/>
          </a:xfrm>
        </p:spPr>
        <p:txBody>
          <a:bodyPr lIns="360000" tIns="180000" rIns="360000" bIns="180000">
            <a:normAutofit/>
          </a:bodyPr>
          <a:lstStyle>
            <a:lvl1pPr marL="0" indent="0">
              <a:spcBef>
                <a:spcPts val="0"/>
              </a:spcBef>
              <a:buNone/>
              <a:defRPr sz="9998" baseline="0">
                <a:solidFill>
                  <a:srgbClr val="292929"/>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GB" dirty="0"/>
              <a:t>Title Here </a:t>
            </a:r>
          </a:p>
        </p:txBody>
      </p:sp>
      <p:sp>
        <p:nvSpPr>
          <p:cNvPr id="17" name="Text Placeholder 9"/>
          <p:cNvSpPr>
            <a:spLocks noGrp="1"/>
          </p:cNvSpPr>
          <p:nvPr>
            <p:ph type="body" sz="quarter" idx="12" hasCustomPrompt="1"/>
          </p:nvPr>
        </p:nvSpPr>
        <p:spPr>
          <a:xfrm>
            <a:off x="13983146" y="6027059"/>
            <a:ext cx="9473999" cy="6979269"/>
          </a:xfrm>
        </p:spPr>
        <p:txBody>
          <a:bodyPr lIns="360000" tIns="180000" rIns="360000" bIns="180000">
            <a:normAutofit/>
          </a:bodyPr>
          <a:lstStyle>
            <a:lvl1pPr marL="0" indent="0">
              <a:lnSpc>
                <a:spcPct val="110000"/>
              </a:lnSpc>
              <a:spcBef>
                <a:spcPts val="400"/>
              </a:spcBef>
              <a:buNone/>
              <a:defRPr sz="3199" baseline="0">
                <a:solidFill>
                  <a:srgbClr val="292929"/>
                </a:solidFill>
                <a:latin typeface="+mj-lt"/>
              </a:defRPr>
            </a:lvl1pPr>
          </a:lstStyle>
          <a:p>
            <a:pPr lvl="0"/>
            <a:r>
              <a:rPr lang="en-GB" dirty="0"/>
              <a:t>Body Text Goes Here </a:t>
            </a:r>
          </a:p>
        </p:txBody>
      </p:sp>
      <p:sp>
        <p:nvSpPr>
          <p:cNvPr id="3" name="Slide Number Placeholder 2"/>
          <p:cNvSpPr>
            <a:spLocks noGrp="1"/>
          </p:cNvSpPr>
          <p:nvPr>
            <p:ph type="sldNum" sz="quarter" idx="27"/>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8" name="Footer Placeholder 7"/>
          <p:cNvSpPr>
            <a:spLocks noGrp="1"/>
          </p:cNvSpPr>
          <p:nvPr>
            <p:ph type="ftr" sz="quarter" idx="28"/>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p>
        </p:txBody>
      </p:sp>
    </p:spTree>
    <p:extLst>
      <p:ext uri="{BB962C8B-B14F-4D97-AF65-F5344CB8AC3E}">
        <p14:creationId xmlns:p14="http://schemas.microsoft.com/office/powerpoint/2010/main" val="4163486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7" name="Pentagon 6"/>
          <p:cNvSpPr/>
          <p:nvPr userDrawn="1"/>
        </p:nvSpPr>
        <p:spPr>
          <a:xfrm rot="10800000">
            <a:off x="22458150" y="1021816"/>
            <a:ext cx="1919500" cy="88686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9" name="Picture Placeholder 5"/>
          <p:cNvSpPr>
            <a:spLocks noGrp="1"/>
          </p:cNvSpPr>
          <p:nvPr>
            <p:ph type="pic" sz="quarter" idx="13"/>
          </p:nvPr>
        </p:nvSpPr>
        <p:spPr>
          <a:xfrm>
            <a:off x="8713108" y="3258994"/>
            <a:ext cx="6973658" cy="4084436"/>
          </a:xfrm>
        </p:spPr>
      </p:sp>
    </p:spTree>
    <p:extLst>
      <p:ext uri="{BB962C8B-B14F-4D97-AF65-F5344CB8AC3E}">
        <p14:creationId xmlns:p14="http://schemas.microsoft.com/office/powerpoint/2010/main" val="41386207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247883"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9525696" y="4514853"/>
            <a:ext cx="5348481" cy="6978650"/>
          </a:xfrm>
        </p:spPr>
        <p:txBody>
          <a:bodyPr>
            <a:normAutofit/>
          </a:bodyPr>
          <a:lstStyle>
            <a:lvl1pPr>
              <a:defRPr sz="2100"/>
            </a:lvl1pPr>
          </a:lstStyle>
          <a:p>
            <a:endParaRPr lang="id-ID"/>
          </a:p>
        </p:txBody>
      </p:sp>
    </p:spTree>
    <p:extLst>
      <p:ext uri="{BB962C8B-B14F-4D97-AF65-F5344CB8AC3E}">
        <p14:creationId xmlns:p14="http://schemas.microsoft.com/office/powerpoint/2010/main" val="31273126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9525696" y="5028850"/>
            <a:ext cx="5348481" cy="5322084"/>
          </a:xfrm>
        </p:spPr>
      </p:sp>
      <p:sp>
        <p:nvSpPr>
          <p:cNvPr id="8" name="Pentagon 7"/>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9287441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247883" y="1100123"/>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7" name="Picture Placeholder 2"/>
          <p:cNvSpPr>
            <a:spLocks noGrp="1"/>
          </p:cNvSpPr>
          <p:nvPr>
            <p:ph type="pic" sz="quarter" idx="13"/>
          </p:nvPr>
        </p:nvSpPr>
        <p:spPr>
          <a:xfrm>
            <a:off x="2060691" y="4047370"/>
            <a:ext cx="7420635" cy="7535032"/>
          </a:xfrm>
        </p:spPr>
      </p:sp>
    </p:spTree>
    <p:extLst>
      <p:ext uri="{BB962C8B-B14F-4D97-AF65-F5344CB8AC3E}">
        <p14:creationId xmlns:p14="http://schemas.microsoft.com/office/powerpoint/2010/main" val="29158036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7" name="Pentagon 6"/>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9" name="Picture Placeholder 2"/>
          <p:cNvSpPr>
            <a:spLocks noGrp="1"/>
          </p:cNvSpPr>
          <p:nvPr>
            <p:ph type="pic" sz="quarter" idx="13"/>
          </p:nvPr>
        </p:nvSpPr>
        <p:spPr>
          <a:xfrm>
            <a:off x="10154182" y="4012422"/>
            <a:ext cx="4450190" cy="5702124"/>
          </a:xfrm>
        </p:spPr>
      </p:sp>
    </p:spTree>
    <p:extLst>
      <p:ext uri="{BB962C8B-B14F-4D97-AF65-F5344CB8AC3E}">
        <p14:creationId xmlns:p14="http://schemas.microsoft.com/office/powerpoint/2010/main" val="3027056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entagon 6"/>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9" name="Picture Placeholder 2"/>
          <p:cNvSpPr>
            <a:spLocks noGrp="1"/>
          </p:cNvSpPr>
          <p:nvPr>
            <p:ph type="pic" sz="quarter" idx="13"/>
          </p:nvPr>
        </p:nvSpPr>
        <p:spPr>
          <a:xfrm>
            <a:off x="10154182" y="4012422"/>
            <a:ext cx="4450190" cy="5702124"/>
          </a:xfrm>
        </p:spPr>
      </p:sp>
    </p:spTree>
    <p:extLst>
      <p:ext uri="{BB962C8B-B14F-4D97-AF65-F5344CB8AC3E}">
        <p14:creationId xmlns:p14="http://schemas.microsoft.com/office/powerpoint/2010/main" val="22891856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2133951" y="4722288"/>
            <a:ext cx="4126925" cy="3096000"/>
          </a:xfrm>
          <a:prstGeom prst="ellipse">
            <a:avLst/>
          </a:prstGeom>
        </p:spPr>
      </p:sp>
      <p:sp>
        <p:nvSpPr>
          <p:cNvPr id="8" name="Pentagon 7"/>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3739676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48869" y="4000960"/>
            <a:ext cx="4931166" cy="6400340"/>
          </a:xfrm>
          <a:prstGeom prst="rect">
            <a:avLst/>
          </a:prstGeom>
        </p:spPr>
        <p:txBody>
          <a:bodyPr>
            <a:normAutofit/>
          </a:bodyPr>
          <a:lstStyle>
            <a:lvl1pPr>
              <a:defRPr sz="2400">
                <a:solidFill>
                  <a:schemeClr val="tx2"/>
                </a:solidFill>
              </a:defRPr>
            </a:lvl1pPr>
          </a:lstStyle>
          <a:p>
            <a:endParaRPr lang="id-ID" dirty="0"/>
          </a:p>
        </p:txBody>
      </p:sp>
      <p:sp>
        <p:nvSpPr>
          <p:cNvPr id="7" name="Pentagon 6"/>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2949330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grpSp>
        <p:nvGrpSpPr>
          <p:cNvPr id="3" name="Group 2"/>
          <p:cNvGrpSpPr/>
          <p:nvPr userDrawn="1"/>
        </p:nvGrpSpPr>
        <p:grpSpPr>
          <a:xfrm>
            <a:off x="20923698" y="9361491"/>
            <a:ext cx="5307671" cy="6511926"/>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2" name="Group 1"/>
          <p:cNvGrpSpPr/>
          <p:nvPr userDrawn="1"/>
        </p:nvGrpSpPr>
        <p:grpSpPr>
          <a:xfrm>
            <a:off x="-2158439" y="-2574372"/>
            <a:ext cx="6322953" cy="8169032"/>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57" name="Pentagon 56"/>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0317362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grpSp>
        <p:nvGrpSpPr>
          <p:cNvPr id="57" name="Group 56"/>
          <p:cNvGrpSpPr/>
          <p:nvPr userDrawn="1"/>
        </p:nvGrpSpPr>
        <p:grpSpPr>
          <a:xfrm>
            <a:off x="20923698" y="9361491"/>
            <a:ext cx="5307671" cy="6511926"/>
            <a:chOff x="11062393" y="4680744"/>
            <a:chExt cx="1694058" cy="3255963"/>
          </a:xfrm>
        </p:grpSpPr>
        <p:sp>
          <p:nvSpPr>
            <p:cNvPr id="58"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80" name="Group 79"/>
          <p:cNvGrpSpPr/>
          <p:nvPr userDrawn="1"/>
        </p:nvGrpSpPr>
        <p:grpSpPr>
          <a:xfrm>
            <a:off x="-2158439" y="-2574372"/>
            <a:ext cx="6322953" cy="8169032"/>
            <a:chOff x="-690035" y="-1287186"/>
            <a:chExt cx="2126912" cy="4084516"/>
          </a:xfrm>
        </p:grpSpPr>
        <p:sp>
          <p:nvSpPr>
            <p:cNvPr id="81"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02" name="Pentagon 101"/>
          <p:cNvSpPr/>
          <p:nvPr userDrawn="1"/>
        </p:nvSpPr>
        <p:spPr>
          <a:xfrm rot="10800000">
            <a:off x="22458150" y="1021816"/>
            <a:ext cx="1919500"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03"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85574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No Footer">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3952043" y="2105472"/>
            <a:ext cx="5761830" cy="9183600"/>
          </a:xfrm>
          <a:solidFill>
            <a:srgbClr val="88888A"/>
          </a:solidFill>
          <a:effectLst>
            <a:outerShdw blurRad="279400" dist="431800" dir="8100000" algn="tr" rotWithShape="0">
              <a:prstClr val="black">
                <a:alpha val="40000"/>
              </a:prstClr>
            </a:outerShdw>
          </a:effectLst>
          <a:scene3d>
            <a:camera prst="perspectiveContrastingRightFacing" fov="900000">
              <a:rot lat="19681023" lon="18859699" rev="3600000"/>
            </a:camera>
            <a:lightRig rig="threePt" dir="t"/>
          </a:scene3d>
          <a:sp3d>
            <a:bevelT w="0" h="0"/>
            <a:bevelB w="38100" h="127000"/>
          </a:sp3d>
        </p:spPr>
        <p:txBody>
          <a:bodyPr/>
          <a:lstStyle>
            <a:lvl1pPr>
              <a:defRPr lang="en-US"/>
            </a:lvl1pPr>
          </a:lstStyle>
          <a:p>
            <a:endParaRPr lang="en-US" dirty="0"/>
          </a:p>
        </p:txBody>
      </p:sp>
      <p:sp>
        <p:nvSpPr>
          <p:cNvPr id="24" name="Picture Placeholder 12"/>
          <p:cNvSpPr>
            <a:spLocks noGrp="1"/>
          </p:cNvSpPr>
          <p:nvPr>
            <p:ph type="pic" sz="quarter" idx="14"/>
          </p:nvPr>
        </p:nvSpPr>
        <p:spPr>
          <a:xfrm>
            <a:off x="4381493" y="-542112"/>
            <a:ext cx="5761830" cy="9183600"/>
          </a:xfrm>
          <a:solidFill>
            <a:srgbClr val="BFBFBF"/>
          </a:solidFill>
          <a:effectLst>
            <a:outerShdw blurRad="279400" dist="431800" dir="8100000" algn="tr" rotWithShape="0">
              <a:prstClr val="black">
                <a:alpha val="40000"/>
              </a:prstClr>
            </a:outerShdw>
          </a:effectLst>
          <a:scene3d>
            <a:camera prst="perspectiveContrastingRightFacing" fov="900000">
              <a:rot lat="19681023" lon="18859699" rev="3600000"/>
            </a:camera>
            <a:lightRig rig="threePt" dir="t"/>
          </a:scene3d>
          <a:sp3d>
            <a:bevelT w="0" h="0"/>
            <a:bevelB w="38100" h="127000"/>
          </a:sp3d>
        </p:spPr>
        <p:txBody>
          <a:bodyPr/>
          <a:lstStyle>
            <a:lvl1pPr>
              <a:defRPr lang="en-US"/>
            </a:lvl1pPr>
          </a:lstStyle>
          <a:p>
            <a:endParaRPr lang="en-US" dirty="0"/>
          </a:p>
        </p:txBody>
      </p:sp>
      <p:sp>
        <p:nvSpPr>
          <p:cNvPr id="2" name="Footer Placeholder 1"/>
          <p:cNvSpPr>
            <a:spLocks noGrp="1"/>
          </p:cNvSpPr>
          <p:nvPr>
            <p:ph type="ftr" sz="quarter" idx="15"/>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6"/>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Tree>
    <p:extLst>
      <p:ext uri="{BB962C8B-B14F-4D97-AF65-F5344CB8AC3E}">
        <p14:creationId xmlns:p14="http://schemas.microsoft.com/office/powerpoint/2010/main" val="84065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grpSp>
        <p:nvGrpSpPr>
          <p:cNvPr id="57" name="Group 56"/>
          <p:cNvGrpSpPr/>
          <p:nvPr userDrawn="1"/>
        </p:nvGrpSpPr>
        <p:grpSpPr>
          <a:xfrm>
            <a:off x="20923698" y="9361491"/>
            <a:ext cx="5307671" cy="6511926"/>
            <a:chOff x="11062393" y="4680744"/>
            <a:chExt cx="1694058" cy="3255963"/>
          </a:xfrm>
        </p:grpSpPr>
        <p:sp>
          <p:nvSpPr>
            <p:cNvPr id="58"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80" name="Group 79"/>
          <p:cNvGrpSpPr/>
          <p:nvPr userDrawn="1"/>
        </p:nvGrpSpPr>
        <p:grpSpPr>
          <a:xfrm>
            <a:off x="-2158439" y="-2574372"/>
            <a:ext cx="6322953" cy="8169032"/>
            <a:chOff x="-690035" y="-1287186"/>
            <a:chExt cx="2126912" cy="4084516"/>
          </a:xfrm>
        </p:grpSpPr>
        <p:sp>
          <p:nvSpPr>
            <p:cNvPr id="81"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02" name="Pentagon 101"/>
          <p:cNvSpPr/>
          <p:nvPr userDrawn="1"/>
        </p:nvSpPr>
        <p:spPr>
          <a:xfrm rot="10800000">
            <a:off x="22458150" y="1021816"/>
            <a:ext cx="1919500"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03"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7311425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431280" y="4000502"/>
            <a:ext cx="4030950" cy="3024000"/>
          </a:xfrm>
        </p:spPr>
        <p:txBody>
          <a:bodyPr>
            <a:normAutofit/>
          </a:bodyPr>
          <a:lstStyle>
            <a:lvl1pPr>
              <a:defRPr sz="2100"/>
            </a:lvl1pPr>
          </a:lstStyle>
          <a:p>
            <a:endParaRPr lang="id-ID"/>
          </a:p>
        </p:txBody>
      </p:sp>
      <p:sp>
        <p:nvSpPr>
          <p:cNvPr id="11" name="Picture Placeholder 2"/>
          <p:cNvSpPr>
            <a:spLocks noGrp="1"/>
          </p:cNvSpPr>
          <p:nvPr>
            <p:ph type="pic" sz="quarter" idx="15"/>
          </p:nvPr>
        </p:nvSpPr>
        <p:spPr>
          <a:xfrm>
            <a:off x="12889224" y="4000502"/>
            <a:ext cx="4030950" cy="3024000"/>
          </a:xfrm>
        </p:spPr>
        <p:txBody>
          <a:bodyPr>
            <a:normAutofit/>
          </a:bodyPr>
          <a:lstStyle>
            <a:lvl1pPr>
              <a:defRPr sz="2100"/>
            </a:lvl1pPr>
          </a:lstStyle>
          <a:p>
            <a:endParaRPr lang="id-ID"/>
          </a:p>
        </p:txBody>
      </p:sp>
      <p:sp>
        <p:nvSpPr>
          <p:cNvPr id="12" name="Picture Placeholder 2"/>
          <p:cNvSpPr>
            <a:spLocks noGrp="1"/>
          </p:cNvSpPr>
          <p:nvPr>
            <p:ph type="pic" sz="quarter" idx="16"/>
          </p:nvPr>
        </p:nvSpPr>
        <p:spPr>
          <a:xfrm>
            <a:off x="18304616" y="4000502"/>
            <a:ext cx="4030950" cy="3024000"/>
          </a:xfrm>
        </p:spPr>
        <p:txBody>
          <a:bodyPr>
            <a:normAutofit/>
          </a:bodyPr>
          <a:lstStyle>
            <a:lvl1pPr>
              <a:defRPr sz="2100"/>
            </a:lvl1pPr>
          </a:lstStyle>
          <a:p>
            <a:endParaRPr lang="id-ID"/>
          </a:p>
        </p:txBody>
      </p:sp>
      <p:sp>
        <p:nvSpPr>
          <p:cNvPr id="3" name="Picture Placeholder 2"/>
          <p:cNvSpPr>
            <a:spLocks noGrp="1"/>
          </p:cNvSpPr>
          <p:nvPr>
            <p:ph type="pic" sz="quarter" idx="13"/>
          </p:nvPr>
        </p:nvSpPr>
        <p:spPr>
          <a:xfrm>
            <a:off x="2174308" y="4000502"/>
            <a:ext cx="4030950" cy="3024000"/>
          </a:xfrm>
        </p:spPr>
        <p:txBody>
          <a:bodyPr>
            <a:normAutofit/>
          </a:bodyPr>
          <a:lstStyle>
            <a:lvl1pPr>
              <a:defRPr sz="2100"/>
            </a:lvl1pPr>
          </a:lstStyle>
          <a:p>
            <a:endParaRPr lang="id-ID"/>
          </a:p>
        </p:txBody>
      </p:sp>
      <p:sp>
        <p:nvSpPr>
          <p:cNvPr id="8" name="Pentagon 7"/>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1241192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728264" y="3602942"/>
            <a:ext cx="4318875" cy="3240000"/>
          </a:xfrm>
        </p:spPr>
        <p:txBody>
          <a:bodyPr>
            <a:normAutofit/>
          </a:bodyPr>
          <a:lstStyle>
            <a:lvl1pPr>
              <a:defRPr sz="2100"/>
            </a:lvl1pPr>
          </a:lstStyle>
          <a:p>
            <a:endParaRPr lang="id-ID"/>
          </a:p>
        </p:txBody>
      </p:sp>
      <p:sp>
        <p:nvSpPr>
          <p:cNvPr id="11" name="Picture Placeholder 2"/>
          <p:cNvSpPr>
            <a:spLocks noGrp="1"/>
          </p:cNvSpPr>
          <p:nvPr>
            <p:ph type="pic" sz="quarter" idx="15"/>
          </p:nvPr>
        </p:nvSpPr>
        <p:spPr>
          <a:xfrm>
            <a:off x="12339407" y="3602942"/>
            <a:ext cx="4318875" cy="3240000"/>
          </a:xfrm>
        </p:spPr>
        <p:txBody>
          <a:bodyPr>
            <a:normAutofit/>
          </a:bodyPr>
          <a:lstStyle>
            <a:lvl1pPr>
              <a:defRPr sz="2100"/>
            </a:lvl1pPr>
          </a:lstStyle>
          <a:p>
            <a:endParaRPr lang="id-ID"/>
          </a:p>
        </p:txBody>
      </p:sp>
      <p:sp>
        <p:nvSpPr>
          <p:cNvPr id="12" name="Picture Placeholder 2"/>
          <p:cNvSpPr>
            <a:spLocks noGrp="1"/>
          </p:cNvSpPr>
          <p:nvPr>
            <p:ph type="pic" sz="quarter" idx="16"/>
          </p:nvPr>
        </p:nvSpPr>
        <p:spPr>
          <a:xfrm>
            <a:off x="12339407" y="7043538"/>
            <a:ext cx="4318875" cy="3240000"/>
          </a:xfrm>
        </p:spPr>
        <p:txBody>
          <a:bodyPr>
            <a:normAutofit/>
          </a:bodyPr>
          <a:lstStyle>
            <a:lvl1pPr>
              <a:defRPr sz="2100"/>
            </a:lvl1pPr>
          </a:lstStyle>
          <a:p>
            <a:endParaRPr lang="id-ID"/>
          </a:p>
        </p:txBody>
      </p:sp>
      <p:sp>
        <p:nvSpPr>
          <p:cNvPr id="3" name="Picture Placeholder 2"/>
          <p:cNvSpPr>
            <a:spLocks noGrp="1"/>
          </p:cNvSpPr>
          <p:nvPr>
            <p:ph type="pic" sz="quarter" idx="13"/>
          </p:nvPr>
        </p:nvSpPr>
        <p:spPr>
          <a:xfrm>
            <a:off x="7728264" y="7043538"/>
            <a:ext cx="4318875" cy="3240000"/>
          </a:xfrm>
        </p:spPr>
        <p:txBody>
          <a:bodyPr>
            <a:normAutofit/>
          </a:bodyPr>
          <a:lstStyle>
            <a:lvl1pPr>
              <a:defRPr sz="2100"/>
            </a:lvl1pPr>
          </a:lstStyle>
          <a:p>
            <a:endParaRPr lang="id-ID"/>
          </a:p>
        </p:txBody>
      </p:sp>
      <p:sp>
        <p:nvSpPr>
          <p:cNvPr id="13" name="Pentagon 12"/>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4"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6453829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617509" y="3831160"/>
            <a:ext cx="3743025" cy="2808000"/>
          </a:xfrm>
        </p:spPr>
        <p:txBody>
          <a:bodyPr>
            <a:normAutofit/>
          </a:bodyPr>
          <a:lstStyle>
            <a:lvl1pPr>
              <a:defRPr sz="2100"/>
            </a:lvl1pPr>
          </a:lstStyle>
          <a:p>
            <a:endParaRPr lang="id-ID"/>
          </a:p>
        </p:txBody>
      </p:sp>
      <p:sp>
        <p:nvSpPr>
          <p:cNvPr id="11" name="Picture Placeholder 2"/>
          <p:cNvSpPr>
            <a:spLocks noGrp="1"/>
          </p:cNvSpPr>
          <p:nvPr>
            <p:ph type="pic" sz="quarter" idx="15"/>
          </p:nvPr>
        </p:nvSpPr>
        <p:spPr>
          <a:xfrm>
            <a:off x="13075455" y="3831160"/>
            <a:ext cx="3743025" cy="2808000"/>
          </a:xfrm>
        </p:spPr>
        <p:txBody>
          <a:bodyPr>
            <a:normAutofit/>
          </a:bodyPr>
          <a:lstStyle>
            <a:lvl1pPr>
              <a:defRPr sz="2100"/>
            </a:lvl1pPr>
          </a:lstStyle>
          <a:p>
            <a:endParaRPr lang="id-ID"/>
          </a:p>
        </p:txBody>
      </p:sp>
      <p:sp>
        <p:nvSpPr>
          <p:cNvPr id="12" name="Picture Placeholder 2"/>
          <p:cNvSpPr>
            <a:spLocks noGrp="1"/>
          </p:cNvSpPr>
          <p:nvPr>
            <p:ph type="pic" sz="quarter" idx="16"/>
          </p:nvPr>
        </p:nvSpPr>
        <p:spPr>
          <a:xfrm>
            <a:off x="18490845" y="3831160"/>
            <a:ext cx="3743025" cy="2808000"/>
          </a:xfrm>
        </p:spPr>
        <p:txBody>
          <a:bodyPr>
            <a:normAutofit/>
          </a:bodyPr>
          <a:lstStyle>
            <a:lvl1pPr>
              <a:defRPr sz="2100"/>
            </a:lvl1pPr>
          </a:lstStyle>
          <a:p>
            <a:endParaRPr lang="id-ID"/>
          </a:p>
        </p:txBody>
      </p:sp>
      <p:sp>
        <p:nvSpPr>
          <p:cNvPr id="3" name="Picture Placeholder 2"/>
          <p:cNvSpPr>
            <a:spLocks noGrp="1"/>
          </p:cNvSpPr>
          <p:nvPr>
            <p:ph type="pic" sz="quarter" idx="13"/>
          </p:nvPr>
        </p:nvSpPr>
        <p:spPr>
          <a:xfrm>
            <a:off x="2360537" y="3831160"/>
            <a:ext cx="3743025" cy="2808000"/>
          </a:xfrm>
        </p:spPr>
        <p:txBody>
          <a:bodyPr>
            <a:normAutofit/>
          </a:bodyPr>
          <a:lstStyle>
            <a:lvl1pPr>
              <a:defRPr sz="2100"/>
            </a:lvl1pPr>
          </a:lstStyle>
          <a:p>
            <a:endParaRPr lang="id-ID"/>
          </a:p>
        </p:txBody>
      </p:sp>
      <p:sp>
        <p:nvSpPr>
          <p:cNvPr id="8" name="Pentagon 7"/>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1185919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448215" y="4000500"/>
            <a:ext cx="4126925" cy="3096000"/>
          </a:xfrm>
          <a:prstGeom prst="ellipse">
            <a:avLst/>
          </a:prstGeom>
        </p:spPr>
        <p:txBody>
          <a:bodyPr>
            <a:normAutofit/>
          </a:bodyPr>
          <a:lstStyle>
            <a:lvl1pPr>
              <a:defRPr sz="2400"/>
            </a:lvl1pPr>
          </a:lstStyle>
          <a:p>
            <a:endParaRPr lang="id-ID"/>
          </a:p>
        </p:txBody>
      </p:sp>
      <p:sp>
        <p:nvSpPr>
          <p:cNvPr id="11" name="Picture Placeholder 2"/>
          <p:cNvSpPr>
            <a:spLocks noGrp="1"/>
          </p:cNvSpPr>
          <p:nvPr>
            <p:ph type="pic" sz="quarter" idx="15"/>
          </p:nvPr>
        </p:nvSpPr>
        <p:spPr>
          <a:xfrm>
            <a:off x="12906158" y="4000500"/>
            <a:ext cx="4126925" cy="3096000"/>
          </a:xfrm>
          <a:prstGeom prst="ellipse">
            <a:avLst/>
          </a:prstGeom>
        </p:spPr>
        <p:txBody>
          <a:bodyPr>
            <a:normAutofit/>
          </a:bodyPr>
          <a:lstStyle>
            <a:lvl1pPr>
              <a:defRPr sz="2400"/>
            </a:lvl1pPr>
          </a:lstStyle>
          <a:p>
            <a:endParaRPr lang="id-ID"/>
          </a:p>
        </p:txBody>
      </p:sp>
      <p:sp>
        <p:nvSpPr>
          <p:cNvPr id="12" name="Picture Placeholder 2"/>
          <p:cNvSpPr>
            <a:spLocks noGrp="1"/>
          </p:cNvSpPr>
          <p:nvPr>
            <p:ph type="pic" sz="quarter" idx="16"/>
          </p:nvPr>
        </p:nvSpPr>
        <p:spPr>
          <a:xfrm>
            <a:off x="18321550" y="4000500"/>
            <a:ext cx="4126925" cy="3096000"/>
          </a:xfrm>
          <a:prstGeom prst="ellipse">
            <a:avLst/>
          </a:prstGeom>
        </p:spPr>
        <p:txBody>
          <a:bodyPr>
            <a:normAutofit/>
          </a:bodyPr>
          <a:lstStyle>
            <a:lvl1pPr>
              <a:defRPr sz="2400"/>
            </a:lvl1pPr>
          </a:lstStyle>
          <a:p>
            <a:endParaRPr lang="id-ID"/>
          </a:p>
        </p:txBody>
      </p:sp>
      <p:sp>
        <p:nvSpPr>
          <p:cNvPr id="3" name="Picture Placeholder 2"/>
          <p:cNvSpPr>
            <a:spLocks noGrp="1"/>
          </p:cNvSpPr>
          <p:nvPr>
            <p:ph type="pic" sz="quarter" idx="13"/>
          </p:nvPr>
        </p:nvSpPr>
        <p:spPr>
          <a:xfrm>
            <a:off x="2191243" y="4000500"/>
            <a:ext cx="4126925" cy="3096000"/>
          </a:xfrm>
          <a:prstGeom prst="ellipse">
            <a:avLst/>
          </a:prstGeom>
        </p:spPr>
        <p:txBody>
          <a:bodyPr>
            <a:normAutofit/>
          </a:bodyPr>
          <a:lstStyle>
            <a:lvl1pPr>
              <a:defRPr sz="2400"/>
            </a:lvl1pPr>
          </a:lstStyle>
          <a:p>
            <a:endParaRPr lang="id-ID"/>
          </a:p>
        </p:txBody>
      </p:sp>
      <p:sp>
        <p:nvSpPr>
          <p:cNvPr id="8" name="Pentagon 7"/>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3770491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2071732" y="7911316"/>
            <a:ext cx="4318875" cy="3240000"/>
          </a:xfrm>
          <a:prstGeom prst="ellipse">
            <a:avLst/>
          </a:prstGeom>
        </p:spPr>
        <p:txBody>
          <a:bodyPr>
            <a:normAutofit/>
          </a:bodyPr>
          <a:lstStyle>
            <a:lvl1pPr>
              <a:defRPr sz="2400"/>
            </a:lvl1pPr>
          </a:lstStyle>
          <a:p>
            <a:endParaRPr lang="id-ID"/>
          </a:p>
        </p:txBody>
      </p:sp>
      <p:sp>
        <p:nvSpPr>
          <p:cNvPr id="11" name="Picture Placeholder 2"/>
          <p:cNvSpPr>
            <a:spLocks noGrp="1"/>
          </p:cNvSpPr>
          <p:nvPr>
            <p:ph type="pic" sz="quarter" idx="15"/>
          </p:nvPr>
        </p:nvSpPr>
        <p:spPr>
          <a:xfrm>
            <a:off x="12983829" y="3409656"/>
            <a:ext cx="4318875" cy="3240000"/>
          </a:xfrm>
          <a:prstGeom prst="ellipse">
            <a:avLst/>
          </a:prstGeom>
        </p:spPr>
        <p:txBody>
          <a:bodyPr>
            <a:normAutofit/>
          </a:bodyPr>
          <a:lstStyle>
            <a:lvl1pPr>
              <a:defRPr sz="2400"/>
            </a:lvl1pPr>
          </a:lstStyle>
          <a:p>
            <a:endParaRPr lang="id-ID"/>
          </a:p>
        </p:txBody>
      </p:sp>
      <p:sp>
        <p:nvSpPr>
          <p:cNvPr id="12" name="Picture Placeholder 2"/>
          <p:cNvSpPr>
            <a:spLocks noGrp="1"/>
          </p:cNvSpPr>
          <p:nvPr>
            <p:ph type="pic" sz="quarter" idx="16"/>
          </p:nvPr>
        </p:nvSpPr>
        <p:spPr>
          <a:xfrm>
            <a:off x="12983829" y="8000998"/>
            <a:ext cx="4318875" cy="3240000"/>
          </a:xfrm>
          <a:prstGeom prst="ellipse">
            <a:avLst/>
          </a:prstGeom>
        </p:spPr>
        <p:txBody>
          <a:bodyPr>
            <a:normAutofit/>
          </a:bodyPr>
          <a:lstStyle>
            <a:lvl1pPr>
              <a:defRPr sz="2400"/>
            </a:lvl1pPr>
          </a:lstStyle>
          <a:p>
            <a:endParaRPr lang="id-ID"/>
          </a:p>
        </p:txBody>
      </p:sp>
      <p:sp>
        <p:nvSpPr>
          <p:cNvPr id="3" name="Picture Placeholder 2"/>
          <p:cNvSpPr>
            <a:spLocks noGrp="1"/>
          </p:cNvSpPr>
          <p:nvPr>
            <p:ph type="pic" sz="quarter" idx="13"/>
          </p:nvPr>
        </p:nvSpPr>
        <p:spPr>
          <a:xfrm>
            <a:off x="2071732" y="3409656"/>
            <a:ext cx="4318875" cy="3240000"/>
          </a:xfrm>
          <a:prstGeom prst="ellipse">
            <a:avLst/>
          </a:prstGeom>
        </p:spPr>
        <p:txBody>
          <a:bodyPr>
            <a:normAutofit/>
          </a:bodyPr>
          <a:lstStyle>
            <a:lvl1pPr>
              <a:defRPr sz="2400"/>
            </a:lvl1pPr>
          </a:lstStyle>
          <a:p>
            <a:endParaRPr lang="id-ID"/>
          </a:p>
        </p:txBody>
      </p:sp>
      <p:sp>
        <p:nvSpPr>
          <p:cNvPr id="8" name="Pentagon 7"/>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5003020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592116" y="3835392"/>
            <a:ext cx="3743025" cy="2808000"/>
          </a:xfrm>
          <a:prstGeom prst="ellipse">
            <a:avLst/>
          </a:prstGeom>
        </p:spPr>
        <p:txBody>
          <a:bodyPr>
            <a:normAutofit/>
          </a:bodyPr>
          <a:lstStyle>
            <a:lvl1pPr>
              <a:defRPr sz="2400"/>
            </a:lvl1pPr>
          </a:lstStyle>
          <a:p>
            <a:endParaRPr lang="id-ID"/>
          </a:p>
        </p:txBody>
      </p:sp>
      <p:sp>
        <p:nvSpPr>
          <p:cNvPr id="11" name="Picture Placeholder 2"/>
          <p:cNvSpPr>
            <a:spLocks noGrp="1"/>
          </p:cNvSpPr>
          <p:nvPr>
            <p:ph type="pic" sz="quarter" idx="15"/>
          </p:nvPr>
        </p:nvSpPr>
        <p:spPr>
          <a:xfrm>
            <a:off x="13050062" y="3835392"/>
            <a:ext cx="3743025" cy="2808000"/>
          </a:xfrm>
          <a:prstGeom prst="ellipse">
            <a:avLst/>
          </a:prstGeom>
        </p:spPr>
        <p:txBody>
          <a:bodyPr>
            <a:normAutofit/>
          </a:bodyPr>
          <a:lstStyle>
            <a:lvl1pPr>
              <a:defRPr sz="2400"/>
            </a:lvl1pPr>
          </a:lstStyle>
          <a:p>
            <a:endParaRPr lang="id-ID"/>
          </a:p>
        </p:txBody>
      </p:sp>
      <p:sp>
        <p:nvSpPr>
          <p:cNvPr id="12" name="Picture Placeholder 2"/>
          <p:cNvSpPr>
            <a:spLocks noGrp="1"/>
          </p:cNvSpPr>
          <p:nvPr>
            <p:ph type="pic" sz="quarter" idx="16"/>
          </p:nvPr>
        </p:nvSpPr>
        <p:spPr>
          <a:xfrm>
            <a:off x="18465451" y="3835392"/>
            <a:ext cx="3743025" cy="2808000"/>
          </a:xfrm>
          <a:prstGeom prst="ellipse">
            <a:avLst/>
          </a:prstGeom>
        </p:spPr>
        <p:txBody>
          <a:bodyPr>
            <a:normAutofit/>
          </a:bodyPr>
          <a:lstStyle>
            <a:lvl1pPr>
              <a:defRPr sz="2400"/>
            </a:lvl1pPr>
          </a:lstStyle>
          <a:p>
            <a:endParaRPr lang="id-ID"/>
          </a:p>
        </p:txBody>
      </p:sp>
      <p:sp>
        <p:nvSpPr>
          <p:cNvPr id="3" name="Picture Placeholder 2"/>
          <p:cNvSpPr>
            <a:spLocks noGrp="1"/>
          </p:cNvSpPr>
          <p:nvPr>
            <p:ph type="pic" sz="quarter" idx="13"/>
          </p:nvPr>
        </p:nvSpPr>
        <p:spPr>
          <a:xfrm>
            <a:off x="2335144" y="3835392"/>
            <a:ext cx="3743025" cy="2808000"/>
          </a:xfrm>
          <a:prstGeom prst="ellipse">
            <a:avLst/>
          </a:prstGeom>
        </p:spPr>
        <p:txBody>
          <a:bodyPr>
            <a:normAutofit/>
          </a:bodyPr>
          <a:lstStyle>
            <a:lvl1pPr>
              <a:defRPr sz="2400"/>
            </a:lvl1pPr>
          </a:lstStyle>
          <a:p>
            <a:endParaRPr lang="id-ID"/>
          </a:p>
        </p:txBody>
      </p:sp>
      <p:sp>
        <p:nvSpPr>
          <p:cNvPr id="8" name="Pentagon 7"/>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8909812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4" name="Group 3"/>
          <p:cNvGrpSpPr/>
          <p:nvPr userDrawn="1"/>
        </p:nvGrpSpPr>
        <p:grpSpPr>
          <a:xfrm rot="5400000">
            <a:off x="-1640125" y="-1591216"/>
            <a:ext cx="5433960" cy="6673744"/>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19" name="Group 18"/>
          <p:cNvGrpSpPr/>
          <p:nvPr userDrawn="1"/>
        </p:nvGrpSpPr>
        <p:grpSpPr>
          <a:xfrm>
            <a:off x="21638021" y="10626840"/>
            <a:ext cx="4771101" cy="3821724"/>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79" name="Pentagon 78"/>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0" name="Slide Number Placeholder 4"/>
          <p:cNvSpPr txBox="1">
            <a:spLocks/>
          </p:cNvSpPr>
          <p:nvPr userDrawn="1"/>
        </p:nvSpPr>
        <p:spPr>
          <a:xfrm>
            <a:off x="22922986" y="1090295"/>
            <a:ext cx="1439625" cy="730250"/>
          </a:xfrm>
          <a:prstGeom prst="rect">
            <a:avLst/>
          </a:prstGeom>
        </p:spPr>
        <p:txBody>
          <a:bodyPr/>
          <a:lstStyle>
            <a:defPPr>
              <a:defRPr lang="id-ID"/>
            </a:defPPr>
            <a:lvl1pPr marL="0" algn="ct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BF0A5B-CA18-47D2-801E-5D97420A52F4}" type="slidenum">
              <a:rPr lang="id-ID" sz="3600" smtClean="0"/>
              <a:pPr/>
              <a:t>‹Nº›</a:t>
            </a:fld>
            <a:endParaRPr lang="id-ID" sz="3600" dirty="0"/>
          </a:p>
        </p:txBody>
      </p:sp>
    </p:spTree>
    <p:extLst>
      <p:ext uri="{BB962C8B-B14F-4D97-AF65-F5344CB8AC3E}">
        <p14:creationId xmlns:p14="http://schemas.microsoft.com/office/powerpoint/2010/main" val="11957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grpSp>
        <p:nvGrpSpPr>
          <p:cNvPr id="32" name="Group 31"/>
          <p:cNvGrpSpPr/>
          <p:nvPr userDrawn="1"/>
        </p:nvGrpSpPr>
        <p:grpSpPr>
          <a:xfrm rot="5400000">
            <a:off x="-1640125" y="-1591216"/>
            <a:ext cx="5433960" cy="6673744"/>
            <a:chOff x="8349573" y="-1673337"/>
            <a:chExt cx="6162676" cy="6416675"/>
          </a:xfrm>
          <a:solidFill>
            <a:schemeClr val="bg2">
              <a:alpha val="15000"/>
            </a:schemeClr>
          </a:solidFill>
        </p:grpSpPr>
        <p:sp>
          <p:nvSpPr>
            <p:cNvPr id="3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4"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45" name="Group 44"/>
          <p:cNvGrpSpPr/>
          <p:nvPr userDrawn="1"/>
        </p:nvGrpSpPr>
        <p:grpSpPr>
          <a:xfrm>
            <a:off x="21638021" y="10626840"/>
            <a:ext cx="4771101" cy="3821724"/>
            <a:chOff x="8349573" y="-1673337"/>
            <a:chExt cx="6162676" cy="6416675"/>
          </a:xfrm>
          <a:solidFill>
            <a:schemeClr val="tx2">
              <a:alpha val="20000"/>
            </a:schemeClr>
          </a:solidFill>
        </p:grpSpPr>
        <p:sp>
          <p:nvSpPr>
            <p:cNvPr id="46"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7"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8"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9"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0"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1"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2"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3"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4"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5"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6"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7"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58" name="Pentagon 57"/>
          <p:cNvSpPr/>
          <p:nvPr userDrawn="1"/>
        </p:nvSpPr>
        <p:spPr>
          <a:xfrm rot="10800000">
            <a:off x="22458150" y="1021816"/>
            <a:ext cx="1919500"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9" name="Slide Number Placeholder 4"/>
          <p:cNvSpPr txBox="1">
            <a:spLocks/>
          </p:cNvSpPr>
          <p:nvPr userDrawn="1"/>
        </p:nvSpPr>
        <p:spPr>
          <a:xfrm>
            <a:off x="22922986" y="1090295"/>
            <a:ext cx="1439625" cy="730250"/>
          </a:xfrm>
          <a:prstGeom prst="rect">
            <a:avLst/>
          </a:prstGeom>
        </p:spPr>
        <p:txBody>
          <a:bodyPr/>
          <a:lstStyle>
            <a:defPPr>
              <a:defRPr lang="id-ID"/>
            </a:defPPr>
            <a:lvl1pPr marL="0" algn="ct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BF0A5B-CA18-47D2-801E-5D97420A52F4}" type="slidenum">
              <a:rPr lang="id-ID" sz="3600" smtClean="0"/>
              <a:pPr/>
              <a:t>‹Nº›</a:t>
            </a:fld>
            <a:endParaRPr lang="id-ID" sz="3600" dirty="0"/>
          </a:p>
        </p:txBody>
      </p:sp>
    </p:spTree>
    <p:extLst>
      <p:ext uri="{BB962C8B-B14F-4D97-AF65-F5344CB8AC3E}">
        <p14:creationId xmlns:p14="http://schemas.microsoft.com/office/powerpoint/2010/main" val="41834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grpSp>
        <p:nvGrpSpPr>
          <p:cNvPr id="32" name="Group 31"/>
          <p:cNvGrpSpPr/>
          <p:nvPr userDrawn="1"/>
        </p:nvGrpSpPr>
        <p:grpSpPr>
          <a:xfrm rot="5400000">
            <a:off x="-1640125" y="-1591216"/>
            <a:ext cx="5433960" cy="6673744"/>
            <a:chOff x="8349573" y="-1673337"/>
            <a:chExt cx="6162676" cy="6416675"/>
          </a:xfrm>
          <a:solidFill>
            <a:schemeClr val="bg2">
              <a:alpha val="15000"/>
            </a:schemeClr>
          </a:solidFill>
        </p:grpSpPr>
        <p:sp>
          <p:nvSpPr>
            <p:cNvPr id="3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4"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45" name="Group 44"/>
          <p:cNvGrpSpPr/>
          <p:nvPr userDrawn="1"/>
        </p:nvGrpSpPr>
        <p:grpSpPr>
          <a:xfrm>
            <a:off x="21638021" y="10626840"/>
            <a:ext cx="4771101" cy="3821724"/>
            <a:chOff x="8349573" y="-1673337"/>
            <a:chExt cx="6162676" cy="6416675"/>
          </a:xfrm>
          <a:solidFill>
            <a:schemeClr val="tx2">
              <a:alpha val="20000"/>
            </a:schemeClr>
          </a:solidFill>
        </p:grpSpPr>
        <p:sp>
          <p:nvSpPr>
            <p:cNvPr id="46"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7"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8"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9"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0"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1"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2"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3"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4"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5"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6"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7"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58" name="Pentagon 57"/>
          <p:cNvSpPr/>
          <p:nvPr userDrawn="1"/>
        </p:nvSpPr>
        <p:spPr>
          <a:xfrm rot="10800000">
            <a:off x="22458150" y="1021816"/>
            <a:ext cx="1919500"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9" name="Slide Number Placeholder 4"/>
          <p:cNvSpPr txBox="1">
            <a:spLocks/>
          </p:cNvSpPr>
          <p:nvPr userDrawn="1"/>
        </p:nvSpPr>
        <p:spPr>
          <a:xfrm>
            <a:off x="22922986" y="1090295"/>
            <a:ext cx="1439625" cy="730250"/>
          </a:xfrm>
          <a:prstGeom prst="rect">
            <a:avLst/>
          </a:prstGeom>
        </p:spPr>
        <p:txBody>
          <a:bodyPr/>
          <a:lstStyle>
            <a:defPPr>
              <a:defRPr lang="id-ID"/>
            </a:defPPr>
            <a:lvl1pPr marL="0" algn="ct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BF0A5B-CA18-47D2-801E-5D97420A52F4}" type="slidenum">
              <a:rPr lang="id-ID" sz="3600" smtClean="0"/>
              <a:pPr/>
              <a:t>‹Nº›</a:t>
            </a:fld>
            <a:endParaRPr lang="id-ID" sz="3600" dirty="0"/>
          </a:p>
        </p:txBody>
      </p:sp>
    </p:spTree>
    <p:extLst>
      <p:ext uri="{BB962C8B-B14F-4D97-AF65-F5344CB8AC3E}">
        <p14:creationId xmlns:p14="http://schemas.microsoft.com/office/powerpoint/2010/main" val="12552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No Footer">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0" y="0"/>
            <a:ext cx="11972925" cy="13725525"/>
          </a:xfrm>
        </p:spPr>
        <p:txBody>
          <a:bodyPr/>
          <a:lstStyle/>
          <a:p>
            <a:endParaRPr lang="en-US"/>
          </a:p>
        </p:txBody>
      </p:sp>
      <p:sp>
        <p:nvSpPr>
          <p:cNvPr id="8" name="Picture Placeholder 7"/>
          <p:cNvSpPr>
            <a:spLocks noGrp="1"/>
          </p:cNvSpPr>
          <p:nvPr>
            <p:ph type="pic" sz="quarter" idx="13"/>
          </p:nvPr>
        </p:nvSpPr>
        <p:spPr>
          <a:xfrm>
            <a:off x="4339953" y="3617640"/>
            <a:ext cx="3960439" cy="6984776"/>
          </a:xfrm>
          <a:solidFill>
            <a:srgbClr val="88888A"/>
          </a:solidFill>
          <a:ln>
            <a:noFill/>
          </a:ln>
          <a:scene3d>
            <a:camera prst="orthographicFront">
              <a:rot lat="0" lon="0" rev="20340000"/>
            </a:camera>
            <a:lightRig rig="threePt" dir="t"/>
          </a:scene3d>
        </p:spPr>
        <p:txBody>
          <a:bodyPr/>
          <a:lstStyle/>
          <a:p>
            <a:endParaRPr lang="en-US" dirty="0"/>
          </a:p>
        </p:txBody>
      </p:sp>
      <p:sp>
        <p:nvSpPr>
          <p:cNvPr id="3" name="Footer Placeholder 2"/>
          <p:cNvSpPr>
            <a:spLocks noGrp="1"/>
          </p:cNvSpPr>
          <p:nvPr>
            <p:ph type="ftr" sz="quarter" idx="14"/>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Tree>
    <p:extLst>
      <p:ext uri="{BB962C8B-B14F-4D97-AF65-F5344CB8AC3E}">
        <p14:creationId xmlns:p14="http://schemas.microsoft.com/office/powerpoint/2010/main" val="3910798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685486" y="3289300"/>
            <a:ext cx="21035246" cy="6594476"/>
          </a:xfrm>
        </p:spPr>
        <p:txBody>
          <a:bodyPr/>
          <a:lstStyle/>
          <a:p>
            <a:endParaRPr lang="id-ID"/>
          </a:p>
        </p:txBody>
      </p:sp>
      <p:sp>
        <p:nvSpPr>
          <p:cNvPr id="7" name="Pentagon 6"/>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829892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entagon 3"/>
          <p:cNvSpPr/>
          <p:nvPr userDrawn="1"/>
        </p:nvSpPr>
        <p:spPr>
          <a:xfrm rot="10800000">
            <a:off x="22458150" y="1021816"/>
            <a:ext cx="1919500"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7"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6883652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1"/>
          <p:cNvSpPr>
            <a:spLocks noGrp="1"/>
          </p:cNvSpPr>
          <p:nvPr>
            <p:ph type="pic" sz="quarter" idx="13"/>
          </p:nvPr>
        </p:nvSpPr>
        <p:spPr>
          <a:xfrm>
            <a:off x="8604788" y="2546854"/>
            <a:ext cx="7198125" cy="5400000"/>
          </a:xfrm>
          <a:prstGeom prst="ellipse">
            <a:avLst/>
          </a:prstGeom>
        </p:spPr>
      </p:sp>
      <p:sp>
        <p:nvSpPr>
          <p:cNvPr id="7" name="Pentagon 6"/>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4961266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entagon 3"/>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7"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2976048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2116665" y="3487130"/>
            <a:ext cx="5758500" cy="4320000"/>
          </a:xfrm>
        </p:spPr>
        <p:txBody>
          <a:bodyPr/>
          <a:lstStyle/>
          <a:p>
            <a:endParaRPr lang="id-ID"/>
          </a:p>
        </p:txBody>
      </p:sp>
      <p:sp>
        <p:nvSpPr>
          <p:cNvPr id="10" name="Picture Placeholder 11"/>
          <p:cNvSpPr>
            <a:spLocks noGrp="1"/>
          </p:cNvSpPr>
          <p:nvPr>
            <p:ph type="pic" sz="quarter" idx="14"/>
          </p:nvPr>
        </p:nvSpPr>
        <p:spPr>
          <a:xfrm>
            <a:off x="9302086" y="3533094"/>
            <a:ext cx="5758500" cy="4320000"/>
          </a:xfrm>
        </p:spPr>
        <p:txBody>
          <a:bodyPr/>
          <a:lstStyle/>
          <a:p>
            <a:endParaRPr lang="id-ID"/>
          </a:p>
        </p:txBody>
      </p:sp>
      <p:sp>
        <p:nvSpPr>
          <p:cNvPr id="11" name="Picture Placeholder 11"/>
          <p:cNvSpPr>
            <a:spLocks noGrp="1"/>
          </p:cNvSpPr>
          <p:nvPr>
            <p:ph type="pic" sz="quarter" idx="15"/>
          </p:nvPr>
        </p:nvSpPr>
        <p:spPr>
          <a:xfrm>
            <a:off x="16563347" y="3533094"/>
            <a:ext cx="5758500" cy="4320000"/>
          </a:xfrm>
        </p:spPr>
        <p:txBody>
          <a:bodyPr/>
          <a:lstStyle/>
          <a:p>
            <a:endParaRPr lang="id-ID"/>
          </a:p>
        </p:txBody>
      </p:sp>
      <p:sp>
        <p:nvSpPr>
          <p:cNvPr id="7" name="Pentagon 6"/>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5090616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4" name="Group 3"/>
          <p:cNvGrpSpPr/>
          <p:nvPr userDrawn="1"/>
        </p:nvGrpSpPr>
        <p:grpSpPr>
          <a:xfrm>
            <a:off x="13300322" y="1426"/>
            <a:ext cx="16189863" cy="13716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2"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1039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grpSp>
        <p:nvGrpSpPr>
          <p:cNvPr id="4" name="Group 3"/>
          <p:cNvGrpSpPr/>
          <p:nvPr userDrawn="1"/>
        </p:nvGrpSpPr>
        <p:grpSpPr>
          <a:xfrm>
            <a:off x="13605046" y="153826"/>
            <a:ext cx="12433897" cy="13716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2"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31836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entagon 3"/>
          <p:cNvSpPr/>
          <p:nvPr userDrawn="1"/>
        </p:nvSpPr>
        <p:spPr>
          <a:xfrm rot="10800000">
            <a:off x="22458150" y="1021816"/>
            <a:ext cx="1919500" cy="8868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7"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6501144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1"/>
          <p:cNvSpPr>
            <a:spLocks noGrp="1"/>
          </p:cNvSpPr>
          <p:nvPr>
            <p:ph type="pic" sz="quarter" idx="13"/>
          </p:nvPr>
        </p:nvSpPr>
        <p:spPr>
          <a:xfrm>
            <a:off x="2269686" y="3536864"/>
            <a:ext cx="5470575" cy="4104000"/>
          </a:xfrm>
          <a:prstGeom prst="ellipse">
            <a:avLst/>
          </a:prstGeom>
        </p:spPr>
      </p:sp>
      <p:sp>
        <p:nvSpPr>
          <p:cNvPr id="10" name="Picture Placeholder 2"/>
          <p:cNvSpPr>
            <a:spLocks noGrp="1"/>
          </p:cNvSpPr>
          <p:nvPr>
            <p:ph type="pic" sz="quarter" idx="14"/>
          </p:nvPr>
        </p:nvSpPr>
        <p:spPr>
          <a:xfrm>
            <a:off x="9478840" y="3582828"/>
            <a:ext cx="5470575" cy="4104000"/>
          </a:xfrm>
          <a:prstGeom prst="ellipse">
            <a:avLst/>
          </a:prstGeom>
        </p:spPr>
      </p:sp>
      <p:sp>
        <p:nvSpPr>
          <p:cNvPr id="11" name="Picture Placeholder 3"/>
          <p:cNvSpPr>
            <a:spLocks noGrp="1"/>
          </p:cNvSpPr>
          <p:nvPr>
            <p:ph type="pic" sz="quarter" idx="15"/>
          </p:nvPr>
        </p:nvSpPr>
        <p:spPr>
          <a:xfrm>
            <a:off x="16692612" y="3582828"/>
            <a:ext cx="5470575" cy="4104000"/>
          </a:xfrm>
          <a:prstGeom prst="ellipse">
            <a:avLst/>
          </a:prstGeom>
        </p:spPr>
      </p:sp>
      <p:sp>
        <p:nvSpPr>
          <p:cNvPr id="7" name="Pentagon 6"/>
          <p:cNvSpPr/>
          <p:nvPr userDrawn="1"/>
        </p:nvSpPr>
        <p:spPr>
          <a:xfrm rot="10800000">
            <a:off x="22458150" y="1021816"/>
            <a:ext cx="1919500" cy="8868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5647575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1"/>
          <p:cNvGrpSpPr/>
          <p:nvPr userDrawn="1"/>
        </p:nvGrpSpPr>
        <p:grpSpPr>
          <a:xfrm>
            <a:off x="-1768245" y="0"/>
            <a:ext cx="6783014" cy="13716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1985027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o Foot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9234488"/>
            <a:ext cx="24377650" cy="4481512"/>
          </a:xfrm>
          <a:noFill/>
        </p:spPr>
        <p:txBody>
          <a:bodyPr/>
          <a:lstStyle>
            <a:lvl1pPr marL="0" indent="0">
              <a:buNone/>
              <a:defRPr/>
            </a:lvl1pPr>
          </a:lstStyle>
          <a:p>
            <a:r>
              <a:rPr lang="en-US" dirty="0"/>
              <a:t> </a:t>
            </a:r>
          </a:p>
        </p:txBody>
      </p:sp>
      <p:sp>
        <p:nvSpPr>
          <p:cNvPr id="5" name="Slide Number Placeholder 4"/>
          <p:cNvSpPr>
            <a:spLocks noGrp="1"/>
          </p:cNvSpPr>
          <p:nvPr>
            <p:ph type="sldNum" sz="quarter" idx="12"/>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6" name="Footer Placeholder 5"/>
          <p:cNvSpPr>
            <a:spLocks noGrp="1"/>
          </p:cNvSpPr>
          <p:nvPr>
            <p:ph type="ftr" sz="quarter" idx="13"/>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p>
        </p:txBody>
      </p:sp>
    </p:spTree>
    <p:extLst>
      <p:ext uri="{BB962C8B-B14F-4D97-AF65-F5344CB8AC3E}">
        <p14:creationId xmlns:p14="http://schemas.microsoft.com/office/powerpoint/2010/main" val="387080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2" name="Group 1"/>
          <p:cNvGrpSpPr/>
          <p:nvPr userDrawn="1"/>
        </p:nvGrpSpPr>
        <p:grpSpPr>
          <a:xfrm>
            <a:off x="-2082255" y="0"/>
            <a:ext cx="8989258" cy="13716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31" name="Pentagon 30"/>
          <p:cNvSpPr/>
          <p:nvPr userDrawn="1"/>
        </p:nvSpPr>
        <p:spPr>
          <a:xfrm rot="10800000">
            <a:off x="22458150" y="1021816"/>
            <a:ext cx="1919500" cy="8868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3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1633901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1" name="Group 30"/>
          <p:cNvGrpSpPr/>
          <p:nvPr userDrawn="1"/>
        </p:nvGrpSpPr>
        <p:grpSpPr>
          <a:xfrm>
            <a:off x="-3728345" y="-11480"/>
            <a:ext cx="15069379" cy="1372748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0" name="Pentagon 59"/>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61"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70359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grpSp>
        <p:nvGrpSpPr>
          <p:cNvPr id="60" name="Group 59"/>
          <p:cNvGrpSpPr/>
          <p:nvPr userDrawn="1"/>
        </p:nvGrpSpPr>
        <p:grpSpPr>
          <a:xfrm>
            <a:off x="-3728345" y="-11480"/>
            <a:ext cx="15069379" cy="13727480"/>
            <a:chOff x="5973431" y="0"/>
            <a:chExt cx="6218569" cy="6858000"/>
          </a:xfrm>
        </p:grpSpPr>
        <p:sp>
          <p:nvSpPr>
            <p:cNvPr id="61"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57" name="Pentagon 156"/>
          <p:cNvSpPr/>
          <p:nvPr userDrawn="1"/>
        </p:nvSpPr>
        <p:spPr>
          <a:xfrm rot="10800000">
            <a:off x="22458150" y="1021816"/>
            <a:ext cx="1919500"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5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2901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grpSp>
        <p:nvGrpSpPr>
          <p:cNvPr id="60" name="Group 59"/>
          <p:cNvGrpSpPr/>
          <p:nvPr userDrawn="1"/>
        </p:nvGrpSpPr>
        <p:grpSpPr>
          <a:xfrm>
            <a:off x="-3728345" y="-11480"/>
            <a:ext cx="15069379" cy="13727480"/>
            <a:chOff x="5973431" y="0"/>
            <a:chExt cx="6218569" cy="6858000"/>
          </a:xfrm>
        </p:grpSpPr>
        <p:sp>
          <p:nvSpPr>
            <p:cNvPr id="61"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57" name="Pentagon 156"/>
          <p:cNvSpPr/>
          <p:nvPr userDrawn="1"/>
        </p:nvSpPr>
        <p:spPr>
          <a:xfrm rot="10800000">
            <a:off x="22458150" y="1021816"/>
            <a:ext cx="1919500"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58" name="Slide Number Placeholder 4"/>
          <p:cNvSpPr>
            <a:spLocks noGrp="1"/>
          </p:cNvSpPr>
          <p:nvPr>
            <p:ph type="sldNum" sz="quarter" idx="12"/>
          </p:nvPr>
        </p:nvSpPr>
        <p:spPr>
          <a:xfrm>
            <a:off x="22846806" y="1090295"/>
            <a:ext cx="15356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2605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2512592" y="3149603"/>
            <a:ext cx="12687173" cy="9518650"/>
          </a:xfrm>
        </p:spPr>
        <p:txBody>
          <a:bodyPr/>
          <a:lstStyle/>
          <a:p>
            <a:endParaRPr lang="id-ID"/>
          </a:p>
        </p:txBody>
      </p:sp>
      <p:grpSp>
        <p:nvGrpSpPr>
          <p:cNvPr id="61" name="Group 60"/>
          <p:cNvGrpSpPr/>
          <p:nvPr userDrawn="1"/>
        </p:nvGrpSpPr>
        <p:grpSpPr>
          <a:xfrm>
            <a:off x="-3728345" y="-11480"/>
            <a:ext cx="15069379" cy="13727480"/>
            <a:chOff x="5973431" y="0"/>
            <a:chExt cx="6218569" cy="6858000"/>
          </a:xfrm>
        </p:grpSpPr>
        <p:sp>
          <p:nvSpPr>
            <p:cNvPr id="6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58" name="Pentagon 157"/>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5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81819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grpSp>
        <p:nvGrpSpPr>
          <p:cNvPr id="61" name="Group 60"/>
          <p:cNvGrpSpPr/>
          <p:nvPr userDrawn="1"/>
        </p:nvGrpSpPr>
        <p:grpSpPr>
          <a:xfrm>
            <a:off x="-3728345" y="-11480"/>
            <a:ext cx="15069379" cy="13727480"/>
            <a:chOff x="5973431" y="0"/>
            <a:chExt cx="6218569" cy="6858000"/>
          </a:xfrm>
        </p:grpSpPr>
        <p:sp>
          <p:nvSpPr>
            <p:cNvPr id="6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58" name="Pentagon 157"/>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5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160" name="Picture Placeholder 2"/>
          <p:cNvSpPr>
            <a:spLocks noGrp="1"/>
          </p:cNvSpPr>
          <p:nvPr>
            <p:ph type="pic" sz="quarter" idx="13"/>
          </p:nvPr>
        </p:nvSpPr>
        <p:spPr>
          <a:xfrm>
            <a:off x="12569726" y="4062640"/>
            <a:ext cx="12630038" cy="7157812"/>
          </a:xfrm>
        </p:spPr>
      </p:sp>
    </p:spTree>
    <p:extLst>
      <p:ext uri="{BB962C8B-B14F-4D97-AF65-F5344CB8AC3E}">
        <p14:creationId xmlns:p14="http://schemas.microsoft.com/office/powerpoint/2010/main" val="24282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320500" y="2736608"/>
            <a:ext cx="5662525" cy="4248000"/>
          </a:xfrm>
          <a:prstGeom prst="ellipse">
            <a:avLst/>
          </a:prstGeom>
        </p:spPr>
        <p:txBody>
          <a:bodyPr/>
          <a:lstStyle/>
          <a:p>
            <a:endParaRPr lang="id-ID"/>
          </a:p>
        </p:txBody>
      </p:sp>
      <p:grpSp>
        <p:nvGrpSpPr>
          <p:cNvPr id="61" name="Group 60"/>
          <p:cNvGrpSpPr/>
          <p:nvPr userDrawn="1"/>
        </p:nvGrpSpPr>
        <p:grpSpPr>
          <a:xfrm>
            <a:off x="-3728345" y="-11480"/>
            <a:ext cx="15069379" cy="13727480"/>
            <a:chOff x="5973431" y="0"/>
            <a:chExt cx="6218569" cy="6858000"/>
          </a:xfrm>
        </p:grpSpPr>
        <p:sp>
          <p:nvSpPr>
            <p:cNvPr id="6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58" name="Pentagon 157"/>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5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562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5201115" y="5872010"/>
            <a:ext cx="6046425" cy="4536000"/>
          </a:xfrm>
          <a:prstGeom prst="diamond">
            <a:avLst/>
          </a:prstGeom>
        </p:spPr>
        <p:txBody>
          <a:bodyPr>
            <a:normAutofit/>
          </a:bodyPr>
          <a:lstStyle>
            <a:lvl1pPr>
              <a:defRPr sz="2100"/>
            </a:lvl1pPr>
          </a:lstStyle>
          <a:p>
            <a:endParaRPr lang="id-ID"/>
          </a:p>
        </p:txBody>
      </p:sp>
      <p:sp>
        <p:nvSpPr>
          <p:cNvPr id="63" name="Picture Placeholder 3"/>
          <p:cNvSpPr>
            <a:spLocks noGrp="1"/>
          </p:cNvSpPr>
          <p:nvPr>
            <p:ph type="pic" sz="quarter" idx="14"/>
          </p:nvPr>
        </p:nvSpPr>
        <p:spPr>
          <a:xfrm>
            <a:off x="19076748" y="8301078"/>
            <a:ext cx="4414850" cy="3312000"/>
          </a:xfrm>
          <a:prstGeom prst="diamond">
            <a:avLst/>
          </a:prstGeom>
        </p:spPr>
        <p:txBody>
          <a:bodyPr>
            <a:normAutofit/>
          </a:bodyPr>
          <a:lstStyle>
            <a:lvl1pPr>
              <a:defRPr sz="2100"/>
            </a:lvl1pPr>
          </a:lstStyle>
          <a:p>
            <a:endParaRPr lang="id-ID"/>
          </a:p>
        </p:txBody>
      </p:sp>
      <p:sp>
        <p:nvSpPr>
          <p:cNvPr id="70" name="Picture Placeholder 3"/>
          <p:cNvSpPr>
            <a:spLocks noGrp="1"/>
          </p:cNvSpPr>
          <p:nvPr>
            <p:ph type="pic" sz="quarter" idx="15"/>
          </p:nvPr>
        </p:nvSpPr>
        <p:spPr>
          <a:xfrm>
            <a:off x="12853225" y="8224878"/>
            <a:ext cx="4318875" cy="3240000"/>
          </a:xfrm>
          <a:prstGeom prst="diamond">
            <a:avLst/>
          </a:prstGeom>
        </p:spPr>
        <p:txBody>
          <a:bodyPr>
            <a:normAutofit/>
          </a:bodyPr>
          <a:lstStyle>
            <a:lvl1pPr>
              <a:defRPr sz="2100"/>
            </a:lvl1pPr>
          </a:lstStyle>
          <a:p>
            <a:endParaRPr lang="id-ID"/>
          </a:p>
        </p:txBody>
      </p:sp>
      <p:sp>
        <p:nvSpPr>
          <p:cNvPr id="71" name="Picture Placeholder 3"/>
          <p:cNvSpPr>
            <a:spLocks noGrp="1"/>
          </p:cNvSpPr>
          <p:nvPr>
            <p:ph type="pic" sz="quarter" idx="16"/>
          </p:nvPr>
        </p:nvSpPr>
        <p:spPr>
          <a:xfrm>
            <a:off x="18371265" y="4008666"/>
            <a:ext cx="4702775" cy="3528000"/>
          </a:xfrm>
          <a:prstGeom prst="diamond">
            <a:avLst/>
          </a:prstGeom>
        </p:spPr>
        <p:txBody>
          <a:bodyPr>
            <a:normAutofit/>
          </a:bodyPr>
          <a:lstStyle>
            <a:lvl1pPr>
              <a:defRPr sz="2100"/>
            </a:lvl1pPr>
          </a:lstStyle>
          <a:p>
            <a:endParaRPr lang="id-ID"/>
          </a:p>
        </p:txBody>
      </p:sp>
      <p:sp>
        <p:nvSpPr>
          <p:cNvPr id="72" name="Picture Placeholder 3"/>
          <p:cNvSpPr>
            <a:spLocks noGrp="1"/>
          </p:cNvSpPr>
          <p:nvPr>
            <p:ph type="pic" sz="quarter" idx="17"/>
          </p:nvPr>
        </p:nvSpPr>
        <p:spPr>
          <a:xfrm>
            <a:off x="12372207" y="3642098"/>
            <a:ext cx="5662525" cy="4248000"/>
          </a:xfrm>
          <a:prstGeom prst="diamond">
            <a:avLst/>
          </a:prstGeom>
        </p:spPr>
        <p:txBody>
          <a:bodyPr>
            <a:normAutofit/>
          </a:bodyPr>
          <a:lstStyle>
            <a:lvl1pPr>
              <a:defRPr sz="2100"/>
            </a:lvl1pPr>
          </a:lstStyle>
          <a:p>
            <a:endParaRPr lang="id-ID"/>
          </a:p>
        </p:txBody>
      </p:sp>
      <p:sp>
        <p:nvSpPr>
          <p:cNvPr id="79" name="Picture Placeholder 3"/>
          <p:cNvSpPr>
            <a:spLocks noGrp="1"/>
          </p:cNvSpPr>
          <p:nvPr>
            <p:ph type="pic" sz="quarter" idx="18"/>
          </p:nvPr>
        </p:nvSpPr>
        <p:spPr>
          <a:xfrm>
            <a:off x="16054895" y="2446198"/>
            <a:ext cx="4318875" cy="3240000"/>
          </a:xfrm>
          <a:prstGeom prst="diamond">
            <a:avLst/>
          </a:prstGeom>
        </p:spPr>
        <p:txBody>
          <a:bodyPr>
            <a:normAutofit/>
          </a:bodyPr>
          <a:lstStyle>
            <a:lvl1pPr>
              <a:defRPr sz="2100"/>
            </a:lvl1pPr>
          </a:lstStyle>
          <a:p>
            <a:endParaRPr lang="id-ID"/>
          </a:p>
        </p:txBody>
      </p:sp>
      <p:grpSp>
        <p:nvGrpSpPr>
          <p:cNvPr id="66" name="Group 65"/>
          <p:cNvGrpSpPr/>
          <p:nvPr userDrawn="1"/>
        </p:nvGrpSpPr>
        <p:grpSpPr>
          <a:xfrm>
            <a:off x="-3728345" y="-11480"/>
            <a:ext cx="15069379" cy="13727480"/>
            <a:chOff x="5973431" y="0"/>
            <a:chExt cx="6218569" cy="6858000"/>
          </a:xfrm>
        </p:grpSpPr>
        <p:sp>
          <p:nvSpPr>
            <p:cNvPr id="80"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65" name="Pentagon 164"/>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6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1097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3" name="Group 2"/>
          <p:cNvGrpSpPr/>
          <p:nvPr userDrawn="1"/>
        </p:nvGrpSpPr>
        <p:grpSpPr>
          <a:xfrm>
            <a:off x="-588024" y="-1008077"/>
            <a:ext cx="25957161" cy="9047190"/>
            <a:chOff x="978668" y="-504039"/>
            <a:chExt cx="10775113" cy="4523595"/>
          </a:xfrm>
        </p:grpSpPr>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090302" y="1090295"/>
            <a:ext cx="1295663"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2141853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grpSp>
        <p:nvGrpSpPr>
          <p:cNvPr id="90" name="Group 89"/>
          <p:cNvGrpSpPr/>
          <p:nvPr userDrawn="1"/>
        </p:nvGrpSpPr>
        <p:grpSpPr>
          <a:xfrm>
            <a:off x="-588024" y="-1008077"/>
            <a:ext cx="25957161" cy="9047190"/>
            <a:chOff x="978668" y="-504039"/>
            <a:chExt cx="10775113" cy="4523595"/>
          </a:xfrm>
        </p:grpSpPr>
        <p:sp>
          <p:nvSpPr>
            <p:cNvPr id="91"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5"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6"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7"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4"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5"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3"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4"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7"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8"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9"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6"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4"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5"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6"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7"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8"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9"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0"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1"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2"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3"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4"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5"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6"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87" name="Picture Placeholder 11"/>
          <p:cNvSpPr>
            <a:spLocks noGrp="1"/>
          </p:cNvSpPr>
          <p:nvPr>
            <p:ph type="pic" sz="quarter" idx="13"/>
          </p:nvPr>
        </p:nvSpPr>
        <p:spPr>
          <a:xfrm>
            <a:off x="2116665" y="3906230"/>
            <a:ext cx="5758500" cy="4320000"/>
          </a:xfrm>
        </p:spPr>
        <p:txBody>
          <a:bodyPr/>
          <a:lstStyle/>
          <a:p>
            <a:endParaRPr lang="id-ID"/>
          </a:p>
        </p:txBody>
      </p:sp>
      <p:sp>
        <p:nvSpPr>
          <p:cNvPr id="88" name="Picture Placeholder 11"/>
          <p:cNvSpPr>
            <a:spLocks noGrp="1"/>
          </p:cNvSpPr>
          <p:nvPr>
            <p:ph type="pic" sz="quarter" idx="14"/>
          </p:nvPr>
        </p:nvSpPr>
        <p:spPr>
          <a:xfrm>
            <a:off x="9302086" y="3952194"/>
            <a:ext cx="5758500" cy="4320000"/>
          </a:xfrm>
        </p:spPr>
        <p:txBody>
          <a:bodyPr/>
          <a:lstStyle/>
          <a:p>
            <a:endParaRPr lang="id-ID"/>
          </a:p>
        </p:txBody>
      </p:sp>
      <p:sp>
        <p:nvSpPr>
          <p:cNvPr id="89" name="Picture Placeholder 11"/>
          <p:cNvSpPr>
            <a:spLocks noGrp="1"/>
          </p:cNvSpPr>
          <p:nvPr>
            <p:ph type="pic" sz="quarter" idx="15"/>
          </p:nvPr>
        </p:nvSpPr>
        <p:spPr>
          <a:xfrm>
            <a:off x="16563347" y="3952194"/>
            <a:ext cx="5758500" cy="4320000"/>
          </a:xfrm>
        </p:spPr>
        <p:txBody>
          <a:bodyPr/>
          <a:lstStyle/>
          <a:p>
            <a:endParaRPr lang="id-ID"/>
          </a:p>
        </p:txBody>
      </p:sp>
      <p:sp>
        <p:nvSpPr>
          <p:cNvPr id="227" name="Pentagon 226"/>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22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8408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0850" y="233363"/>
            <a:ext cx="23475950" cy="13177837"/>
          </a:xfrm>
        </p:spPr>
        <p:txBody>
          <a:bodyPr/>
          <a:lstStyle/>
          <a:p>
            <a:endParaRPr lang="en-US"/>
          </a:p>
        </p:txBody>
      </p:sp>
    </p:spTree>
    <p:extLst>
      <p:ext uri="{BB962C8B-B14F-4D97-AF65-F5344CB8AC3E}">
        <p14:creationId xmlns:p14="http://schemas.microsoft.com/office/powerpoint/2010/main" val="1233900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grpSp>
        <p:nvGrpSpPr>
          <p:cNvPr id="3" name="Group 2"/>
          <p:cNvGrpSpPr/>
          <p:nvPr userDrawn="1"/>
        </p:nvGrpSpPr>
        <p:grpSpPr>
          <a:xfrm>
            <a:off x="-3995226" y="-410860"/>
            <a:ext cx="30810641" cy="10177172"/>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224" name="Pentagon 223"/>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225"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8886855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grpSp>
        <p:nvGrpSpPr>
          <p:cNvPr id="87" name="Group 86"/>
          <p:cNvGrpSpPr/>
          <p:nvPr userDrawn="1"/>
        </p:nvGrpSpPr>
        <p:grpSpPr>
          <a:xfrm>
            <a:off x="-3995226" y="-410860"/>
            <a:ext cx="30810641" cy="10177172"/>
            <a:chOff x="-2" y="-1069030"/>
            <a:chExt cx="12732450" cy="5088586"/>
          </a:xfrm>
        </p:grpSpPr>
        <p:sp>
          <p:nvSpPr>
            <p:cNvPr id="88"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5"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6"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7"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3"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4"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7"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8"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9"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6"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4"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5"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6"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7"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8"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9"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0"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1"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2"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3"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4"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5"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6"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7"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8"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9"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0"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1"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2"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3"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4"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5"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6"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7"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8"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9"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0"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1"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2"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3"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4"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5"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248" name="Pentagon 247"/>
          <p:cNvSpPr/>
          <p:nvPr userDrawn="1"/>
        </p:nvSpPr>
        <p:spPr>
          <a:xfrm rot="10800000">
            <a:off x="22458150" y="1021816"/>
            <a:ext cx="1919500"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249" name="Slide Number Placeholder 4"/>
          <p:cNvSpPr>
            <a:spLocks noGrp="1"/>
          </p:cNvSpPr>
          <p:nvPr>
            <p:ph type="sldNum" sz="quarter" idx="12"/>
          </p:nvPr>
        </p:nvSpPr>
        <p:spPr>
          <a:xfrm>
            <a:off x="22846806" y="1090295"/>
            <a:ext cx="15356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3182950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pSp>
        <p:nvGrpSpPr>
          <p:cNvPr id="3" name="Group 2"/>
          <p:cNvGrpSpPr/>
          <p:nvPr userDrawn="1"/>
        </p:nvGrpSpPr>
        <p:grpSpPr>
          <a:xfrm>
            <a:off x="0" y="6873741"/>
            <a:ext cx="25458270" cy="9047186"/>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166484" y="1090295"/>
            <a:ext cx="944994"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0697800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grpSp>
        <p:nvGrpSpPr>
          <p:cNvPr id="3" name="Group 2"/>
          <p:cNvGrpSpPr/>
          <p:nvPr userDrawn="1"/>
        </p:nvGrpSpPr>
        <p:grpSpPr>
          <a:xfrm>
            <a:off x="-1117310" y="6060941"/>
            <a:ext cx="27805757" cy="9047186"/>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78" name="Picture Placeholder 5"/>
          <p:cNvSpPr>
            <a:spLocks noGrp="1"/>
          </p:cNvSpPr>
          <p:nvPr>
            <p:ph type="pic" sz="quarter" idx="13"/>
          </p:nvPr>
        </p:nvSpPr>
        <p:spPr>
          <a:xfrm>
            <a:off x="2521477" y="3696670"/>
            <a:ext cx="4990700" cy="3744000"/>
          </a:xfrm>
          <a:prstGeom prst="ellipse">
            <a:avLst/>
          </a:prstGeom>
        </p:spPr>
      </p:sp>
      <p:sp>
        <p:nvSpPr>
          <p:cNvPr id="80" name="Picture Placeholder 6"/>
          <p:cNvSpPr>
            <a:spLocks noGrp="1"/>
          </p:cNvSpPr>
          <p:nvPr>
            <p:ph type="pic" sz="quarter" idx="14"/>
          </p:nvPr>
        </p:nvSpPr>
        <p:spPr>
          <a:xfrm>
            <a:off x="9706898" y="3742634"/>
            <a:ext cx="4990700" cy="3744000"/>
          </a:xfrm>
          <a:prstGeom prst="ellipse">
            <a:avLst/>
          </a:prstGeom>
        </p:spPr>
      </p:sp>
      <p:sp>
        <p:nvSpPr>
          <p:cNvPr id="81" name="Picture Placeholder 7"/>
          <p:cNvSpPr>
            <a:spLocks noGrp="1"/>
          </p:cNvSpPr>
          <p:nvPr>
            <p:ph type="pic" sz="quarter" idx="15"/>
          </p:nvPr>
        </p:nvSpPr>
        <p:spPr>
          <a:xfrm>
            <a:off x="16968156" y="3742634"/>
            <a:ext cx="4990700" cy="3744000"/>
          </a:xfrm>
          <a:prstGeom prst="ellipse">
            <a:avLst/>
          </a:prstGeom>
        </p:spPr>
      </p:sp>
      <p:sp>
        <p:nvSpPr>
          <p:cNvPr id="82" name="Pentagon 81"/>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3"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6561332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grpSp>
        <p:nvGrpSpPr>
          <p:cNvPr id="3" name="Group 2"/>
          <p:cNvGrpSpPr/>
          <p:nvPr userDrawn="1"/>
        </p:nvGrpSpPr>
        <p:grpSpPr>
          <a:xfrm>
            <a:off x="0" y="6873741"/>
            <a:ext cx="25458270" cy="9047186"/>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75" name="Pentagon 74"/>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7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5779236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roup 2"/>
          <p:cNvGrpSpPr/>
          <p:nvPr userDrawn="1"/>
        </p:nvGrpSpPr>
        <p:grpSpPr>
          <a:xfrm>
            <a:off x="-1963757" y="-864844"/>
            <a:ext cx="28418019" cy="10177172"/>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88" name="Picture Placeholder 2"/>
          <p:cNvSpPr>
            <a:spLocks noGrp="1"/>
          </p:cNvSpPr>
          <p:nvPr>
            <p:ph type="pic" sz="quarter" idx="13"/>
          </p:nvPr>
        </p:nvSpPr>
        <p:spPr>
          <a:xfrm>
            <a:off x="8977648" y="1379432"/>
            <a:ext cx="6430325" cy="4824000"/>
          </a:xfrm>
          <a:prstGeom prst="ellipse">
            <a:avLst/>
          </a:prstGeom>
        </p:spPr>
      </p:sp>
      <p:sp>
        <p:nvSpPr>
          <p:cNvPr id="90" name="Pentagon 89"/>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91"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7429677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grpSp>
        <p:nvGrpSpPr>
          <p:cNvPr id="3" name="Group 2"/>
          <p:cNvGrpSpPr/>
          <p:nvPr userDrawn="1"/>
        </p:nvGrpSpPr>
        <p:grpSpPr>
          <a:xfrm>
            <a:off x="-5" y="-864844"/>
            <a:ext cx="25458270" cy="10177172"/>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166484" y="1090295"/>
            <a:ext cx="944994"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89" name="Picture Placeholder 2"/>
          <p:cNvSpPr>
            <a:spLocks noGrp="1"/>
          </p:cNvSpPr>
          <p:nvPr>
            <p:ph type="pic" sz="quarter" idx="13"/>
          </p:nvPr>
        </p:nvSpPr>
        <p:spPr>
          <a:xfrm>
            <a:off x="9790237" y="1379435"/>
            <a:ext cx="4773956" cy="4778374"/>
          </a:xfrm>
          <a:prstGeom prst="ellipse">
            <a:avLst/>
          </a:prstGeom>
        </p:spPr>
      </p:sp>
    </p:spTree>
    <p:extLst>
      <p:ext uri="{BB962C8B-B14F-4D97-AF65-F5344CB8AC3E}">
        <p14:creationId xmlns:p14="http://schemas.microsoft.com/office/powerpoint/2010/main" val="40771569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2"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a:off x="-1634592" y="0"/>
            <a:ext cx="12433900" cy="13716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107891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grpSp>
        <p:nvGrpSpPr>
          <p:cNvPr id="2" name="Group 1"/>
          <p:cNvGrpSpPr/>
          <p:nvPr userDrawn="1"/>
        </p:nvGrpSpPr>
        <p:grpSpPr>
          <a:xfrm>
            <a:off x="15576248" y="0"/>
            <a:ext cx="10174520" cy="13716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2"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1257620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86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7" name="Picture Placeholder 6"/>
          <p:cNvSpPr>
            <a:spLocks noGrp="1"/>
          </p:cNvSpPr>
          <p:nvPr>
            <p:ph type="pic" sz="quarter" idx="13"/>
          </p:nvPr>
        </p:nvSpPr>
        <p:spPr>
          <a:xfrm>
            <a:off x="0" y="3978276"/>
            <a:ext cx="24377650" cy="5775324"/>
          </a:xfrm>
        </p:spPr>
        <p:txBody>
          <a:bodyPr/>
          <a:lstStyle/>
          <a:p>
            <a:endParaRPr lang="id-ID"/>
          </a:p>
        </p:txBody>
      </p:sp>
    </p:spTree>
    <p:extLst>
      <p:ext uri="{BB962C8B-B14F-4D97-AF65-F5344CB8AC3E}">
        <p14:creationId xmlns:p14="http://schemas.microsoft.com/office/powerpoint/2010/main" val="111602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2430270" y="4769768"/>
            <a:ext cx="7775614" cy="7768508"/>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3"/>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3576673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87_Custom Layout">
    <p:spTree>
      <p:nvGrpSpPr>
        <p:cNvPr id="1" name=""/>
        <p:cNvGrpSpPr/>
        <p:nvPr/>
      </p:nvGrpSpPr>
      <p:grpSpPr>
        <a:xfrm>
          <a:off x="0" y="0"/>
          <a:ext cx="0" cy="0"/>
          <a:chOff x="0" y="0"/>
          <a:chExt cx="0" cy="0"/>
        </a:xfrm>
      </p:grpSpPr>
      <p:grpSp>
        <p:nvGrpSpPr>
          <p:cNvPr id="4" name="Group 3"/>
          <p:cNvGrpSpPr/>
          <p:nvPr userDrawn="1"/>
        </p:nvGrpSpPr>
        <p:grpSpPr>
          <a:xfrm>
            <a:off x="13605046" y="153826"/>
            <a:ext cx="12433897" cy="13716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2"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1468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88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1749282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grpSp>
        <p:nvGrpSpPr>
          <p:cNvPr id="2" name="Group 1"/>
          <p:cNvGrpSpPr/>
          <p:nvPr userDrawn="1"/>
        </p:nvGrpSpPr>
        <p:grpSpPr>
          <a:xfrm>
            <a:off x="-1768245" y="0"/>
            <a:ext cx="6783014" cy="13716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8342013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1"/>
          <p:cNvSpPr>
            <a:spLocks noGrp="1"/>
          </p:cNvSpPr>
          <p:nvPr>
            <p:ph type="pic" sz="quarter" idx="13"/>
          </p:nvPr>
        </p:nvSpPr>
        <p:spPr>
          <a:xfrm>
            <a:off x="9239627" y="1956305"/>
            <a:ext cx="5780449" cy="5781954"/>
          </a:xfrm>
          <a:prstGeom prst="ellipse">
            <a:avLst/>
          </a:prstGeom>
        </p:spPr>
      </p:sp>
    </p:spTree>
    <p:extLst>
      <p:ext uri="{BB962C8B-B14F-4D97-AF65-F5344CB8AC3E}">
        <p14:creationId xmlns:p14="http://schemas.microsoft.com/office/powerpoint/2010/main" val="42848073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9" name="Picture Placeholder 11"/>
          <p:cNvSpPr>
            <a:spLocks noGrp="1"/>
          </p:cNvSpPr>
          <p:nvPr>
            <p:ph type="pic" sz="quarter" idx="13"/>
          </p:nvPr>
        </p:nvSpPr>
        <p:spPr>
          <a:xfrm>
            <a:off x="2116665" y="3906230"/>
            <a:ext cx="5758500" cy="4320000"/>
          </a:xfrm>
        </p:spPr>
        <p:txBody>
          <a:bodyPr/>
          <a:lstStyle/>
          <a:p>
            <a:endParaRPr lang="id-ID"/>
          </a:p>
        </p:txBody>
      </p:sp>
      <p:sp>
        <p:nvSpPr>
          <p:cNvPr id="10" name="Picture Placeholder 11"/>
          <p:cNvSpPr>
            <a:spLocks noGrp="1"/>
          </p:cNvSpPr>
          <p:nvPr>
            <p:ph type="pic" sz="quarter" idx="14"/>
          </p:nvPr>
        </p:nvSpPr>
        <p:spPr>
          <a:xfrm>
            <a:off x="9302086" y="3952194"/>
            <a:ext cx="5758500" cy="4320000"/>
          </a:xfrm>
        </p:spPr>
        <p:txBody>
          <a:bodyPr/>
          <a:lstStyle/>
          <a:p>
            <a:endParaRPr lang="id-ID"/>
          </a:p>
        </p:txBody>
      </p:sp>
      <p:sp>
        <p:nvSpPr>
          <p:cNvPr id="11" name="Picture Placeholder 11"/>
          <p:cNvSpPr>
            <a:spLocks noGrp="1"/>
          </p:cNvSpPr>
          <p:nvPr>
            <p:ph type="pic" sz="quarter" idx="15"/>
          </p:nvPr>
        </p:nvSpPr>
        <p:spPr>
          <a:xfrm>
            <a:off x="16563347" y="3952194"/>
            <a:ext cx="5758500" cy="4320000"/>
          </a:xfrm>
        </p:spPr>
        <p:txBody>
          <a:bodyPr/>
          <a:lstStyle/>
          <a:p>
            <a:endParaRPr lang="id-ID"/>
          </a:p>
        </p:txBody>
      </p:sp>
    </p:spTree>
    <p:extLst>
      <p:ext uri="{BB962C8B-B14F-4D97-AF65-F5344CB8AC3E}">
        <p14:creationId xmlns:p14="http://schemas.microsoft.com/office/powerpoint/2010/main" val="19354136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9" name="Picture Placeholder 1"/>
          <p:cNvSpPr>
            <a:spLocks noGrp="1"/>
          </p:cNvSpPr>
          <p:nvPr>
            <p:ph type="pic" sz="quarter" idx="13"/>
          </p:nvPr>
        </p:nvSpPr>
        <p:spPr>
          <a:xfrm>
            <a:off x="2472833" y="3098714"/>
            <a:ext cx="5038688" cy="5040000"/>
          </a:xfrm>
          <a:prstGeom prst="ellipse">
            <a:avLst/>
          </a:prstGeom>
        </p:spPr>
      </p:sp>
      <p:sp>
        <p:nvSpPr>
          <p:cNvPr id="10" name="Picture Placeholder 2"/>
          <p:cNvSpPr>
            <a:spLocks noGrp="1"/>
          </p:cNvSpPr>
          <p:nvPr>
            <p:ph type="pic" sz="quarter" idx="14"/>
          </p:nvPr>
        </p:nvSpPr>
        <p:spPr>
          <a:xfrm>
            <a:off x="9681987" y="3144678"/>
            <a:ext cx="5038688" cy="5040000"/>
          </a:xfrm>
          <a:prstGeom prst="ellipse">
            <a:avLst/>
          </a:prstGeom>
        </p:spPr>
      </p:sp>
      <p:sp>
        <p:nvSpPr>
          <p:cNvPr id="11" name="Picture Placeholder 3"/>
          <p:cNvSpPr>
            <a:spLocks noGrp="1"/>
          </p:cNvSpPr>
          <p:nvPr>
            <p:ph type="pic" sz="quarter" idx="15"/>
          </p:nvPr>
        </p:nvSpPr>
        <p:spPr>
          <a:xfrm>
            <a:off x="16895759" y="3144678"/>
            <a:ext cx="5038688" cy="5040000"/>
          </a:xfrm>
          <a:prstGeom prst="ellipse">
            <a:avLst/>
          </a:prstGeom>
        </p:spPr>
      </p:sp>
    </p:spTree>
    <p:extLst>
      <p:ext uri="{BB962C8B-B14F-4D97-AF65-F5344CB8AC3E}">
        <p14:creationId xmlns:p14="http://schemas.microsoft.com/office/powerpoint/2010/main" val="18770508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41687"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3459515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685486" y="3289300"/>
            <a:ext cx="21035246" cy="6594476"/>
          </a:xfrm>
        </p:spPr>
        <p:txBody>
          <a:bodyPr/>
          <a:lstStyle/>
          <a:p>
            <a:endParaRPr lang="id-ID"/>
          </a:p>
        </p:txBody>
      </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0351684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21381"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22119025" y="9361491"/>
            <a:ext cx="3387235" cy="6511926"/>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2" name="Group 1"/>
          <p:cNvGrpSpPr/>
          <p:nvPr userDrawn="1"/>
        </p:nvGrpSpPr>
        <p:grpSpPr>
          <a:xfrm>
            <a:off x="-1379710" y="-2574372"/>
            <a:ext cx="4252716" cy="8169032"/>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25485221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118815"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51383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1770873"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5" name="Picture Placeholder 7"/>
          <p:cNvSpPr>
            <a:spLocks noGrp="1"/>
          </p:cNvSpPr>
          <p:nvPr>
            <p:ph type="pic" sz="quarter" idx="13"/>
          </p:nvPr>
        </p:nvSpPr>
        <p:spPr>
          <a:xfrm>
            <a:off x="9248101"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6" name="Picture Placeholder 7"/>
          <p:cNvSpPr>
            <a:spLocks noGrp="1"/>
          </p:cNvSpPr>
          <p:nvPr>
            <p:ph type="pic" sz="quarter" idx="14"/>
          </p:nvPr>
        </p:nvSpPr>
        <p:spPr>
          <a:xfrm>
            <a:off x="16725329"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2" name="Footer Placeholder 1"/>
          <p:cNvSpPr>
            <a:spLocks noGrp="1"/>
          </p:cNvSpPr>
          <p:nvPr>
            <p:ph type="ftr" sz="quarter" idx="15"/>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3158729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97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154009"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grpSp>
        <p:nvGrpSpPr>
          <p:cNvPr id="4" name="Group 3"/>
          <p:cNvGrpSpPr/>
          <p:nvPr userDrawn="1"/>
        </p:nvGrpSpPr>
        <p:grpSpPr>
          <a:xfrm rot="5400000">
            <a:off x="-1131478" y="-1082569"/>
            <a:ext cx="5433960" cy="5656449"/>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19" name="Group 18"/>
          <p:cNvGrpSpPr/>
          <p:nvPr userDrawn="1"/>
        </p:nvGrpSpPr>
        <p:grpSpPr>
          <a:xfrm>
            <a:off x="22044315" y="11103090"/>
            <a:ext cx="3669489" cy="3821724"/>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21221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98_Custom Layout">
    <p:spTree>
      <p:nvGrpSpPr>
        <p:cNvPr id="1" name=""/>
        <p:cNvGrpSpPr/>
        <p:nvPr/>
      </p:nvGrpSpPr>
      <p:grpSpPr>
        <a:xfrm>
          <a:off x="0" y="0"/>
          <a:ext cx="0" cy="0"/>
          <a:chOff x="0" y="0"/>
          <a:chExt cx="0" cy="0"/>
        </a:xfrm>
      </p:grpSpPr>
      <p:sp>
        <p:nvSpPr>
          <p:cNvPr id="7" name="Pentagon 6"/>
          <p:cNvSpPr/>
          <p:nvPr userDrawn="1"/>
        </p:nvSpPr>
        <p:spPr>
          <a:xfrm rot="10800000">
            <a:off x="22922888" y="1021816"/>
            <a:ext cx="1454762"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sp>
        <p:nvSpPr>
          <p:cNvPr id="3" name="Picture Placeholder 2"/>
          <p:cNvSpPr>
            <a:spLocks noGrp="1"/>
          </p:cNvSpPr>
          <p:nvPr>
            <p:ph type="pic" sz="quarter" idx="13"/>
          </p:nvPr>
        </p:nvSpPr>
        <p:spPr>
          <a:xfrm>
            <a:off x="2532058" y="3123806"/>
            <a:ext cx="3599063" cy="3600000"/>
          </a:xfrm>
          <a:prstGeom prst="diamond">
            <a:avLst/>
          </a:prstGeom>
        </p:spPr>
        <p:txBody>
          <a:bodyPr>
            <a:normAutofit/>
          </a:bodyPr>
          <a:lstStyle>
            <a:lvl1pPr>
              <a:defRPr sz="2400"/>
            </a:lvl1pPr>
          </a:lstStyle>
          <a:p>
            <a:endParaRPr lang="id-ID" dirty="0"/>
          </a:p>
        </p:txBody>
      </p:sp>
      <p:sp>
        <p:nvSpPr>
          <p:cNvPr id="6" name="Picture Placeholder 2"/>
          <p:cNvSpPr>
            <a:spLocks noGrp="1"/>
          </p:cNvSpPr>
          <p:nvPr>
            <p:ph type="pic" sz="quarter" idx="14"/>
          </p:nvPr>
        </p:nvSpPr>
        <p:spPr>
          <a:xfrm>
            <a:off x="7703598" y="3123806"/>
            <a:ext cx="3599063" cy="3600000"/>
          </a:xfrm>
          <a:prstGeom prst="diamond">
            <a:avLst/>
          </a:prstGeom>
        </p:spPr>
        <p:txBody>
          <a:bodyPr>
            <a:normAutofit/>
          </a:bodyPr>
          <a:lstStyle>
            <a:lvl1pPr>
              <a:defRPr sz="2400"/>
            </a:lvl1pPr>
          </a:lstStyle>
          <a:p>
            <a:endParaRPr lang="id-ID" dirty="0"/>
          </a:p>
        </p:txBody>
      </p:sp>
      <p:sp>
        <p:nvSpPr>
          <p:cNvPr id="9" name="Picture Placeholder 2"/>
          <p:cNvSpPr>
            <a:spLocks noGrp="1"/>
          </p:cNvSpPr>
          <p:nvPr>
            <p:ph type="pic" sz="quarter" idx="15"/>
          </p:nvPr>
        </p:nvSpPr>
        <p:spPr>
          <a:xfrm>
            <a:off x="13183219" y="3123806"/>
            <a:ext cx="3599063" cy="3600000"/>
          </a:xfrm>
          <a:prstGeom prst="diamond">
            <a:avLst/>
          </a:prstGeom>
        </p:spPr>
        <p:txBody>
          <a:bodyPr>
            <a:normAutofit/>
          </a:bodyPr>
          <a:lstStyle>
            <a:lvl1pPr>
              <a:defRPr sz="2400"/>
            </a:lvl1pPr>
          </a:lstStyle>
          <a:p>
            <a:endParaRPr lang="id-ID" dirty="0"/>
          </a:p>
        </p:txBody>
      </p:sp>
      <p:sp>
        <p:nvSpPr>
          <p:cNvPr id="10" name="Picture Placeholder 2"/>
          <p:cNvSpPr>
            <a:spLocks noGrp="1"/>
          </p:cNvSpPr>
          <p:nvPr>
            <p:ph type="pic" sz="quarter" idx="16"/>
          </p:nvPr>
        </p:nvSpPr>
        <p:spPr>
          <a:xfrm>
            <a:off x="18522199" y="3123806"/>
            <a:ext cx="3599063" cy="3600000"/>
          </a:xfrm>
          <a:prstGeom prst="diamond">
            <a:avLst/>
          </a:prstGeom>
        </p:spPr>
        <p:txBody>
          <a:bodyPr>
            <a:normAutofit/>
          </a:bodyPr>
          <a:lstStyle>
            <a:lvl1pPr>
              <a:defRPr sz="2400"/>
            </a:lvl1pPr>
          </a:lstStyle>
          <a:p>
            <a:endParaRPr lang="id-ID" dirty="0"/>
          </a:p>
        </p:txBody>
      </p:sp>
      <p:sp>
        <p:nvSpPr>
          <p:cNvPr id="11" name="Picture Placeholder 2"/>
          <p:cNvSpPr>
            <a:spLocks noGrp="1"/>
          </p:cNvSpPr>
          <p:nvPr>
            <p:ph type="pic" sz="quarter" idx="17"/>
          </p:nvPr>
        </p:nvSpPr>
        <p:spPr>
          <a:xfrm>
            <a:off x="2532058" y="8057800"/>
            <a:ext cx="3599063" cy="3600000"/>
          </a:xfrm>
          <a:prstGeom prst="diamond">
            <a:avLst/>
          </a:prstGeom>
        </p:spPr>
        <p:txBody>
          <a:bodyPr>
            <a:normAutofit/>
          </a:bodyPr>
          <a:lstStyle>
            <a:lvl1pPr>
              <a:defRPr sz="2400"/>
            </a:lvl1pPr>
          </a:lstStyle>
          <a:p>
            <a:endParaRPr lang="id-ID" dirty="0"/>
          </a:p>
        </p:txBody>
      </p:sp>
      <p:sp>
        <p:nvSpPr>
          <p:cNvPr id="12" name="Picture Placeholder 2"/>
          <p:cNvSpPr>
            <a:spLocks noGrp="1"/>
          </p:cNvSpPr>
          <p:nvPr>
            <p:ph type="pic" sz="quarter" idx="18"/>
          </p:nvPr>
        </p:nvSpPr>
        <p:spPr>
          <a:xfrm>
            <a:off x="7703598" y="8057800"/>
            <a:ext cx="3599063" cy="3600000"/>
          </a:xfrm>
          <a:prstGeom prst="diamond">
            <a:avLst/>
          </a:prstGeom>
        </p:spPr>
        <p:txBody>
          <a:bodyPr>
            <a:normAutofit/>
          </a:bodyPr>
          <a:lstStyle>
            <a:lvl1pPr>
              <a:defRPr sz="2400"/>
            </a:lvl1pPr>
          </a:lstStyle>
          <a:p>
            <a:endParaRPr lang="id-ID" dirty="0"/>
          </a:p>
        </p:txBody>
      </p:sp>
      <p:sp>
        <p:nvSpPr>
          <p:cNvPr id="13" name="Picture Placeholder 2"/>
          <p:cNvSpPr>
            <a:spLocks noGrp="1"/>
          </p:cNvSpPr>
          <p:nvPr>
            <p:ph type="pic" sz="quarter" idx="19"/>
          </p:nvPr>
        </p:nvSpPr>
        <p:spPr>
          <a:xfrm>
            <a:off x="13183219" y="8057800"/>
            <a:ext cx="3599063" cy="3600000"/>
          </a:xfrm>
          <a:prstGeom prst="diamond">
            <a:avLst/>
          </a:prstGeom>
        </p:spPr>
        <p:txBody>
          <a:bodyPr>
            <a:normAutofit/>
          </a:bodyPr>
          <a:lstStyle>
            <a:lvl1pPr>
              <a:defRPr sz="2400"/>
            </a:lvl1pPr>
          </a:lstStyle>
          <a:p>
            <a:endParaRPr lang="id-ID" dirty="0"/>
          </a:p>
        </p:txBody>
      </p:sp>
      <p:sp>
        <p:nvSpPr>
          <p:cNvPr id="14" name="Picture Placeholder 2"/>
          <p:cNvSpPr>
            <a:spLocks noGrp="1"/>
          </p:cNvSpPr>
          <p:nvPr>
            <p:ph type="pic" sz="quarter" idx="20"/>
          </p:nvPr>
        </p:nvSpPr>
        <p:spPr>
          <a:xfrm>
            <a:off x="18522199" y="8057800"/>
            <a:ext cx="3599063" cy="3600000"/>
          </a:xfrm>
          <a:prstGeom prst="diamond">
            <a:avLst/>
          </a:prstGeom>
        </p:spPr>
        <p:txBody>
          <a:bodyPr>
            <a:normAutofit/>
          </a:bodyPr>
          <a:lstStyle>
            <a:lvl1pPr>
              <a:defRPr sz="2400"/>
            </a:lvl1pPr>
          </a:lstStyle>
          <a:p>
            <a:endParaRPr lang="id-ID" dirty="0"/>
          </a:p>
        </p:txBody>
      </p:sp>
    </p:spTree>
    <p:extLst>
      <p:ext uri="{BB962C8B-B14F-4D97-AF65-F5344CB8AC3E}">
        <p14:creationId xmlns:p14="http://schemas.microsoft.com/office/powerpoint/2010/main" val="2284085871"/>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99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31" name="Group 30"/>
          <p:cNvGrpSpPr/>
          <p:nvPr userDrawn="1"/>
        </p:nvGrpSpPr>
        <p:grpSpPr>
          <a:xfrm>
            <a:off x="-1634592" y="0"/>
            <a:ext cx="12433900" cy="13716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4" name="Picture Placeholder 3"/>
          <p:cNvSpPr>
            <a:spLocks noGrp="1"/>
          </p:cNvSpPr>
          <p:nvPr>
            <p:ph type="pic" sz="quarter" idx="13"/>
          </p:nvPr>
        </p:nvSpPr>
        <p:spPr>
          <a:xfrm>
            <a:off x="15201115" y="5872010"/>
            <a:ext cx="5280219" cy="5281596"/>
          </a:xfrm>
          <a:prstGeom prst="diamond">
            <a:avLst/>
          </a:prstGeom>
        </p:spPr>
        <p:txBody>
          <a:bodyPr>
            <a:normAutofit/>
          </a:bodyPr>
          <a:lstStyle>
            <a:lvl1pPr>
              <a:defRPr sz="2100"/>
            </a:lvl1pPr>
          </a:lstStyle>
          <a:p>
            <a:endParaRPr lang="id-ID"/>
          </a:p>
        </p:txBody>
      </p:sp>
      <p:sp>
        <p:nvSpPr>
          <p:cNvPr id="63" name="Picture Placeholder 3"/>
          <p:cNvSpPr>
            <a:spLocks noGrp="1"/>
          </p:cNvSpPr>
          <p:nvPr>
            <p:ph type="pic" sz="quarter" idx="14"/>
          </p:nvPr>
        </p:nvSpPr>
        <p:spPr>
          <a:xfrm>
            <a:off x="18714641" y="8663843"/>
            <a:ext cx="3848462" cy="3849466"/>
          </a:xfrm>
          <a:prstGeom prst="diamond">
            <a:avLst/>
          </a:prstGeom>
        </p:spPr>
        <p:txBody>
          <a:bodyPr>
            <a:normAutofit/>
          </a:bodyPr>
          <a:lstStyle>
            <a:lvl1pPr>
              <a:defRPr sz="2100"/>
            </a:lvl1pPr>
          </a:lstStyle>
          <a:p>
            <a:endParaRPr lang="id-ID"/>
          </a:p>
        </p:txBody>
      </p:sp>
      <p:sp>
        <p:nvSpPr>
          <p:cNvPr id="70" name="Picture Placeholder 3"/>
          <p:cNvSpPr>
            <a:spLocks noGrp="1"/>
          </p:cNvSpPr>
          <p:nvPr>
            <p:ph type="pic" sz="quarter" idx="15"/>
          </p:nvPr>
        </p:nvSpPr>
        <p:spPr>
          <a:xfrm>
            <a:off x="13109418" y="8663843"/>
            <a:ext cx="3848462" cy="3849466"/>
          </a:xfrm>
          <a:prstGeom prst="diamond">
            <a:avLst/>
          </a:prstGeom>
        </p:spPr>
        <p:txBody>
          <a:bodyPr>
            <a:normAutofit/>
          </a:bodyPr>
          <a:lstStyle>
            <a:lvl1pPr>
              <a:defRPr sz="2100"/>
            </a:lvl1pPr>
          </a:lstStyle>
          <a:p>
            <a:endParaRPr lang="id-ID"/>
          </a:p>
        </p:txBody>
      </p:sp>
      <p:sp>
        <p:nvSpPr>
          <p:cNvPr id="71" name="Picture Placeholder 3"/>
          <p:cNvSpPr>
            <a:spLocks noGrp="1"/>
          </p:cNvSpPr>
          <p:nvPr>
            <p:ph type="pic" sz="quarter" idx="16"/>
          </p:nvPr>
        </p:nvSpPr>
        <p:spPr>
          <a:xfrm>
            <a:off x="18015762" y="3589567"/>
            <a:ext cx="4317187" cy="4318314"/>
          </a:xfrm>
          <a:prstGeom prst="diamond">
            <a:avLst/>
          </a:prstGeom>
        </p:spPr>
        <p:txBody>
          <a:bodyPr>
            <a:normAutofit/>
          </a:bodyPr>
          <a:lstStyle>
            <a:lvl1pPr>
              <a:defRPr sz="2100"/>
            </a:lvl1pPr>
          </a:lstStyle>
          <a:p>
            <a:endParaRPr lang="id-ID"/>
          </a:p>
        </p:txBody>
      </p:sp>
      <p:sp>
        <p:nvSpPr>
          <p:cNvPr id="72" name="Picture Placeholder 3"/>
          <p:cNvSpPr>
            <a:spLocks noGrp="1"/>
          </p:cNvSpPr>
          <p:nvPr>
            <p:ph type="pic" sz="quarter" idx="17"/>
          </p:nvPr>
        </p:nvSpPr>
        <p:spPr>
          <a:xfrm>
            <a:off x="12473780" y="3127748"/>
            <a:ext cx="5189741" cy="5191096"/>
          </a:xfrm>
          <a:prstGeom prst="diamond">
            <a:avLst/>
          </a:prstGeom>
        </p:spPr>
        <p:txBody>
          <a:bodyPr>
            <a:normAutofit/>
          </a:bodyPr>
          <a:lstStyle>
            <a:lvl1pPr>
              <a:defRPr sz="2100"/>
            </a:lvl1pPr>
          </a:lstStyle>
          <a:p>
            <a:endParaRPr lang="id-ID"/>
          </a:p>
        </p:txBody>
      </p:sp>
      <p:sp>
        <p:nvSpPr>
          <p:cNvPr id="79" name="Picture Placeholder 3"/>
          <p:cNvSpPr>
            <a:spLocks noGrp="1"/>
          </p:cNvSpPr>
          <p:nvPr>
            <p:ph type="pic" sz="quarter" idx="18"/>
          </p:nvPr>
        </p:nvSpPr>
        <p:spPr>
          <a:xfrm>
            <a:off x="15927928" y="1779449"/>
            <a:ext cx="3848747" cy="3849750"/>
          </a:xfrm>
          <a:prstGeom prst="diamond">
            <a:avLst/>
          </a:prstGeom>
        </p:spPr>
        <p:txBody>
          <a:bodyPr>
            <a:normAutofit/>
          </a:bodyPr>
          <a:lstStyle>
            <a:lvl1pPr>
              <a:defRPr sz="2100"/>
            </a:lvl1pPr>
          </a:lstStyle>
          <a:p>
            <a:endParaRPr lang="id-ID"/>
          </a:p>
        </p:txBody>
      </p:sp>
    </p:spTree>
    <p:extLst>
      <p:ext uri="{BB962C8B-B14F-4D97-AF65-F5344CB8AC3E}">
        <p14:creationId xmlns:p14="http://schemas.microsoft.com/office/powerpoint/2010/main" val="115278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grpSp>
        <p:nvGrpSpPr>
          <p:cNvPr id="3" name="Group 2"/>
          <p:cNvGrpSpPr/>
          <p:nvPr userDrawn="1"/>
        </p:nvGrpSpPr>
        <p:grpSpPr>
          <a:xfrm>
            <a:off x="-5" y="-2138060"/>
            <a:ext cx="25458270" cy="10177172"/>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090302" y="1090295"/>
            <a:ext cx="1295663"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87" name="Picture Placeholder 11"/>
          <p:cNvSpPr>
            <a:spLocks noGrp="1"/>
          </p:cNvSpPr>
          <p:nvPr>
            <p:ph type="pic" sz="quarter" idx="13"/>
          </p:nvPr>
        </p:nvSpPr>
        <p:spPr>
          <a:xfrm>
            <a:off x="2116665" y="3906230"/>
            <a:ext cx="5758500" cy="4320000"/>
          </a:xfrm>
        </p:spPr>
        <p:txBody>
          <a:bodyPr/>
          <a:lstStyle/>
          <a:p>
            <a:endParaRPr lang="id-ID"/>
          </a:p>
        </p:txBody>
      </p:sp>
      <p:sp>
        <p:nvSpPr>
          <p:cNvPr id="88" name="Picture Placeholder 11"/>
          <p:cNvSpPr>
            <a:spLocks noGrp="1"/>
          </p:cNvSpPr>
          <p:nvPr>
            <p:ph type="pic" sz="quarter" idx="14"/>
          </p:nvPr>
        </p:nvSpPr>
        <p:spPr>
          <a:xfrm>
            <a:off x="9302086" y="3952194"/>
            <a:ext cx="5758500" cy="4320000"/>
          </a:xfrm>
        </p:spPr>
        <p:txBody>
          <a:bodyPr/>
          <a:lstStyle/>
          <a:p>
            <a:endParaRPr lang="id-ID"/>
          </a:p>
        </p:txBody>
      </p:sp>
      <p:sp>
        <p:nvSpPr>
          <p:cNvPr id="89" name="Picture Placeholder 11"/>
          <p:cNvSpPr>
            <a:spLocks noGrp="1"/>
          </p:cNvSpPr>
          <p:nvPr>
            <p:ph type="pic" sz="quarter" idx="15"/>
          </p:nvPr>
        </p:nvSpPr>
        <p:spPr>
          <a:xfrm>
            <a:off x="16563347" y="3952194"/>
            <a:ext cx="5758500" cy="4320000"/>
          </a:xfrm>
        </p:spPr>
        <p:txBody>
          <a:bodyPr/>
          <a:lstStyle/>
          <a:p>
            <a:endParaRPr lang="id-ID"/>
          </a:p>
        </p:txBody>
      </p:sp>
    </p:spTree>
    <p:extLst>
      <p:ext uri="{BB962C8B-B14F-4D97-AF65-F5344CB8AC3E}">
        <p14:creationId xmlns:p14="http://schemas.microsoft.com/office/powerpoint/2010/main" val="7166038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grpSp>
        <p:nvGrpSpPr>
          <p:cNvPr id="3" name="Group 2"/>
          <p:cNvGrpSpPr/>
          <p:nvPr userDrawn="1"/>
        </p:nvGrpSpPr>
        <p:grpSpPr>
          <a:xfrm>
            <a:off x="0" y="6060941"/>
            <a:ext cx="25458270" cy="9047186"/>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166484" y="1090295"/>
            <a:ext cx="944994"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78" name="Picture Placeholder 5"/>
          <p:cNvSpPr>
            <a:spLocks noGrp="1"/>
          </p:cNvSpPr>
          <p:nvPr>
            <p:ph type="pic" sz="quarter" idx="13"/>
          </p:nvPr>
        </p:nvSpPr>
        <p:spPr>
          <a:xfrm>
            <a:off x="2851591" y="3601420"/>
            <a:ext cx="4318875" cy="4320000"/>
          </a:xfrm>
          <a:prstGeom prst="ellipse">
            <a:avLst/>
          </a:prstGeom>
        </p:spPr>
      </p:sp>
      <p:sp>
        <p:nvSpPr>
          <p:cNvPr id="80" name="Picture Placeholder 6"/>
          <p:cNvSpPr>
            <a:spLocks noGrp="1"/>
          </p:cNvSpPr>
          <p:nvPr>
            <p:ph type="pic" sz="quarter" idx="14"/>
          </p:nvPr>
        </p:nvSpPr>
        <p:spPr>
          <a:xfrm>
            <a:off x="10037012" y="3647384"/>
            <a:ext cx="4318875" cy="4320000"/>
          </a:xfrm>
          <a:prstGeom prst="ellipse">
            <a:avLst/>
          </a:prstGeom>
        </p:spPr>
      </p:sp>
      <p:sp>
        <p:nvSpPr>
          <p:cNvPr id="81" name="Picture Placeholder 7"/>
          <p:cNvSpPr>
            <a:spLocks noGrp="1"/>
          </p:cNvSpPr>
          <p:nvPr>
            <p:ph type="pic" sz="quarter" idx="15"/>
          </p:nvPr>
        </p:nvSpPr>
        <p:spPr>
          <a:xfrm>
            <a:off x="17298270" y="3647384"/>
            <a:ext cx="4318875" cy="4320000"/>
          </a:xfrm>
          <a:prstGeom prst="ellipse">
            <a:avLst/>
          </a:prstGeom>
        </p:spPr>
      </p:sp>
    </p:spTree>
    <p:extLst>
      <p:ext uri="{BB962C8B-B14F-4D97-AF65-F5344CB8AC3E}">
        <p14:creationId xmlns:p14="http://schemas.microsoft.com/office/powerpoint/2010/main" val="10761710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583645" y="4000503"/>
            <a:ext cx="3599513" cy="3600450"/>
          </a:xfrm>
        </p:spPr>
        <p:txBody>
          <a:bodyPr>
            <a:normAutofit/>
          </a:bodyPr>
          <a:lstStyle>
            <a:lvl1pPr>
              <a:defRPr sz="2100"/>
            </a:lvl1pPr>
          </a:lstStyle>
          <a:p>
            <a:endParaRPr lang="id-ID"/>
          </a:p>
        </p:txBody>
      </p:sp>
      <p:sp>
        <p:nvSpPr>
          <p:cNvPr id="11" name="Picture Placeholder 2"/>
          <p:cNvSpPr>
            <a:spLocks noGrp="1"/>
          </p:cNvSpPr>
          <p:nvPr>
            <p:ph type="pic" sz="quarter" idx="15"/>
          </p:nvPr>
        </p:nvSpPr>
        <p:spPr>
          <a:xfrm>
            <a:off x="13041588" y="4000503"/>
            <a:ext cx="3599513" cy="3600450"/>
          </a:xfrm>
        </p:spPr>
        <p:txBody>
          <a:bodyPr>
            <a:normAutofit/>
          </a:bodyPr>
          <a:lstStyle>
            <a:lvl1pPr>
              <a:defRPr sz="2100"/>
            </a:lvl1pPr>
          </a:lstStyle>
          <a:p>
            <a:endParaRPr lang="id-ID"/>
          </a:p>
        </p:txBody>
      </p:sp>
      <p:sp>
        <p:nvSpPr>
          <p:cNvPr id="12" name="Picture Placeholder 2"/>
          <p:cNvSpPr>
            <a:spLocks noGrp="1"/>
          </p:cNvSpPr>
          <p:nvPr>
            <p:ph type="pic" sz="quarter" idx="16"/>
          </p:nvPr>
        </p:nvSpPr>
        <p:spPr>
          <a:xfrm>
            <a:off x="18456980" y="4000503"/>
            <a:ext cx="3599513" cy="3600450"/>
          </a:xfrm>
        </p:spPr>
        <p:txBody>
          <a:bodyPr>
            <a:normAutofit/>
          </a:bodyPr>
          <a:lstStyle>
            <a:lvl1pPr>
              <a:defRPr sz="2100"/>
            </a:lvl1pPr>
          </a:lstStyle>
          <a:p>
            <a:endParaRPr lang="id-ID"/>
          </a:p>
        </p:txBody>
      </p:sp>
      <p:sp>
        <p:nvSpPr>
          <p:cNvPr id="3" name="Picture Placeholder 2"/>
          <p:cNvSpPr>
            <a:spLocks noGrp="1"/>
          </p:cNvSpPr>
          <p:nvPr>
            <p:ph type="pic" sz="quarter" idx="13"/>
          </p:nvPr>
        </p:nvSpPr>
        <p:spPr>
          <a:xfrm>
            <a:off x="2326673" y="4000503"/>
            <a:ext cx="3599513" cy="3600450"/>
          </a:xfrm>
        </p:spPr>
        <p:txBody>
          <a:bodyPr>
            <a:normAutofit/>
          </a:bodyPr>
          <a:lstStyle>
            <a:lvl1pPr>
              <a:defRPr sz="2100"/>
            </a:lvl1pPr>
          </a:lstStyle>
          <a:p>
            <a:endParaRPr lang="id-ID"/>
          </a:p>
        </p:txBody>
      </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447086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820656" y="3831160"/>
            <a:ext cx="3239156" cy="3240000"/>
          </a:xfrm>
        </p:spPr>
        <p:txBody>
          <a:bodyPr>
            <a:normAutofit/>
          </a:bodyPr>
          <a:lstStyle>
            <a:lvl1pPr>
              <a:defRPr sz="2100"/>
            </a:lvl1pPr>
          </a:lstStyle>
          <a:p>
            <a:endParaRPr lang="id-ID"/>
          </a:p>
        </p:txBody>
      </p:sp>
      <p:sp>
        <p:nvSpPr>
          <p:cNvPr id="11" name="Picture Placeholder 2"/>
          <p:cNvSpPr>
            <a:spLocks noGrp="1"/>
          </p:cNvSpPr>
          <p:nvPr>
            <p:ph type="pic" sz="quarter" idx="15"/>
          </p:nvPr>
        </p:nvSpPr>
        <p:spPr>
          <a:xfrm>
            <a:off x="13278603" y="3831160"/>
            <a:ext cx="3239156" cy="3240000"/>
          </a:xfrm>
        </p:spPr>
        <p:txBody>
          <a:bodyPr>
            <a:normAutofit/>
          </a:bodyPr>
          <a:lstStyle>
            <a:lvl1pPr>
              <a:defRPr sz="2100"/>
            </a:lvl1pPr>
          </a:lstStyle>
          <a:p>
            <a:endParaRPr lang="id-ID"/>
          </a:p>
        </p:txBody>
      </p:sp>
      <p:sp>
        <p:nvSpPr>
          <p:cNvPr id="12" name="Picture Placeholder 2"/>
          <p:cNvSpPr>
            <a:spLocks noGrp="1"/>
          </p:cNvSpPr>
          <p:nvPr>
            <p:ph type="pic" sz="quarter" idx="16"/>
          </p:nvPr>
        </p:nvSpPr>
        <p:spPr>
          <a:xfrm>
            <a:off x="18693992" y="3831160"/>
            <a:ext cx="3239156" cy="3240000"/>
          </a:xfrm>
        </p:spPr>
        <p:txBody>
          <a:bodyPr>
            <a:normAutofit/>
          </a:bodyPr>
          <a:lstStyle>
            <a:lvl1pPr>
              <a:defRPr sz="2100"/>
            </a:lvl1pPr>
          </a:lstStyle>
          <a:p>
            <a:endParaRPr lang="id-ID"/>
          </a:p>
        </p:txBody>
      </p:sp>
      <p:sp>
        <p:nvSpPr>
          <p:cNvPr id="3" name="Picture Placeholder 2"/>
          <p:cNvSpPr>
            <a:spLocks noGrp="1"/>
          </p:cNvSpPr>
          <p:nvPr>
            <p:ph type="pic" sz="quarter" idx="13"/>
          </p:nvPr>
        </p:nvSpPr>
        <p:spPr>
          <a:xfrm>
            <a:off x="2563684" y="3831160"/>
            <a:ext cx="3239156" cy="3240000"/>
          </a:xfrm>
        </p:spPr>
        <p:txBody>
          <a:bodyPr>
            <a:normAutofit/>
          </a:bodyPr>
          <a:lstStyle>
            <a:lvl1pPr>
              <a:defRPr sz="2100"/>
            </a:lvl1pPr>
          </a:lstStyle>
          <a:p>
            <a:endParaRPr lang="id-ID"/>
          </a:p>
        </p:txBody>
      </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40235097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651361" y="4000500"/>
            <a:ext cx="3599063" cy="3600000"/>
          </a:xfrm>
          <a:prstGeom prst="ellipse">
            <a:avLst/>
          </a:prstGeom>
        </p:spPr>
        <p:txBody>
          <a:bodyPr>
            <a:normAutofit/>
          </a:bodyPr>
          <a:lstStyle>
            <a:lvl1pPr>
              <a:defRPr sz="2400"/>
            </a:lvl1pPr>
          </a:lstStyle>
          <a:p>
            <a:endParaRPr lang="id-ID"/>
          </a:p>
        </p:txBody>
      </p:sp>
      <p:sp>
        <p:nvSpPr>
          <p:cNvPr id="11" name="Picture Placeholder 2"/>
          <p:cNvSpPr>
            <a:spLocks noGrp="1"/>
          </p:cNvSpPr>
          <p:nvPr>
            <p:ph type="pic" sz="quarter" idx="15"/>
          </p:nvPr>
        </p:nvSpPr>
        <p:spPr>
          <a:xfrm>
            <a:off x="13109305" y="4000500"/>
            <a:ext cx="3599063" cy="3600000"/>
          </a:xfrm>
          <a:prstGeom prst="ellipse">
            <a:avLst/>
          </a:prstGeom>
        </p:spPr>
        <p:txBody>
          <a:bodyPr>
            <a:normAutofit/>
          </a:bodyPr>
          <a:lstStyle>
            <a:lvl1pPr>
              <a:defRPr sz="2400"/>
            </a:lvl1pPr>
          </a:lstStyle>
          <a:p>
            <a:endParaRPr lang="id-ID"/>
          </a:p>
        </p:txBody>
      </p:sp>
      <p:sp>
        <p:nvSpPr>
          <p:cNvPr id="12" name="Picture Placeholder 2"/>
          <p:cNvSpPr>
            <a:spLocks noGrp="1"/>
          </p:cNvSpPr>
          <p:nvPr>
            <p:ph type="pic" sz="quarter" idx="16"/>
          </p:nvPr>
        </p:nvSpPr>
        <p:spPr>
          <a:xfrm>
            <a:off x="18524697" y="4000500"/>
            <a:ext cx="3599063" cy="3600000"/>
          </a:xfrm>
          <a:prstGeom prst="ellipse">
            <a:avLst/>
          </a:prstGeom>
        </p:spPr>
        <p:txBody>
          <a:bodyPr>
            <a:normAutofit/>
          </a:bodyPr>
          <a:lstStyle>
            <a:lvl1pPr>
              <a:defRPr sz="2400"/>
            </a:lvl1pPr>
          </a:lstStyle>
          <a:p>
            <a:endParaRPr lang="id-ID"/>
          </a:p>
        </p:txBody>
      </p:sp>
      <p:sp>
        <p:nvSpPr>
          <p:cNvPr id="3" name="Picture Placeholder 2"/>
          <p:cNvSpPr>
            <a:spLocks noGrp="1"/>
          </p:cNvSpPr>
          <p:nvPr>
            <p:ph type="pic" sz="quarter" idx="13"/>
          </p:nvPr>
        </p:nvSpPr>
        <p:spPr>
          <a:xfrm>
            <a:off x="2394389" y="4000500"/>
            <a:ext cx="3599063" cy="3600000"/>
          </a:xfrm>
          <a:prstGeom prst="ellipse">
            <a:avLst/>
          </a:prstGeom>
        </p:spPr>
        <p:txBody>
          <a:bodyPr>
            <a:normAutofit/>
          </a:bodyPr>
          <a:lstStyle>
            <a:lvl1pPr>
              <a:defRPr sz="2400"/>
            </a:lvl1pPr>
          </a:lstStyle>
          <a:p>
            <a:endParaRPr lang="id-ID"/>
          </a:p>
        </p:txBody>
      </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8230940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7820656" y="3797292"/>
            <a:ext cx="3239156" cy="3240000"/>
          </a:xfrm>
          <a:prstGeom prst="ellipse">
            <a:avLst/>
          </a:prstGeom>
        </p:spPr>
        <p:txBody>
          <a:bodyPr>
            <a:normAutofit/>
          </a:bodyPr>
          <a:lstStyle>
            <a:lvl1pPr>
              <a:defRPr sz="2400"/>
            </a:lvl1pPr>
          </a:lstStyle>
          <a:p>
            <a:endParaRPr lang="id-ID"/>
          </a:p>
        </p:txBody>
      </p:sp>
      <p:sp>
        <p:nvSpPr>
          <p:cNvPr id="11" name="Picture Placeholder 2"/>
          <p:cNvSpPr>
            <a:spLocks noGrp="1"/>
          </p:cNvSpPr>
          <p:nvPr>
            <p:ph type="pic" sz="quarter" idx="15"/>
          </p:nvPr>
        </p:nvSpPr>
        <p:spPr>
          <a:xfrm>
            <a:off x="13278603" y="3797292"/>
            <a:ext cx="3239156" cy="3240000"/>
          </a:xfrm>
          <a:prstGeom prst="ellipse">
            <a:avLst/>
          </a:prstGeom>
        </p:spPr>
        <p:txBody>
          <a:bodyPr>
            <a:normAutofit/>
          </a:bodyPr>
          <a:lstStyle>
            <a:lvl1pPr>
              <a:defRPr sz="2400"/>
            </a:lvl1pPr>
          </a:lstStyle>
          <a:p>
            <a:endParaRPr lang="id-ID"/>
          </a:p>
        </p:txBody>
      </p:sp>
      <p:sp>
        <p:nvSpPr>
          <p:cNvPr id="12" name="Picture Placeholder 2"/>
          <p:cNvSpPr>
            <a:spLocks noGrp="1"/>
          </p:cNvSpPr>
          <p:nvPr>
            <p:ph type="pic" sz="quarter" idx="16"/>
          </p:nvPr>
        </p:nvSpPr>
        <p:spPr>
          <a:xfrm>
            <a:off x="18693992" y="3797292"/>
            <a:ext cx="3239156" cy="3240000"/>
          </a:xfrm>
          <a:prstGeom prst="ellipse">
            <a:avLst/>
          </a:prstGeom>
        </p:spPr>
        <p:txBody>
          <a:bodyPr>
            <a:normAutofit/>
          </a:bodyPr>
          <a:lstStyle>
            <a:lvl1pPr>
              <a:defRPr sz="2400"/>
            </a:lvl1pPr>
          </a:lstStyle>
          <a:p>
            <a:endParaRPr lang="id-ID"/>
          </a:p>
        </p:txBody>
      </p:sp>
      <p:sp>
        <p:nvSpPr>
          <p:cNvPr id="3" name="Picture Placeholder 2"/>
          <p:cNvSpPr>
            <a:spLocks noGrp="1"/>
          </p:cNvSpPr>
          <p:nvPr>
            <p:ph type="pic" sz="quarter" idx="13"/>
          </p:nvPr>
        </p:nvSpPr>
        <p:spPr>
          <a:xfrm>
            <a:off x="2563684" y="3797292"/>
            <a:ext cx="3239156" cy="3240000"/>
          </a:xfrm>
          <a:prstGeom prst="ellipse">
            <a:avLst/>
          </a:prstGeom>
        </p:spPr>
        <p:txBody>
          <a:bodyPr>
            <a:normAutofit/>
          </a:bodyPr>
          <a:lstStyle>
            <a:lvl1pPr>
              <a:defRPr sz="2400"/>
            </a:lvl1pPr>
          </a:lstStyle>
          <a:p>
            <a:endParaRPr lang="id-ID"/>
          </a:p>
        </p:txBody>
      </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27702"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1988077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8159956" y="3602943"/>
            <a:ext cx="3599513" cy="3600450"/>
          </a:xfrm>
        </p:spPr>
        <p:txBody>
          <a:bodyPr>
            <a:normAutofit/>
          </a:bodyPr>
          <a:lstStyle>
            <a:lvl1pPr>
              <a:defRPr sz="2100"/>
            </a:lvl1pPr>
          </a:lstStyle>
          <a:p>
            <a:endParaRPr lang="id-ID"/>
          </a:p>
        </p:txBody>
      </p:sp>
      <p:sp>
        <p:nvSpPr>
          <p:cNvPr id="11" name="Picture Placeholder 2"/>
          <p:cNvSpPr>
            <a:spLocks noGrp="1"/>
          </p:cNvSpPr>
          <p:nvPr>
            <p:ph type="pic" sz="quarter" idx="15"/>
          </p:nvPr>
        </p:nvSpPr>
        <p:spPr>
          <a:xfrm>
            <a:off x="12644132" y="3602943"/>
            <a:ext cx="3599513" cy="3600450"/>
          </a:xfrm>
        </p:spPr>
        <p:txBody>
          <a:bodyPr>
            <a:normAutofit/>
          </a:bodyPr>
          <a:lstStyle>
            <a:lvl1pPr>
              <a:defRPr sz="2100"/>
            </a:lvl1pPr>
          </a:lstStyle>
          <a:p>
            <a:endParaRPr lang="id-ID"/>
          </a:p>
        </p:txBody>
      </p:sp>
      <p:sp>
        <p:nvSpPr>
          <p:cNvPr id="12" name="Picture Placeholder 2"/>
          <p:cNvSpPr>
            <a:spLocks noGrp="1"/>
          </p:cNvSpPr>
          <p:nvPr>
            <p:ph type="pic" sz="quarter" idx="16"/>
          </p:nvPr>
        </p:nvSpPr>
        <p:spPr>
          <a:xfrm>
            <a:off x="12644132" y="7996039"/>
            <a:ext cx="3599513" cy="3600450"/>
          </a:xfrm>
        </p:spPr>
        <p:txBody>
          <a:bodyPr>
            <a:normAutofit/>
          </a:bodyPr>
          <a:lstStyle>
            <a:lvl1pPr>
              <a:defRPr sz="2100"/>
            </a:lvl1pPr>
          </a:lstStyle>
          <a:p>
            <a:endParaRPr lang="id-ID"/>
          </a:p>
        </p:txBody>
      </p:sp>
      <p:sp>
        <p:nvSpPr>
          <p:cNvPr id="3" name="Picture Placeholder 2"/>
          <p:cNvSpPr>
            <a:spLocks noGrp="1"/>
          </p:cNvSpPr>
          <p:nvPr>
            <p:ph type="pic" sz="quarter" idx="13"/>
          </p:nvPr>
        </p:nvSpPr>
        <p:spPr>
          <a:xfrm>
            <a:off x="8159956" y="7996039"/>
            <a:ext cx="3599513" cy="3600450"/>
          </a:xfrm>
        </p:spPr>
        <p:txBody>
          <a:bodyPr>
            <a:normAutofit/>
          </a:bodyPr>
          <a:lstStyle>
            <a:lvl1pPr>
              <a:defRPr sz="2100"/>
            </a:lvl1pPr>
          </a:lstStyle>
          <a:p>
            <a:endParaRPr lang="id-ID"/>
          </a:p>
        </p:txBody>
      </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2063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14565089" y="2393504"/>
            <a:ext cx="7775614" cy="7768508"/>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3"/>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272777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2071732" y="7911316"/>
            <a:ext cx="3599063" cy="3600000"/>
          </a:xfrm>
          <a:prstGeom prst="ellipse">
            <a:avLst/>
          </a:prstGeom>
        </p:spPr>
        <p:txBody>
          <a:bodyPr>
            <a:normAutofit/>
          </a:bodyPr>
          <a:lstStyle>
            <a:lvl1pPr>
              <a:defRPr sz="2400"/>
            </a:lvl1pPr>
          </a:lstStyle>
          <a:p>
            <a:endParaRPr lang="id-ID"/>
          </a:p>
        </p:txBody>
      </p:sp>
      <p:sp>
        <p:nvSpPr>
          <p:cNvPr id="11" name="Picture Placeholder 2"/>
          <p:cNvSpPr>
            <a:spLocks noGrp="1"/>
          </p:cNvSpPr>
          <p:nvPr>
            <p:ph type="pic" sz="quarter" idx="15"/>
          </p:nvPr>
        </p:nvSpPr>
        <p:spPr>
          <a:xfrm>
            <a:off x="12983828" y="3409656"/>
            <a:ext cx="3599063" cy="3600000"/>
          </a:xfrm>
          <a:prstGeom prst="ellipse">
            <a:avLst/>
          </a:prstGeom>
        </p:spPr>
        <p:txBody>
          <a:bodyPr>
            <a:normAutofit/>
          </a:bodyPr>
          <a:lstStyle>
            <a:lvl1pPr>
              <a:defRPr sz="2400"/>
            </a:lvl1pPr>
          </a:lstStyle>
          <a:p>
            <a:endParaRPr lang="id-ID"/>
          </a:p>
        </p:txBody>
      </p:sp>
      <p:sp>
        <p:nvSpPr>
          <p:cNvPr id="12" name="Picture Placeholder 2"/>
          <p:cNvSpPr>
            <a:spLocks noGrp="1"/>
          </p:cNvSpPr>
          <p:nvPr>
            <p:ph type="pic" sz="quarter" idx="16"/>
          </p:nvPr>
        </p:nvSpPr>
        <p:spPr>
          <a:xfrm>
            <a:off x="12983828" y="8000998"/>
            <a:ext cx="3599063" cy="3600000"/>
          </a:xfrm>
          <a:prstGeom prst="ellipse">
            <a:avLst/>
          </a:prstGeom>
        </p:spPr>
        <p:txBody>
          <a:bodyPr>
            <a:normAutofit/>
          </a:bodyPr>
          <a:lstStyle>
            <a:lvl1pPr>
              <a:defRPr sz="2400"/>
            </a:lvl1pPr>
          </a:lstStyle>
          <a:p>
            <a:endParaRPr lang="id-ID"/>
          </a:p>
        </p:txBody>
      </p:sp>
      <p:sp>
        <p:nvSpPr>
          <p:cNvPr id="3" name="Picture Placeholder 2"/>
          <p:cNvSpPr>
            <a:spLocks noGrp="1"/>
          </p:cNvSpPr>
          <p:nvPr>
            <p:ph type="pic" sz="quarter" idx="13"/>
          </p:nvPr>
        </p:nvSpPr>
        <p:spPr>
          <a:xfrm>
            <a:off x="2071732" y="3409656"/>
            <a:ext cx="3599063" cy="3600000"/>
          </a:xfrm>
          <a:prstGeom prst="ellipse">
            <a:avLst/>
          </a:prstGeom>
        </p:spPr>
        <p:txBody>
          <a:bodyPr>
            <a:normAutofit/>
          </a:bodyPr>
          <a:lstStyle>
            <a:lvl1pPr>
              <a:defRPr sz="2400"/>
            </a:lvl1pPr>
          </a:lstStyle>
          <a:p>
            <a:endParaRPr lang="id-ID"/>
          </a:p>
        </p:txBody>
      </p:sp>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389601943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0"/>
          </p:nvPr>
        </p:nvSpPr>
        <p:spPr>
          <a:xfrm>
            <a:off x="2387884" y="4226988"/>
            <a:ext cx="3649967" cy="3650920"/>
          </a:xfrm>
          <a:prstGeom prst="ellipse">
            <a:avLst/>
          </a:prstGeom>
        </p:spPr>
        <p:txBody>
          <a:bodyPr>
            <a:normAutofit/>
          </a:bodyPr>
          <a:lstStyle>
            <a:lvl1pPr>
              <a:defRPr sz="2400">
                <a:solidFill>
                  <a:schemeClr val="tx2"/>
                </a:solidFill>
              </a:defRPr>
            </a:lvl1pPr>
          </a:lstStyle>
          <a:p>
            <a:endParaRPr lang="id-ID" dirty="0"/>
          </a:p>
        </p:txBody>
      </p:sp>
    </p:spTree>
    <p:extLst>
      <p:ext uri="{BB962C8B-B14F-4D97-AF65-F5344CB8AC3E}">
        <p14:creationId xmlns:p14="http://schemas.microsoft.com/office/powerpoint/2010/main" val="11966537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0"/>
          </p:nvPr>
        </p:nvSpPr>
        <p:spPr>
          <a:xfrm>
            <a:off x="1848869" y="4000960"/>
            <a:ext cx="4560537" cy="6951296"/>
          </a:xfrm>
          <a:prstGeom prst="rect">
            <a:avLst/>
          </a:prstGeom>
        </p:spPr>
        <p:txBody>
          <a:bodyPr>
            <a:normAutofit/>
          </a:bodyPr>
          <a:lstStyle>
            <a:lvl1pPr>
              <a:defRPr sz="2400">
                <a:solidFill>
                  <a:schemeClr val="tx2"/>
                </a:solidFill>
              </a:defRPr>
            </a:lvl1pPr>
          </a:lstStyle>
          <a:p>
            <a:endParaRPr lang="id-ID" dirty="0"/>
          </a:p>
        </p:txBody>
      </p:sp>
    </p:spTree>
    <p:extLst>
      <p:ext uri="{BB962C8B-B14F-4D97-AF65-F5344CB8AC3E}">
        <p14:creationId xmlns:p14="http://schemas.microsoft.com/office/powerpoint/2010/main" val="42238860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31" name="Group 30"/>
          <p:cNvGrpSpPr/>
          <p:nvPr userDrawn="1"/>
        </p:nvGrpSpPr>
        <p:grpSpPr>
          <a:xfrm>
            <a:off x="-1634592" y="0"/>
            <a:ext cx="12433900" cy="13716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3" name="Picture Placeholder 2"/>
          <p:cNvSpPr>
            <a:spLocks noGrp="1"/>
          </p:cNvSpPr>
          <p:nvPr>
            <p:ph type="pic" sz="quarter" idx="13"/>
          </p:nvPr>
        </p:nvSpPr>
        <p:spPr>
          <a:xfrm>
            <a:off x="2320499" y="2260359"/>
            <a:ext cx="4992977" cy="4994274"/>
          </a:xfrm>
          <a:prstGeom prst="ellipse">
            <a:avLst/>
          </a:prstGeom>
        </p:spPr>
        <p:txBody>
          <a:bodyPr/>
          <a:lstStyle/>
          <a:p>
            <a:endParaRPr lang="id-ID"/>
          </a:p>
        </p:txBody>
      </p:sp>
    </p:spTree>
    <p:extLst>
      <p:ext uri="{BB962C8B-B14F-4D97-AF65-F5344CB8AC3E}">
        <p14:creationId xmlns:p14="http://schemas.microsoft.com/office/powerpoint/2010/main" val="15823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
        <p:nvSpPr>
          <p:cNvPr id="7" name="Pentagon 6"/>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grpSp>
        <p:nvGrpSpPr>
          <p:cNvPr id="12" name="Group 11"/>
          <p:cNvGrpSpPr/>
          <p:nvPr userDrawn="1"/>
        </p:nvGrpSpPr>
        <p:grpSpPr>
          <a:xfrm rot="5400000">
            <a:off x="-1009626" y="-62222"/>
            <a:ext cx="3039412" cy="3163859"/>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31" name="Group 30"/>
          <p:cNvGrpSpPr/>
          <p:nvPr userDrawn="1"/>
        </p:nvGrpSpPr>
        <p:grpSpPr>
          <a:xfrm rot="10800000">
            <a:off x="21910023" y="11140685"/>
            <a:ext cx="3038622" cy="3164682"/>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140" name="Picture Placeholder 3"/>
          <p:cNvSpPr>
            <a:spLocks noGrp="1"/>
          </p:cNvSpPr>
          <p:nvPr>
            <p:ph type="pic" sz="quarter" idx="13"/>
          </p:nvPr>
        </p:nvSpPr>
        <p:spPr>
          <a:xfrm>
            <a:off x="2034850" y="3610187"/>
            <a:ext cx="3880507" cy="3881518"/>
          </a:xfrm>
          <a:prstGeom prst="diamond">
            <a:avLst/>
          </a:prstGeom>
          <a:ln w="19050">
            <a:noFill/>
          </a:ln>
        </p:spPr>
        <p:txBody>
          <a:bodyPr>
            <a:normAutofit/>
          </a:bodyPr>
          <a:lstStyle>
            <a:lvl1pPr>
              <a:defRPr sz="1800"/>
            </a:lvl1pPr>
          </a:lstStyle>
          <a:p>
            <a:endParaRPr lang="id-ID"/>
          </a:p>
        </p:txBody>
      </p:sp>
      <p:sp>
        <p:nvSpPr>
          <p:cNvPr id="44" name="Picture Placeholder 3"/>
          <p:cNvSpPr>
            <a:spLocks noGrp="1"/>
          </p:cNvSpPr>
          <p:nvPr>
            <p:ph type="pic" sz="quarter" idx="14"/>
          </p:nvPr>
        </p:nvSpPr>
        <p:spPr>
          <a:xfrm>
            <a:off x="4095233" y="5671329"/>
            <a:ext cx="3880507" cy="3881518"/>
          </a:xfrm>
          <a:prstGeom prst="diamond">
            <a:avLst/>
          </a:prstGeom>
          <a:ln w="19050">
            <a:noFill/>
          </a:ln>
        </p:spPr>
        <p:txBody>
          <a:bodyPr>
            <a:normAutofit/>
          </a:bodyPr>
          <a:lstStyle>
            <a:lvl1pPr>
              <a:defRPr sz="1800"/>
            </a:lvl1pPr>
          </a:lstStyle>
          <a:p>
            <a:endParaRPr lang="id-ID"/>
          </a:p>
        </p:txBody>
      </p:sp>
      <p:sp>
        <p:nvSpPr>
          <p:cNvPr id="45" name="Picture Placeholder 3"/>
          <p:cNvSpPr>
            <a:spLocks noGrp="1"/>
          </p:cNvSpPr>
          <p:nvPr>
            <p:ph type="pic" sz="quarter" idx="15"/>
          </p:nvPr>
        </p:nvSpPr>
        <p:spPr>
          <a:xfrm>
            <a:off x="6158496" y="3610187"/>
            <a:ext cx="3880507" cy="3881518"/>
          </a:xfrm>
          <a:prstGeom prst="diamond">
            <a:avLst/>
          </a:prstGeom>
          <a:ln w="19050">
            <a:noFill/>
          </a:ln>
        </p:spPr>
        <p:txBody>
          <a:bodyPr>
            <a:normAutofit/>
          </a:bodyPr>
          <a:lstStyle>
            <a:lvl1pPr>
              <a:defRPr sz="1800"/>
            </a:lvl1pPr>
          </a:lstStyle>
          <a:p>
            <a:endParaRPr lang="id-ID"/>
          </a:p>
        </p:txBody>
      </p:sp>
      <p:sp>
        <p:nvSpPr>
          <p:cNvPr id="46" name="Picture Placeholder 3"/>
          <p:cNvSpPr>
            <a:spLocks noGrp="1"/>
          </p:cNvSpPr>
          <p:nvPr>
            <p:ph type="pic" sz="quarter" idx="16"/>
          </p:nvPr>
        </p:nvSpPr>
        <p:spPr>
          <a:xfrm>
            <a:off x="6158496" y="7732471"/>
            <a:ext cx="3880507" cy="3881518"/>
          </a:xfrm>
          <a:prstGeom prst="diamond">
            <a:avLst/>
          </a:prstGeom>
          <a:ln w="19050">
            <a:noFill/>
          </a:ln>
        </p:spPr>
        <p:txBody>
          <a:bodyPr>
            <a:normAutofit/>
          </a:bodyPr>
          <a:lstStyle>
            <a:lvl1pPr>
              <a:defRPr sz="1800"/>
            </a:lvl1pPr>
          </a:lstStyle>
          <a:p>
            <a:endParaRPr lang="id-ID"/>
          </a:p>
        </p:txBody>
      </p:sp>
      <p:sp>
        <p:nvSpPr>
          <p:cNvPr id="47" name="Picture Placeholder 3"/>
          <p:cNvSpPr>
            <a:spLocks noGrp="1"/>
          </p:cNvSpPr>
          <p:nvPr>
            <p:ph type="pic" sz="quarter" idx="17"/>
          </p:nvPr>
        </p:nvSpPr>
        <p:spPr>
          <a:xfrm>
            <a:off x="8221758" y="5671329"/>
            <a:ext cx="3880507" cy="3881518"/>
          </a:xfrm>
          <a:prstGeom prst="diamond">
            <a:avLst/>
          </a:prstGeom>
          <a:ln w="19050">
            <a:noFill/>
          </a:ln>
        </p:spPr>
        <p:txBody>
          <a:bodyPr>
            <a:normAutofit/>
          </a:bodyPr>
          <a:lstStyle>
            <a:lvl1pPr>
              <a:defRPr sz="1800"/>
            </a:lvl1pPr>
          </a:lstStyle>
          <a:p>
            <a:endParaRPr lang="id-ID"/>
          </a:p>
        </p:txBody>
      </p:sp>
      <p:sp>
        <p:nvSpPr>
          <p:cNvPr id="48" name="Picture Placeholder 3"/>
          <p:cNvSpPr>
            <a:spLocks noGrp="1"/>
          </p:cNvSpPr>
          <p:nvPr>
            <p:ph type="pic" sz="quarter" idx="18"/>
          </p:nvPr>
        </p:nvSpPr>
        <p:spPr>
          <a:xfrm>
            <a:off x="10296100" y="3610187"/>
            <a:ext cx="3880507" cy="3881518"/>
          </a:xfrm>
          <a:prstGeom prst="diamond">
            <a:avLst/>
          </a:prstGeom>
          <a:ln w="19050">
            <a:noFill/>
          </a:ln>
        </p:spPr>
        <p:txBody>
          <a:bodyPr>
            <a:normAutofit/>
          </a:bodyPr>
          <a:lstStyle>
            <a:lvl1pPr>
              <a:defRPr sz="1800"/>
            </a:lvl1pPr>
          </a:lstStyle>
          <a:p>
            <a:endParaRPr lang="id-ID"/>
          </a:p>
        </p:txBody>
      </p:sp>
      <p:sp>
        <p:nvSpPr>
          <p:cNvPr id="49" name="Picture Placeholder 3"/>
          <p:cNvSpPr>
            <a:spLocks noGrp="1"/>
          </p:cNvSpPr>
          <p:nvPr>
            <p:ph type="pic" sz="quarter" idx="19"/>
          </p:nvPr>
        </p:nvSpPr>
        <p:spPr>
          <a:xfrm>
            <a:off x="12371427" y="5671329"/>
            <a:ext cx="3880507" cy="3881518"/>
          </a:xfrm>
          <a:prstGeom prst="diamond">
            <a:avLst/>
          </a:prstGeom>
          <a:ln w="19050">
            <a:noFill/>
          </a:ln>
        </p:spPr>
        <p:txBody>
          <a:bodyPr>
            <a:normAutofit/>
          </a:bodyPr>
          <a:lstStyle>
            <a:lvl1pPr>
              <a:defRPr sz="1800"/>
            </a:lvl1pPr>
          </a:lstStyle>
          <a:p>
            <a:endParaRPr lang="id-ID"/>
          </a:p>
        </p:txBody>
      </p:sp>
      <p:sp>
        <p:nvSpPr>
          <p:cNvPr id="50" name="Picture Placeholder 3"/>
          <p:cNvSpPr>
            <a:spLocks noGrp="1"/>
          </p:cNvSpPr>
          <p:nvPr>
            <p:ph type="pic" sz="quarter" idx="20"/>
          </p:nvPr>
        </p:nvSpPr>
        <p:spPr>
          <a:xfrm>
            <a:off x="14434692" y="3610187"/>
            <a:ext cx="3880507" cy="3881518"/>
          </a:xfrm>
          <a:prstGeom prst="diamond">
            <a:avLst/>
          </a:prstGeom>
          <a:ln w="19050">
            <a:noFill/>
          </a:ln>
        </p:spPr>
        <p:txBody>
          <a:bodyPr>
            <a:normAutofit/>
          </a:bodyPr>
          <a:lstStyle>
            <a:lvl1pPr>
              <a:defRPr sz="1800"/>
            </a:lvl1pPr>
          </a:lstStyle>
          <a:p>
            <a:endParaRPr lang="id-ID"/>
          </a:p>
        </p:txBody>
      </p:sp>
      <p:sp>
        <p:nvSpPr>
          <p:cNvPr id="51" name="Picture Placeholder 3"/>
          <p:cNvSpPr>
            <a:spLocks noGrp="1"/>
          </p:cNvSpPr>
          <p:nvPr>
            <p:ph type="pic" sz="quarter" idx="21"/>
          </p:nvPr>
        </p:nvSpPr>
        <p:spPr>
          <a:xfrm>
            <a:off x="14434692" y="7732471"/>
            <a:ext cx="3880507" cy="3881518"/>
          </a:xfrm>
          <a:prstGeom prst="diamond">
            <a:avLst/>
          </a:prstGeom>
          <a:ln w="19050">
            <a:noFill/>
          </a:ln>
        </p:spPr>
        <p:txBody>
          <a:bodyPr>
            <a:normAutofit/>
          </a:bodyPr>
          <a:lstStyle>
            <a:lvl1pPr>
              <a:defRPr sz="1800"/>
            </a:lvl1pPr>
          </a:lstStyle>
          <a:p>
            <a:endParaRPr lang="id-ID"/>
          </a:p>
        </p:txBody>
      </p:sp>
      <p:sp>
        <p:nvSpPr>
          <p:cNvPr id="52" name="Picture Placeholder 3"/>
          <p:cNvSpPr>
            <a:spLocks noGrp="1"/>
          </p:cNvSpPr>
          <p:nvPr>
            <p:ph type="pic" sz="quarter" idx="22"/>
          </p:nvPr>
        </p:nvSpPr>
        <p:spPr>
          <a:xfrm>
            <a:off x="16497954" y="5671329"/>
            <a:ext cx="3880507" cy="3881518"/>
          </a:xfrm>
          <a:prstGeom prst="diamond">
            <a:avLst/>
          </a:prstGeom>
          <a:ln w="19050">
            <a:noFill/>
          </a:ln>
        </p:spPr>
        <p:txBody>
          <a:bodyPr>
            <a:normAutofit/>
          </a:bodyPr>
          <a:lstStyle>
            <a:lvl1pPr>
              <a:defRPr sz="1800"/>
            </a:lvl1pPr>
          </a:lstStyle>
          <a:p>
            <a:endParaRPr lang="id-ID"/>
          </a:p>
        </p:txBody>
      </p:sp>
      <p:sp>
        <p:nvSpPr>
          <p:cNvPr id="53" name="Picture Placeholder 3"/>
          <p:cNvSpPr>
            <a:spLocks noGrp="1"/>
          </p:cNvSpPr>
          <p:nvPr>
            <p:ph type="pic" sz="quarter" idx="23"/>
          </p:nvPr>
        </p:nvSpPr>
        <p:spPr>
          <a:xfrm>
            <a:off x="18572294" y="3610187"/>
            <a:ext cx="3880507" cy="3881518"/>
          </a:xfrm>
          <a:prstGeom prst="diamond">
            <a:avLst/>
          </a:prstGeom>
          <a:ln w="19050">
            <a:noFill/>
          </a:ln>
        </p:spPr>
        <p:txBody>
          <a:bodyPr>
            <a:normAutofit/>
          </a:bodyPr>
          <a:lstStyle>
            <a:lvl1pPr>
              <a:defRPr sz="1800"/>
            </a:lvl1pPr>
          </a:lstStyle>
          <a:p>
            <a:endParaRPr lang="id-ID"/>
          </a:p>
        </p:txBody>
      </p:sp>
      <p:sp>
        <p:nvSpPr>
          <p:cNvPr id="54"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sp>
        <p:nvSpPr>
          <p:cNvPr id="55" name="Picture Placeholder 3"/>
          <p:cNvSpPr>
            <a:spLocks noGrp="1"/>
          </p:cNvSpPr>
          <p:nvPr>
            <p:ph type="pic" sz="quarter" idx="24"/>
          </p:nvPr>
        </p:nvSpPr>
        <p:spPr>
          <a:xfrm>
            <a:off x="10296098" y="7732471"/>
            <a:ext cx="3880507" cy="3881518"/>
          </a:xfrm>
          <a:prstGeom prst="diamond">
            <a:avLst/>
          </a:prstGeom>
          <a:ln w="19050">
            <a:noFill/>
          </a:ln>
        </p:spPr>
        <p:txBody>
          <a:bodyPr>
            <a:normAutofit/>
          </a:bodyPr>
          <a:lstStyle>
            <a:lvl1pPr>
              <a:defRPr sz="1800"/>
            </a:lvl1pPr>
          </a:lstStyle>
          <a:p>
            <a:endParaRPr lang="id-ID"/>
          </a:p>
        </p:txBody>
      </p:sp>
    </p:spTree>
    <p:extLst>
      <p:ext uri="{BB962C8B-B14F-4D97-AF65-F5344CB8AC3E}">
        <p14:creationId xmlns:p14="http://schemas.microsoft.com/office/powerpoint/2010/main" val="20811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
        <p:nvSpPr>
          <p:cNvPr id="7" name="Pentagon 6"/>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grpSp>
        <p:nvGrpSpPr>
          <p:cNvPr id="12" name="Group 11"/>
          <p:cNvGrpSpPr/>
          <p:nvPr userDrawn="1"/>
        </p:nvGrpSpPr>
        <p:grpSpPr>
          <a:xfrm rot="5400000">
            <a:off x="-1009626" y="-62222"/>
            <a:ext cx="3039412" cy="3163859"/>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31" name="Group 30"/>
          <p:cNvGrpSpPr/>
          <p:nvPr userDrawn="1"/>
        </p:nvGrpSpPr>
        <p:grpSpPr>
          <a:xfrm rot="10800000">
            <a:off x="21910023" y="11140685"/>
            <a:ext cx="3038622" cy="3164682"/>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140" name="Picture Placeholder 3"/>
          <p:cNvSpPr>
            <a:spLocks noGrp="1"/>
          </p:cNvSpPr>
          <p:nvPr>
            <p:ph type="pic" sz="quarter" idx="13"/>
          </p:nvPr>
        </p:nvSpPr>
        <p:spPr>
          <a:xfrm>
            <a:off x="1088950" y="2114872"/>
            <a:ext cx="5215167" cy="5216524"/>
          </a:xfrm>
          <a:prstGeom prst="diamond">
            <a:avLst/>
          </a:prstGeom>
          <a:ln w="15875">
            <a:noFill/>
          </a:ln>
        </p:spPr>
        <p:txBody>
          <a:bodyPr>
            <a:normAutofit/>
          </a:bodyPr>
          <a:lstStyle>
            <a:lvl1pPr>
              <a:defRPr sz="1800"/>
            </a:lvl1pPr>
          </a:lstStyle>
          <a:p>
            <a:endParaRPr lang="id-ID"/>
          </a:p>
        </p:txBody>
      </p:sp>
      <p:sp>
        <p:nvSpPr>
          <p:cNvPr id="141" name="Picture Placeholder 3"/>
          <p:cNvSpPr>
            <a:spLocks noGrp="1"/>
          </p:cNvSpPr>
          <p:nvPr>
            <p:ph type="pic" sz="quarter" idx="14"/>
          </p:nvPr>
        </p:nvSpPr>
        <p:spPr>
          <a:xfrm>
            <a:off x="3895667" y="4863268"/>
            <a:ext cx="5215167" cy="5216524"/>
          </a:xfrm>
          <a:prstGeom prst="diamond">
            <a:avLst/>
          </a:prstGeom>
          <a:ln w="15875">
            <a:noFill/>
          </a:ln>
        </p:spPr>
        <p:txBody>
          <a:bodyPr>
            <a:normAutofit/>
          </a:bodyPr>
          <a:lstStyle>
            <a:lvl1pPr>
              <a:defRPr sz="1800"/>
            </a:lvl1pPr>
          </a:lstStyle>
          <a:p>
            <a:endParaRPr lang="id-ID"/>
          </a:p>
        </p:txBody>
      </p:sp>
      <p:sp>
        <p:nvSpPr>
          <p:cNvPr id="142" name="Picture Placeholder 3"/>
          <p:cNvSpPr>
            <a:spLocks noGrp="1"/>
          </p:cNvSpPr>
          <p:nvPr>
            <p:ph type="pic" sz="quarter" idx="15"/>
          </p:nvPr>
        </p:nvSpPr>
        <p:spPr>
          <a:xfrm>
            <a:off x="6702383" y="2114872"/>
            <a:ext cx="5215167" cy="5216524"/>
          </a:xfrm>
          <a:prstGeom prst="diamond">
            <a:avLst/>
          </a:prstGeom>
          <a:ln w="15875">
            <a:noFill/>
          </a:ln>
        </p:spPr>
        <p:txBody>
          <a:bodyPr>
            <a:normAutofit/>
          </a:bodyPr>
          <a:lstStyle>
            <a:lvl1pPr>
              <a:defRPr sz="1800"/>
            </a:lvl1pPr>
          </a:lstStyle>
          <a:p>
            <a:endParaRPr lang="id-ID"/>
          </a:p>
        </p:txBody>
      </p:sp>
      <p:sp>
        <p:nvSpPr>
          <p:cNvPr id="143" name="Picture Placeholder 3"/>
          <p:cNvSpPr>
            <a:spLocks noGrp="1"/>
          </p:cNvSpPr>
          <p:nvPr>
            <p:ph type="pic" sz="quarter" idx="16"/>
          </p:nvPr>
        </p:nvSpPr>
        <p:spPr>
          <a:xfrm>
            <a:off x="9509100" y="4863268"/>
            <a:ext cx="5215167" cy="5216524"/>
          </a:xfrm>
          <a:prstGeom prst="diamond">
            <a:avLst/>
          </a:prstGeom>
          <a:ln w="15875">
            <a:noFill/>
          </a:ln>
        </p:spPr>
        <p:txBody>
          <a:bodyPr>
            <a:normAutofit/>
          </a:bodyPr>
          <a:lstStyle>
            <a:lvl1pPr>
              <a:defRPr sz="1800"/>
            </a:lvl1pPr>
          </a:lstStyle>
          <a:p>
            <a:endParaRPr lang="id-ID"/>
          </a:p>
        </p:txBody>
      </p:sp>
      <p:sp>
        <p:nvSpPr>
          <p:cNvPr id="144" name="Picture Placeholder 3"/>
          <p:cNvSpPr>
            <a:spLocks noGrp="1"/>
          </p:cNvSpPr>
          <p:nvPr>
            <p:ph type="pic" sz="quarter" idx="17"/>
          </p:nvPr>
        </p:nvSpPr>
        <p:spPr>
          <a:xfrm>
            <a:off x="12315817" y="2114872"/>
            <a:ext cx="5215167" cy="5216524"/>
          </a:xfrm>
          <a:prstGeom prst="diamond">
            <a:avLst/>
          </a:prstGeom>
          <a:ln w="15875">
            <a:noFill/>
          </a:ln>
        </p:spPr>
        <p:txBody>
          <a:bodyPr>
            <a:normAutofit/>
          </a:bodyPr>
          <a:lstStyle>
            <a:lvl1pPr>
              <a:defRPr sz="1800"/>
            </a:lvl1pPr>
          </a:lstStyle>
          <a:p>
            <a:endParaRPr lang="id-ID"/>
          </a:p>
        </p:txBody>
      </p:sp>
      <p:sp>
        <p:nvSpPr>
          <p:cNvPr id="145" name="Picture Placeholder 3"/>
          <p:cNvSpPr>
            <a:spLocks noGrp="1"/>
          </p:cNvSpPr>
          <p:nvPr>
            <p:ph type="pic" sz="quarter" idx="18"/>
          </p:nvPr>
        </p:nvSpPr>
        <p:spPr>
          <a:xfrm>
            <a:off x="15122534" y="4872928"/>
            <a:ext cx="5215167" cy="5216524"/>
          </a:xfrm>
          <a:prstGeom prst="diamond">
            <a:avLst/>
          </a:prstGeom>
          <a:ln w="15875">
            <a:noFill/>
          </a:ln>
        </p:spPr>
        <p:txBody>
          <a:bodyPr>
            <a:normAutofit/>
          </a:bodyPr>
          <a:lstStyle>
            <a:lvl1pPr>
              <a:defRPr sz="1800"/>
            </a:lvl1pPr>
          </a:lstStyle>
          <a:p>
            <a:endParaRPr lang="id-ID"/>
          </a:p>
        </p:txBody>
      </p:sp>
      <p:sp>
        <p:nvSpPr>
          <p:cNvPr id="146" name="Picture Placeholder 3"/>
          <p:cNvSpPr>
            <a:spLocks noGrp="1"/>
          </p:cNvSpPr>
          <p:nvPr>
            <p:ph type="pic" sz="quarter" idx="19"/>
          </p:nvPr>
        </p:nvSpPr>
        <p:spPr>
          <a:xfrm>
            <a:off x="17929251" y="2124532"/>
            <a:ext cx="5215167" cy="5216524"/>
          </a:xfrm>
          <a:prstGeom prst="diamond">
            <a:avLst/>
          </a:prstGeom>
          <a:ln w="15875">
            <a:noFill/>
          </a:ln>
        </p:spPr>
        <p:txBody>
          <a:bodyPr>
            <a:normAutofit/>
          </a:bodyPr>
          <a:lstStyle>
            <a:lvl1pPr>
              <a:defRPr sz="1800"/>
            </a:lvl1pPr>
          </a:lstStyle>
          <a:p>
            <a:endParaRPr lang="id-ID"/>
          </a:p>
        </p:txBody>
      </p:sp>
    </p:spTree>
    <p:extLst>
      <p:ext uri="{BB962C8B-B14F-4D97-AF65-F5344CB8AC3E}">
        <p14:creationId xmlns:p14="http://schemas.microsoft.com/office/powerpoint/2010/main" val="2636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
        <p:nvSpPr>
          <p:cNvPr id="7" name="Pentagon 6"/>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sp>
        <p:nvSpPr>
          <p:cNvPr id="15" name="Picture Placeholder 2"/>
          <p:cNvSpPr>
            <a:spLocks noGrp="1"/>
          </p:cNvSpPr>
          <p:nvPr>
            <p:ph type="pic" sz="quarter" idx="10"/>
          </p:nvPr>
        </p:nvSpPr>
        <p:spPr>
          <a:xfrm>
            <a:off x="2444113" y="3247393"/>
            <a:ext cx="6211859" cy="4032422"/>
          </a:xfrm>
        </p:spPr>
        <p:txBody>
          <a:bodyPr>
            <a:normAutofit/>
          </a:bodyPr>
          <a:lstStyle>
            <a:lvl1pPr>
              <a:defRPr sz="2700">
                <a:solidFill>
                  <a:schemeClr val="tx2"/>
                </a:solidFill>
              </a:defRPr>
            </a:lvl1pPr>
          </a:lstStyle>
          <a:p>
            <a:endParaRPr lang="id-ID"/>
          </a:p>
        </p:txBody>
      </p:sp>
      <p:sp>
        <p:nvSpPr>
          <p:cNvPr id="16" name="Picture Placeholder 2"/>
          <p:cNvSpPr>
            <a:spLocks noGrp="1"/>
          </p:cNvSpPr>
          <p:nvPr>
            <p:ph type="pic" sz="quarter" idx="11"/>
          </p:nvPr>
        </p:nvSpPr>
        <p:spPr>
          <a:xfrm>
            <a:off x="9065209" y="3247393"/>
            <a:ext cx="6211859" cy="4032422"/>
          </a:xfrm>
        </p:spPr>
        <p:txBody>
          <a:bodyPr>
            <a:normAutofit/>
          </a:bodyPr>
          <a:lstStyle>
            <a:lvl1pPr>
              <a:defRPr sz="2700">
                <a:solidFill>
                  <a:schemeClr val="tx2"/>
                </a:solidFill>
              </a:defRPr>
            </a:lvl1pPr>
          </a:lstStyle>
          <a:p>
            <a:endParaRPr lang="id-ID"/>
          </a:p>
        </p:txBody>
      </p:sp>
      <p:sp>
        <p:nvSpPr>
          <p:cNvPr id="17" name="Picture Placeholder 2"/>
          <p:cNvSpPr>
            <a:spLocks noGrp="1"/>
          </p:cNvSpPr>
          <p:nvPr>
            <p:ph type="pic" sz="quarter" idx="13"/>
          </p:nvPr>
        </p:nvSpPr>
        <p:spPr>
          <a:xfrm>
            <a:off x="15712003" y="3247393"/>
            <a:ext cx="6211859" cy="4032422"/>
          </a:xfrm>
        </p:spPr>
        <p:txBody>
          <a:bodyPr>
            <a:normAutofit/>
          </a:bodyPr>
          <a:lstStyle>
            <a:lvl1pPr>
              <a:defRPr sz="2700">
                <a:solidFill>
                  <a:schemeClr val="tx2"/>
                </a:solidFill>
              </a:defRPr>
            </a:lvl1pPr>
          </a:lstStyle>
          <a:p>
            <a:endParaRPr lang="id-ID"/>
          </a:p>
        </p:txBody>
      </p:sp>
      <p:sp>
        <p:nvSpPr>
          <p:cNvPr id="18" name="Picture Placeholder 2"/>
          <p:cNvSpPr>
            <a:spLocks noGrp="1"/>
          </p:cNvSpPr>
          <p:nvPr>
            <p:ph type="pic" sz="quarter" idx="14"/>
          </p:nvPr>
        </p:nvSpPr>
        <p:spPr>
          <a:xfrm>
            <a:off x="2444113" y="7711221"/>
            <a:ext cx="6211859" cy="4032422"/>
          </a:xfrm>
        </p:spPr>
        <p:txBody>
          <a:bodyPr>
            <a:normAutofit/>
          </a:bodyPr>
          <a:lstStyle>
            <a:lvl1pPr>
              <a:defRPr sz="2700">
                <a:solidFill>
                  <a:schemeClr val="tx2"/>
                </a:solidFill>
              </a:defRPr>
            </a:lvl1pPr>
          </a:lstStyle>
          <a:p>
            <a:endParaRPr lang="id-ID"/>
          </a:p>
        </p:txBody>
      </p:sp>
      <p:sp>
        <p:nvSpPr>
          <p:cNvPr id="19" name="Picture Placeholder 2"/>
          <p:cNvSpPr>
            <a:spLocks noGrp="1"/>
          </p:cNvSpPr>
          <p:nvPr>
            <p:ph type="pic" sz="quarter" idx="15"/>
          </p:nvPr>
        </p:nvSpPr>
        <p:spPr>
          <a:xfrm>
            <a:off x="9065209" y="7711221"/>
            <a:ext cx="6211859" cy="4032422"/>
          </a:xfrm>
        </p:spPr>
        <p:txBody>
          <a:bodyPr>
            <a:normAutofit/>
          </a:bodyPr>
          <a:lstStyle>
            <a:lvl1pPr>
              <a:defRPr sz="2700">
                <a:solidFill>
                  <a:schemeClr val="tx2"/>
                </a:solidFill>
              </a:defRPr>
            </a:lvl1pPr>
          </a:lstStyle>
          <a:p>
            <a:endParaRPr lang="id-ID"/>
          </a:p>
        </p:txBody>
      </p:sp>
      <p:sp>
        <p:nvSpPr>
          <p:cNvPr id="20" name="Picture Placeholder 2"/>
          <p:cNvSpPr>
            <a:spLocks noGrp="1"/>
          </p:cNvSpPr>
          <p:nvPr>
            <p:ph type="pic" sz="quarter" idx="16"/>
          </p:nvPr>
        </p:nvSpPr>
        <p:spPr>
          <a:xfrm>
            <a:off x="15712003" y="7711221"/>
            <a:ext cx="6211859" cy="4032422"/>
          </a:xfrm>
        </p:spPr>
        <p:txBody>
          <a:bodyPr>
            <a:normAutofit/>
          </a:bodyPr>
          <a:lstStyle>
            <a:lvl1pPr>
              <a:defRPr sz="2700">
                <a:solidFill>
                  <a:schemeClr val="tx2"/>
                </a:solidFill>
              </a:defRPr>
            </a:lvl1pPr>
          </a:lstStyle>
          <a:p>
            <a:endParaRPr lang="id-ID"/>
          </a:p>
        </p:txBody>
      </p:sp>
    </p:spTree>
    <p:extLst>
      <p:ext uri="{BB962C8B-B14F-4D97-AF65-F5344CB8AC3E}">
        <p14:creationId xmlns:p14="http://schemas.microsoft.com/office/powerpoint/2010/main" val="3897812434"/>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
        <p:nvSpPr>
          <p:cNvPr id="7" name="Pentagon 6"/>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sp>
        <p:nvSpPr>
          <p:cNvPr id="10" name="Picture Placeholder 14"/>
          <p:cNvSpPr>
            <a:spLocks noGrp="1"/>
          </p:cNvSpPr>
          <p:nvPr>
            <p:ph type="pic" sz="quarter" idx="10"/>
          </p:nvPr>
        </p:nvSpPr>
        <p:spPr>
          <a:xfrm>
            <a:off x="2383804" y="3996269"/>
            <a:ext cx="6411831" cy="6586010"/>
          </a:xfrm>
        </p:spPr>
        <p:txBody>
          <a:bodyPr>
            <a:normAutofit/>
          </a:bodyPr>
          <a:lstStyle>
            <a:lvl1pPr>
              <a:defRPr sz="2400">
                <a:solidFill>
                  <a:schemeClr val="tx2"/>
                </a:solidFill>
              </a:defRPr>
            </a:lvl1pPr>
          </a:lstStyle>
          <a:p>
            <a:endParaRPr lang="id-ID"/>
          </a:p>
        </p:txBody>
      </p:sp>
      <p:sp>
        <p:nvSpPr>
          <p:cNvPr id="11" name="Picture Placeholder 14"/>
          <p:cNvSpPr>
            <a:spLocks noGrp="1"/>
          </p:cNvSpPr>
          <p:nvPr>
            <p:ph type="pic" sz="quarter" idx="11"/>
          </p:nvPr>
        </p:nvSpPr>
        <p:spPr>
          <a:xfrm>
            <a:off x="8973307" y="3996269"/>
            <a:ext cx="6411831" cy="6586010"/>
          </a:xfrm>
        </p:spPr>
        <p:txBody>
          <a:bodyPr>
            <a:normAutofit/>
          </a:bodyPr>
          <a:lstStyle>
            <a:lvl1pPr>
              <a:defRPr sz="2400">
                <a:solidFill>
                  <a:schemeClr val="tx2"/>
                </a:solidFill>
              </a:defRPr>
            </a:lvl1pPr>
          </a:lstStyle>
          <a:p>
            <a:endParaRPr lang="id-ID"/>
          </a:p>
        </p:txBody>
      </p:sp>
      <p:sp>
        <p:nvSpPr>
          <p:cNvPr id="12" name="Picture Placeholder 14"/>
          <p:cNvSpPr>
            <a:spLocks noGrp="1"/>
          </p:cNvSpPr>
          <p:nvPr>
            <p:ph type="pic" sz="quarter" idx="13"/>
          </p:nvPr>
        </p:nvSpPr>
        <p:spPr>
          <a:xfrm>
            <a:off x="15615782" y="3996269"/>
            <a:ext cx="6411831" cy="6586010"/>
          </a:xfrm>
        </p:spPr>
        <p:txBody>
          <a:bodyPr>
            <a:normAutofit/>
          </a:bodyPr>
          <a:lstStyle>
            <a:lvl1pPr>
              <a:defRPr sz="2400">
                <a:solidFill>
                  <a:schemeClr val="tx2"/>
                </a:solidFill>
              </a:defRPr>
            </a:lvl1pPr>
          </a:lstStyle>
          <a:p>
            <a:endParaRPr lang="id-ID"/>
          </a:p>
        </p:txBody>
      </p:sp>
    </p:spTree>
    <p:extLst>
      <p:ext uri="{BB962C8B-B14F-4D97-AF65-F5344CB8AC3E}">
        <p14:creationId xmlns:p14="http://schemas.microsoft.com/office/powerpoint/2010/main" val="1513864756"/>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
        <p:nvSpPr>
          <p:cNvPr id="7" name="Pentagon 6"/>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sp>
        <p:nvSpPr>
          <p:cNvPr id="10" name="Picture Placeholder 6"/>
          <p:cNvSpPr>
            <a:spLocks noGrp="1"/>
          </p:cNvSpPr>
          <p:nvPr>
            <p:ph type="pic" sz="quarter" idx="11"/>
          </p:nvPr>
        </p:nvSpPr>
        <p:spPr>
          <a:xfrm>
            <a:off x="12606906" y="3668542"/>
            <a:ext cx="9861431" cy="7200000"/>
          </a:xfrm>
        </p:spPr>
      </p:sp>
      <p:sp>
        <p:nvSpPr>
          <p:cNvPr id="11" name="Picture Placeholder 7"/>
          <p:cNvSpPr>
            <a:spLocks noGrp="1"/>
          </p:cNvSpPr>
          <p:nvPr>
            <p:ph type="pic" sz="quarter" idx="13"/>
          </p:nvPr>
        </p:nvSpPr>
        <p:spPr>
          <a:xfrm>
            <a:off x="1802592" y="3668542"/>
            <a:ext cx="9861431" cy="7200000"/>
          </a:xfrm>
        </p:spPr>
      </p:sp>
      <p:grpSp>
        <p:nvGrpSpPr>
          <p:cNvPr id="12" name="Group 11"/>
          <p:cNvGrpSpPr/>
          <p:nvPr userDrawn="1"/>
        </p:nvGrpSpPr>
        <p:grpSpPr>
          <a:xfrm rot="5400000">
            <a:off x="-1009626" y="-62222"/>
            <a:ext cx="3039412" cy="3163859"/>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31" name="Group 30"/>
          <p:cNvGrpSpPr/>
          <p:nvPr userDrawn="1"/>
        </p:nvGrpSpPr>
        <p:grpSpPr>
          <a:xfrm rot="10800000">
            <a:off x="21910023" y="11140685"/>
            <a:ext cx="3038622" cy="3164682"/>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363760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16_Custom Layout">
    <p:spTree>
      <p:nvGrpSpPr>
        <p:cNvPr id="1" name=""/>
        <p:cNvGrpSpPr/>
        <p:nvPr/>
      </p:nvGrpSpPr>
      <p:grpSpPr>
        <a:xfrm>
          <a:off x="0" y="0"/>
          <a:ext cx="0" cy="0"/>
          <a:chOff x="0" y="0"/>
          <a:chExt cx="0" cy="0"/>
        </a:xfrm>
      </p:grpSpPr>
      <p:grpSp>
        <p:nvGrpSpPr>
          <p:cNvPr id="12" name="Group 11"/>
          <p:cNvGrpSpPr/>
          <p:nvPr userDrawn="1"/>
        </p:nvGrpSpPr>
        <p:grpSpPr>
          <a:xfrm rot="7200000">
            <a:off x="18660183" y="-1263351"/>
            <a:ext cx="6477990" cy="6743225"/>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7" name="Pentagon 6"/>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rot="16200000">
            <a:off x="20796869" y="10745819"/>
            <a:ext cx="4176430" cy="4347430"/>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44" name="Picture Placeholder 2"/>
          <p:cNvSpPr>
            <a:spLocks noGrp="1"/>
          </p:cNvSpPr>
          <p:nvPr>
            <p:ph type="pic" sz="quarter" idx="13"/>
          </p:nvPr>
        </p:nvSpPr>
        <p:spPr>
          <a:xfrm>
            <a:off x="2146313" y="3985698"/>
            <a:ext cx="8637750" cy="7920000"/>
          </a:xfrm>
        </p:spPr>
      </p:sp>
    </p:spTree>
    <p:extLst>
      <p:ext uri="{BB962C8B-B14F-4D97-AF65-F5344CB8AC3E}">
        <p14:creationId xmlns:p14="http://schemas.microsoft.com/office/powerpoint/2010/main" val="346791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7" name="Picture Placeholder 4"/>
          <p:cNvSpPr>
            <a:spLocks noGrp="1"/>
          </p:cNvSpPr>
          <p:nvPr>
            <p:ph type="pic" sz="quarter" idx="13"/>
          </p:nvPr>
        </p:nvSpPr>
        <p:spPr>
          <a:xfrm>
            <a:off x="11445714" y="840929"/>
            <a:ext cx="6008687" cy="6008687"/>
          </a:xfrm>
          <a:solidFill>
            <a:schemeClr val="bg1">
              <a:lumMod val="75000"/>
            </a:schemeClr>
          </a:solidFill>
        </p:spPr>
        <p:txBody>
          <a:bodyPr/>
          <a:lstStyle>
            <a:lvl1pPr rtl="0">
              <a:defRPr/>
            </a:lvl1pPr>
          </a:lstStyle>
          <a:p>
            <a:endParaRPr lang="en-US"/>
          </a:p>
        </p:txBody>
      </p:sp>
      <p:sp>
        <p:nvSpPr>
          <p:cNvPr id="9" name="Picture Placeholder 4"/>
          <p:cNvSpPr>
            <a:spLocks noGrp="1"/>
          </p:cNvSpPr>
          <p:nvPr>
            <p:ph type="pic" sz="quarter" idx="14"/>
          </p:nvPr>
        </p:nvSpPr>
        <p:spPr>
          <a:xfrm>
            <a:off x="17454401" y="6849616"/>
            <a:ext cx="6008687" cy="6008687"/>
          </a:xfrm>
          <a:solidFill>
            <a:schemeClr val="bg1">
              <a:lumMod val="75000"/>
            </a:schemeClr>
          </a:solidFill>
        </p:spPr>
        <p:txBody>
          <a:bodyPr/>
          <a:lstStyle>
            <a:lvl1pPr rtl="0">
              <a:defRPr/>
            </a:lvl1pPr>
          </a:lstStyle>
          <a:p>
            <a:endParaRPr lang="en-US" dirty="0"/>
          </a:p>
        </p:txBody>
      </p:sp>
      <p:sp>
        <p:nvSpPr>
          <p:cNvPr id="2" name="Footer Placeholder 1"/>
          <p:cNvSpPr>
            <a:spLocks noGrp="1"/>
          </p:cNvSpPr>
          <p:nvPr>
            <p:ph type="ftr" sz="quarter" idx="15"/>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405855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17_Custom Layout">
    <p:spTree>
      <p:nvGrpSpPr>
        <p:cNvPr id="1" name=""/>
        <p:cNvGrpSpPr/>
        <p:nvPr/>
      </p:nvGrpSpPr>
      <p:grpSpPr>
        <a:xfrm>
          <a:off x="0" y="0"/>
          <a:ext cx="0" cy="0"/>
          <a:chOff x="0" y="0"/>
          <a:chExt cx="0" cy="0"/>
        </a:xfrm>
      </p:grpSpPr>
      <p:sp>
        <p:nvSpPr>
          <p:cNvPr id="7" name="Pentagon 6"/>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sp>
        <p:nvSpPr>
          <p:cNvPr id="45" name="Picture Placeholder 5"/>
          <p:cNvSpPr>
            <a:spLocks noGrp="1"/>
          </p:cNvSpPr>
          <p:nvPr>
            <p:ph type="pic" sz="quarter" idx="13"/>
          </p:nvPr>
        </p:nvSpPr>
        <p:spPr>
          <a:xfrm>
            <a:off x="0" y="3943350"/>
            <a:ext cx="16572360" cy="5676900"/>
          </a:xfrm>
        </p:spPr>
        <p:txBody>
          <a:bodyPr/>
          <a:lstStyle/>
          <a:p>
            <a:endParaRPr lang="id-ID"/>
          </a:p>
        </p:txBody>
      </p:sp>
    </p:spTree>
    <p:extLst>
      <p:ext uri="{BB962C8B-B14F-4D97-AF65-F5344CB8AC3E}">
        <p14:creationId xmlns:p14="http://schemas.microsoft.com/office/powerpoint/2010/main" val="627131433"/>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18_Custom Layout">
    <p:spTree>
      <p:nvGrpSpPr>
        <p:cNvPr id="1" name=""/>
        <p:cNvGrpSpPr/>
        <p:nvPr/>
      </p:nvGrpSpPr>
      <p:grpSpPr>
        <a:xfrm>
          <a:off x="0" y="0"/>
          <a:ext cx="0" cy="0"/>
          <a:chOff x="0" y="0"/>
          <a:chExt cx="0" cy="0"/>
        </a:xfrm>
      </p:grpSpPr>
      <p:grpSp>
        <p:nvGrpSpPr>
          <p:cNvPr id="55" name="Group 54"/>
          <p:cNvGrpSpPr/>
          <p:nvPr userDrawn="1"/>
        </p:nvGrpSpPr>
        <p:grpSpPr>
          <a:xfrm rot="16200000">
            <a:off x="14506524" y="-3126726"/>
            <a:ext cx="10177170" cy="11755599"/>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6" name="Group 5"/>
          <p:cNvGrpSpPr/>
          <p:nvPr userDrawn="1"/>
        </p:nvGrpSpPr>
        <p:grpSpPr>
          <a:xfrm rot="16200000">
            <a:off x="1767632" y="-3869504"/>
            <a:ext cx="10177170" cy="13712428"/>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7" name="Pentagon 6"/>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2781503" y="1090295"/>
            <a:ext cx="1295663" cy="730250"/>
          </a:xfrm>
          <a:prstGeom prst="rect">
            <a:avLst/>
          </a:prstGeom>
        </p:spPr>
        <p:txBody>
          <a:bodyPr/>
          <a:lstStyle>
            <a:lvl1pPr algn="r">
              <a:defRPr sz="2700" b="1">
                <a:solidFill>
                  <a:schemeClr val="bg1"/>
                </a:solidFill>
              </a:defRPr>
            </a:lvl1pPr>
          </a:lstStyle>
          <a:p>
            <a:fld id="{06BF0A5B-CA18-47D2-801E-5D97420A52F4}" type="slidenum">
              <a:rPr lang="id-ID" smtClean="0"/>
              <a:pPr/>
              <a:t>‹Nº›</a:t>
            </a:fld>
            <a:endParaRPr lang="id-ID" dirty="0"/>
          </a:p>
        </p:txBody>
      </p:sp>
      <p:sp>
        <p:nvSpPr>
          <p:cNvPr id="5" name="Picture Placeholder 5"/>
          <p:cNvSpPr>
            <a:spLocks noGrp="1"/>
          </p:cNvSpPr>
          <p:nvPr>
            <p:ph type="pic" sz="quarter" idx="13"/>
          </p:nvPr>
        </p:nvSpPr>
        <p:spPr>
          <a:xfrm>
            <a:off x="1799535" y="3539600"/>
            <a:ext cx="20763613" cy="5676900"/>
          </a:xfrm>
        </p:spPr>
        <p:txBody>
          <a:bodyPr/>
          <a:lstStyle/>
          <a:p>
            <a:endParaRPr lang="id-ID" dirty="0"/>
          </a:p>
        </p:txBody>
      </p:sp>
    </p:spTree>
    <p:extLst>
      <p:ext uri="{BB962C8B-B14F-4D97-AF65-F5344CB8AC3E}">
        <p14:creationId xmlns:p14="http://schemas.microsoft.com/office/powerpoint/2010/main" val="1142745929"/>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19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31" name="Group 30"/>
          <p:cNvGrpSpPr/>
          <p:nvPr userDrawn="1"/>
        </p:nvGrpSpPr>
        <p:grpSpPr>
          <a:xfrm>
            <a:off x="-1634592" y="0"/>
            <a:ext cx="12433900" cy="13716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3" name="Picture Placeholder 2"/>
          <p:cNvSpPr>
            <a:spLocks noGrp="1"/>
          </p:cNvSpPr>
          <p:nvPr>
            <p:ph type="pic" sz="quarter" idx="13"/>
          </p:nvPr>
        </p:nvSpPr>
        <p:spPr>
          <a:xfrm>
            <a:off x="12512592" y="3149603"/>
            <a:ext cx="12687173" cy="9518650"/>
          </a:xfrm>
        </p:spPr>
        <p:txBody>
          <a:bodyPr/>
          <a:lstStyle/>
          <a:p>
            <a:endParaRPr lang="id-ID"/>
          </a:p>
        </p:txBody>
      </p:sp>
    </p:spTree>
    <p:extLst>
      <p:ext uri="{BB962C8B-B14F-4D97-AF65-F5344CB8AC3E}">
        <p14:creationId xmlns:p14="http://schemas.microsoft.com/office/powerpoint/2010/main" val="10012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20_Custom Layout">
    <p:spTree>
      <p:nvGrpSpPr>
        <p:cNvPr id="1" name=""/>
        <p:cNvGrpSpPr/>
        <p:nvPr/>
      </p:nvGrpSpPr>
      <p:grpSpPr>
        <a:xfrm>
          <a:off x="0" y="0"/>
          <a:ext cx="0" cy="0"/>
          <a:chOff x="0" y="0"/>
          <a:chExt cx="0" cy="0"/>
        </a:xfrm>
      </p:grpSpPr>
      <p:grpSp>
        <p:nvGrpSpPr>
          <p:cNvPr id="131" name="Group 130"/>
          <p:cNvGrpSpPr/>
          <p:nvPr userDrawn="1"/>
        </p:nvGrpSpPr>
        <p:grpSpPr>
          <a:xfrm>
            <a:off x="13564724" y="-35266"/>
            <a:ext cx="12433900" cy="13716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3"/>
          </p:nvPr>
        </p:nvSpPr>
        <p:spPr>
          <a:xfrm>
            <a:off x="2774230" y="3997329"/>
            <a:ext cx="8373470" cy="5337174"/>
          </a:xfrm>
        </p:spPr>
        <p:txBody>
          <a:bodyPr/>
          <a:lstStyle/>
          <a:p>
            <a:endParaRPr lang="id-ID"/>
          </a:p>
        </p:txBody>
      </p:sp>
    </p:spTree>
    <p:extLst>
      <p:ext uri="{BB962C8B-B14F-4D97-AF65-F5344CB8AC3E}">
        <p14:creationId xmlns:p14="http://schemas.microsoft.com/office/powerpoint/2010/main" val="36703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21_Custom Layout">
    <p:spTree>
      <p:nvGrpSpPr>
        <p:cNvPr id="1" name=""/>
        <p:cNvGrpSpPr/>
        <p:nvPr/>
      </p:nvGrpSpPr>
      <p:grpSpPr>
        <a:xfrm>
          <a:off x="0" y="0"/>
          <a:ext cx="0" cy="0"/>
          <a:chOff x="0" y="0"/>
          <a:chExt cx="0" cy="0"/>
        </a:xfrm>
      </p:grpSpPr>
      <p:grpSp>
        <p:nvGrpSpPr>
          <p:cNvPr id="2" name="Group 1"/>
          <p:cNvGrpSpPr/>
          <p:nvPr userDrawn="1"/>
        </p:nvGrpSpPr>
        <p:grpSpPr>
          <a:xfrm>
            <a:off x="15576248" y="0"/>
            <a:ext cx="10174520" cy="13716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3"/>
          </p:nvPr>
        </p:nvSpPr>
        <p:spPr>
          <a:xfrm>
            <a:off x="17556315" y="3800298"/>
            <a:ext cx="3815006" cy="6552000"/>
          </a:xfrm>
        </p:spPr>
        <p:txBody>
          <a:bodyPr/>
          <a:lstStyle/>
          <a:p>
            <a:endParaRPr lang="id-ID"/>
          </a:p>
        </p:txBody>
      </p:sp>
    </p:spTree>
    <p:extLst>
      <p:ext uri="{BB962C8B-B14F-4D97-AF65-F5344CB8AC3E}">
        <p14:creationId xmlns:p14="http://schemas.microsoft.com/office/powerpoint/2010/main" val="6215129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22_Custom Layout">
    <p:spTree>
      <p:nvGrpSpPr>
        <p:cNvPr id="1" name=""/>
        <p:cNvGrpSpPr/>
        <p:nvPr/>
      </p:nvGrpSpPr>
      <p:grpSpPr>
        <a:xfrm>
          <a:off x="0" y="0"/>
          <a:ext cx="0" cy="0"/>
          <a:chOff x="0" y="0"/>
          <a:chExt cx="0" cy="0"/>
        </a:xfrm>
      </p:grpSpPr>
      <p:grpSp>
        <p:nvGrpSpPr>
          <p:cNvPr id="3" name="Group 2"/>
          <p:cNvGrpSpPr/>
          <p:nvPr userDrawn="1"/>
        </p:nvGrpSpPr>
        <p:grpSpPr>
          <a:xfrm>
            <a:off x="0" y="6873741"/>
            <a:ext cx="25458270" cy="9047186"/>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166484" y="1090295"/>
            <a:ext cx="944994"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6928963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23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61565"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10154182" y="3129596"/>
            <a:ext cx="4450190" cy="6565900"/>
          </a:xfrm>
        </p:spPr>
        <p:txBody>
          <a:bodyPr/>
          <a:lstStyle/>
          <a:p>
            <a:endParaRPr lang="id-ID"/>
          </a:p>
        </p:txBody>
      </p:sp>
    </p:spTree>
    <p:extLst>
      <p:ext uri="{BB962C8B-B14F-4D97-AF65-F5344CB8AC3E}">
        <p14:creationId xmlns:p14="http://schemas.microsoft.com/office/powerpoint/2010/main" val="9972183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24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247883"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4" name="Picture Placeholder 3"/>
          <p:cNvSpPr>
            <a:spLocks noGrp="1"/>
          </p:cNvSpPr>
          <p:nvPr>
            <p:ph type="pic" sz="quarter" idx="13"/>
          </p:nvPr>
        </p:nvSpPr>
        <p:spPr>
          <a:xfrm>
            <a:off x="8713108" y="3069873"/>
            <a:ext cx="6973658" cy="5327650"/>
          </a:xfrm>
        </p:spPr>
        <p:txBody>
          <a:bodyPr>
            <a:normAutofit/>
          </a:bodyPr>
          <a:lstStyle>
            <a:lvl1pPr>
              <a:defRPr sz="2700"/>
            </a:lvl1pPr>
          </a:lstStyle>
          <a:p>
            <a:endParaRPr lang="id-ID"/>
          </a:p>
        </p:txBody>
      </p:sp>
    </p:spTree>
    <p:extLst>
      <p:ext uri="{BB962C8B-B14F-4D97-AF65-F5344CB8AC3E}">
        <p14:creationId xmlns:p14="http://schemas.microsoft.com/office/powerpoint/2010/main" val="35225008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25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118815"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4" name="Picture Placeholder 2"/>
          <p:cNvSpPr>
            <a:spLocks noGrp="1"/>
          </p:cNvSpPr>
          <p:nvPr>
            <p:ph type="pic" sz="quarter" idx="10"/>
          </p:nvPr>
        </p:nvSpPr>
        <p:spPr>
          <a:xfrm>
            <a:off x="15773401" y="3492243"/>
            <a:ext cx="3851386" cy="5746450"/>
          </a:xfrm>
        </p:spPr>
        <p:txBody>
          <a:bodyPr/>
          <a:lstStyle/>
          <a:p>
            <a:endParaRPr lang="id-ID"/>
          </a:p>
        </p:txBody>
      </p:sp>
    </p:spTree>
    <p:extLst>
      <p:ext uri="{BB962C8B-B14F-4D97-AF65-F5344CB8AC3E}">
        <p14:creationId xmlns:p14="http://schemas.microsoft.com/office/powerpoint/2010/main" val="38162820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26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247883" y="1100123"/>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dirty="0"/>
          </a:p>
        </p:txBody>
      </p:sp>
      <p:sp>
        <p:nvSpPr>
          <p:cNvPr id="3" name="Picture Placeholder 2"/>
          <p:cNvSpPr>
            <a:spLocks noGrp="1"/>
          </p:cNvSpPr>
          <p:nvPr>
            <p:ph type="pic" sz="quarter" idx="13"/>
          </p:nvPr>
        </p:nvSpPr>
        <p:spPr>
          <a:xfrm>
            <a:off x="2777402" y="2778127"/>
            <a:ext cx="6500707" cy="8782050"/>
          </a:xfrm>
        </p:spPr>
        <p:txBody>
          <a:bodyPr/>
          <a:lstStyle/>
          <a:p>
            <a:endParaRPr lang="id-ID"/>
          </a:p>
        </p:txBody>
      </p:sp>
    </p:spTree>
    <p:extLst>
      <p:ext uri="{BB962C8B-B14F-4D97-AF65-F5344CB8AC3E}">
        <p14:creationId xmlns:p14="http://schemas.microsoft.com/office/powerpoint/2010/main" val="56044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555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13196888" cy="13716000"/>
          </a:xfrm>
          <a:custGeom>
            <a:avLst/>
            <a:gdLst>
              <a:gd name="connsiteX0" fmla="*/ 0 w 13196888"/>
              <a:gd name="connsiteY0" fmla="*/ 0 h 13716000"/>
              <a:gd name="connsiteX1" fmla="*/ 3299234 w 13196888"/>
              <a:gd name="connsiteY1" fmla="*/ 0 h 13716000"/>
              <a:gd name="connsiteX2" fmla="*/ 7076257 w 13196888"/>
              <a:gd name="connsiteY2" fmla="*/ 0 h 13716000"/>
              <a:gd name="connsiteX3" fmla="*/ 13196888 w 13196888"/>
              <a:gd name="connsiteY3" fmla="*/ 0 h 13716000"/>
              <a:gd name="connsiteX4" fmla="*/ 13196888 w 13196888"/>
              <a:gd name="connsiteY4" fmla="*/ 204 h 13716000"/>
              <a:gd name="connsiteX5" fmla="*/ 9897703 w 13196888"/>
              <a:gd name="connsiteY5" fmla="*/ 13716000 h 13716000"/>
              <a:gd name="connsiteX6" fmla="*/ 7076257 w 13196888"/>
              <a:gd name="connsiteY6" fmla="*/ 13716000 h 13716000"/>
              <a:gd name="connsiteX7" fmla="*/ 0 w 13196888"/>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96888" h="13716000">
                <a:moveTo>
                  <a:pt x="0" y="0"/>
                </a:moveTo>
                <a:lnTo>
                  <a:pt x="3299234" y="0"/>
                </a:lnTo>
                <a:lnTo>
                  <a:pt x="7076257" y="0"/>
                </a:lnTo>
                <a:lnTo>
                  <a:pt x="13196888" y="0"/>
                </a:lnTo>
                <a:lnTo>
                  <a:pt x="13196888" y="204"/>
                </a:lnTo>
                <a:lnTo>
                  <a:pt x="9897703" y="13716000"/>
                </a:lnTo>
                <a:lnTo>
                  <a:pt x="7076257" y="13716000"/>
                </a:lnTo>
                <a:lnTo>
                  <a:pt x="0" y="13716000"/>
                </a:lnTo>
                <a:close/>
              </a:path>
            </a:pathLst>
          </a:custGeom>
          <a:noFill/>
          <a:ln>
            <a:noFill/>
          </a:ln>
          <a:effectLst>
            <a:outerShdw blurRad="431800" dist="457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defTabSz="914400"/>
            <a:endParaRPr lang="en-US"/>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3"/>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959811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27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247883"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9525696" y="4514853"/>
            <a:ext cx="5348481" cy="6978650"/>
          </a:xfrm>
        </p:spPr>
        <p:txBody>
          <a:bodyPr>
            <a:normAutofit/>
          </a:bodyPr>
          <a:lstStyle>
            <a:lvl1pPr>
              <a:defRPr sz="2100"/>
            </a:lvl1pPr>
          </a:lstStyle>
          <a:p>
            <a:endParaRPr lang="id-ID"/>
          </a:p>
        </p:txBody>
      </p:sp>
    </p:spTree>
    <p:extLst>
      <p:ext uri="{BB962C8B-B14F-4D97-AF65-F5344CB8AC3E}">
        <p14:creationId xmlns:p14="http://schemas.microsoft.com/office/powerpoint/2010/main" val="34493816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28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118815"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66619588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29_Custom Layout">
    <p:spTree>
      <p:nvGrpSpPr>
        <p:cNvPr id="1" name=""/>
        <p:cNvGrpSpPr/>
        <p:nvPr/>
      </p:nvGrpSpPr>
      <p:grpSpPr>
        <a:xfrm>
          <a:off x="0" y="0"/>
          <a:ext cx="0" cy="0"/>
          <a:chOff x="0" y="0"/>
          <a:chExt cx="0" cy="0"/>
        </a:xfrm>
      </p:grpSpPr>
      <p:grpSp>
        <p:nvGrpSpPr>
          <p:cNvPr id="4" name="Group 3"/>
          <p:cNvGrpSpPr/>
          <p:nvPr userDrawn="1"/>
        </p:nvGrpSpPr>
        <p:grpSpPr>
          <a:xfrm>
            <a:off x="15576248" y="0"/>
            <a:ext cx="10174520" cy="13716000"/>
            <a:chOff x="7790152" y="0"/>
            <a:chExt cx="5088585" cy="6858000"/>
          </a:xfrm>
        </p:grpSpPr>
        <p:sp>
          <p:nvSpPr>
            <p:cNvPr id="7"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247883" y="1090295"/>
            <a:ext cx="849912" cy="730250"/>
          </a:xfrm>
          <a:prstGeom prst="rect">
            <a:avLst/>
          </a:prstGeom>
        </p:spPr>
        <p:txBody>
          <a:bodyPr/>
          <a:lstStyle>
            <a:lvl1pPr algn="r">
              <a:defRPr b="1">
                <a:solidFill>
                  <a:schemeClr val="bg1"/>
                </a:solidFill>
              </a:defRPr>
            </a:lvl1pPr>
          </a:lstStyle>
          <a:p>
            <a:fld id="{06BF0A5B-CA18-47D2-801E-5D97420A52F4}" type="slidenum">
              <a:rPr lang="id-ID" smtClean="0"/>
              <a:pPr/>
              <a:t>‹Nº›</a:t>
            </a:fld>
            <a:endParaRPr lang="id-ID"/>
          </a:p>
        </p:txBody>
      </p:sp>
      <p:grpSp>
        <p:nvGrpSpPr>
          <p:cNvPr id="53" name="Group 52"/>
          <p:cNvGrpSpPr/>
          <p:nvPr userDrawn="1"/>
        </p:nvGrpSpPr>
        <p:grpSpPr>
          <a:xfrm>
            <a:off x="6528975" y="-2"/>
            <a:ext cx="10174520" cy="13716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99" name="Group 98"/>
          <p:cNvGrpSpPr/>
          <p:nvPr userDrawn="1"/>
        </p:nvGrpSpPr>
        <p:grpSpPr>
          <a:xfrm rot="10800000">
            <a:off x="-2517527" y="6726"/>
            <a:ext cx="10174520" cy="13716000"/>
            <a:chOff x="7790152" y="0"/>
            <a:chExt cx="5088585" cy="6858000"/>
          </a:xfrm>
        </p:grpSpPr>
        <p:sp>
          <p:nvSpPr>
            <p:cNvPr id="100"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7498696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30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140327"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sp>
        <p:nvSpPr>
          <p:cNvPr id="3" name="Picture Placeholder 2"/>
          <p:cNvSpPr>
            <a:spLocks noGrp="1"/>
          </p:cNvSpPr>
          <p:nvPr>
            <p:ph type="pic" sz="quarter" idx="13"/>
          </p:nvPr>
        </p:nvSpPr>
        <p:spPr>
          <a:xfrm>
            <a:off x="2311670" y="6145170"/>
            <a:ext cx="3332881" cy="3336924"/>
          </a:xfrm>
          <a:prstGeom prst="diamond">
            <a:avLst/>
          </a:prstGeom>
          <a:ln w="31750">
            <a:solidFill>
              <a:schemeClr val="accent3"/>
            </a:solidFill>
          </a:ln>
        </p:spPr>
        <p:txBody>
          <a:bodyPr>
            <a:normAutofit/>
          </a:bodyPr>
          <a:lstStyle>
            <a:lvl1pPr>
              <a:defRPr sz="2100"/>
            </a:lvl1pPr>
          </a:lstStyle>
          <a:p>
            <a:endParaRPr lang="id-ID"/>
          </a:p>
        </p:txBody>
      </p:sp>
      <p:sp>
        <p:nvSpPr>
          <p:cNvPr id="15" name="Picture Placeholder 2"/>
          <p:cNvSpPr>
            <a:spLocks noGrp="1"/>
          </p:cNvSpPr>
          <p:nvPr>
            <p:ph type="pic" sz="quarter" idx="14"/>
          </p:nvPr>
        </p:nvSpPr>
        <p:spPr>
          <a:xfrm>
            <a:off x="18773283" y="3471816"/>
            <a:ext cx="3332881" cy="3336924"/>
          </a:xfrm>
          <a:prstGeom prst="diamond">
            <a:avLst/>
          </a:prstGeom>
          <a:ln w="31750">
            <a:solidFill>
              <a:schemeClr val="accent2"/>
            </a:solidFill>
          </a:ln>
        </p:spPr>
        <p:txBody>
          <a:bodyPr>
            <a:normAutofit/>
          </a:bodyPr>
          <a:lstStyle>
            <a:lvl1pPr>
              <a:defRPr sz="2100"/>
            </a:lvl1pPr>
          </a:lstStyle>
          <a:p>
            <a:endParaRPr lang="id-ID"/>
          </a:p>
        </p:txBody>
      </p:sp>
      <p:sp>
        <p:nvSpPr>
          <p:cNvPr id="16" name="Picture Placeholder 2"/>
          <p:cNvSpPr>
            <a:spLocks noGrp="1"/>
          </p:cNvSpPr>
          <p:nvPr>
            <p:ph type="pic" sz="quarter" idx="15"/>
          </p:nvPr>
        </p:nvSpPr>
        <p:spPr>
          <a:xfrm>
            <a:off x="18773283" y="8878318"/>
            <a:ext cx="3332881" cy="3336924"/>
          </a:xfrm>
          <a:prstGeom prst="diamond">
            <a:avLst/>
          </a:prstGeom>
          <a:ln w="31750">
            <a:solidFill>
              <a:schemeClr val="accent4"/>
            </a:solidFill>
          </a:ln>
        </p:spPr>
        <p:txBody>
          <a:bodyPr>
            <a:normAutofit/>
          </a:bodyPr>
          <a:lstStyle>
            <a:lvl1pPr>
              <a:defRPr sz="2100"/>
            </a:lvl1pPr>
          </a:lstStyle>
          <a:p>
            <a:endParaRPr lang="id-ID"/>
          </a:p>
        </p:txBody>
      </p:sp>
    </p:spTree>
    <p:extLst>
      <p:ext uri="{BB962C8B-B14F-4D97-AF65-F5344CB8AC3E}">
        <p14:creationId xmlns:p14="http://schemas.microsoft.com/office/powerpoint/2010/main" val="9986815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32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118815"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0927326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33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2"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a:off x="-1634592" y="0"/>
            <a:ext cx="12433900" cy="13716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15132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34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154009"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grpSp>
        <p:nvGrpSpPr>
          <p:cNvPr id="4" name="Group 3"/>
          <p:cNvGrpSpPr/>
          <p:nvPr userDrawn="1"/>
        </p:nvGrpSpPr>
        <p:grpSpPr>
          <a:xfrm rot="5400000">
            <a:off x="-1131478" y="-1082569"/>
            <a:ext cx="5433960" cy="5656449"/>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19" name="Group 18"/>
          <p:cNvGrpSpPr/>
          <p:nvPr userDrawn="1"/>
        </p:nvGrpSpPr>
        <p:grpSpPr>
          <a:xfrm>
            <a:off x="22044315" y="11103090"/>
            <a:ext cx="3669489" cy="3821724"/>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354280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35_Custom Layout">
    <p:spTree>
      <p:nvGrpSpPr>
        <p:cNvPr id="1" name=""/>
        <p:cNvGrpSpPr/>
        <p:nvPr/>
      </p:nvGrpSpPr>
      <p:grpSpPr>
        <a:xfrm>
          <a:off x="0" y="0"/>
          <a:ext cx="0" cy="0"/>
          <a:chOff x="0" y="0"/>
          <a:chExt cx="0" cy="0"/>
        </a:xfrm>
      </p:grpSpPr>
      <p:grpSp>
        <p:nvGrpSpPr>
          <p:cNvPr id="3" name="Group 2"/>
          <p:cNvGrpSpPr/>
          <p:nvPr userDrawn="1"/>
        </p:nvGrpSpPr>
        <p:grpSpPr>
          <a:xfrm>
            <a:off x="-5" y="-410860"/>
            <a:ext cx="25458270" cy="10177172"/>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090302" y="1090295"/>
            <a:ext cx="1295663"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7764410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36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21381"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22119025" y="9361491"/>
            <a:ext cx="3387235" cy="6511926"/>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2" name="Group 1"/>
          <p:cNvGrpSpPr/>
          <p:nvPr userDrawn="1"/>
        </p:nvGrpSpPr>
        <p:grpSpPr>
          <a:xfrm>
            <a:off x="-1379710" y="-2574372"/>
            <a:ext cx="4252716" cy="8169032"/>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27827971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37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221381"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 name="Group 2"/>
          <p:cNvGrpSpPr/>
          <p:nvPr userDrawn="1"/>
        </p:nvGrpSpPr>
        <p:grpSpPr>
          <a:xfrm>
            <a:off x="22119025" y="9361491"/>
            <a:ext cx="3387235" cy="6511926"/>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2" name="Group 1"/>
          <p:cNvGrpSpPr/>
          <p:nvPr userDrawn="1"/>
        </p:nvGrpSpPr>
        <p:grpSpPr>
          <a:xfrm>
            <a:off x="-1379710" y="-2574372"/>
            <a:ext cx="4252716" cy="8169032"/>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1948129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133135" y="988694"/>
            <a:ext cx="8227457" cy="10868026"/>
          </a:xfrm>
          <a:prstGeom prst="roundRect">
            <a:avLst>
              <a:gd name="adj" fmla="val 3940"/>
            </a:avLst>
          </a:prstGeom>
          <a:noFill/>
          <a:effectLst>
            <a:outerShdw blurRad="38100" dist="38100" dir="5400000" algn="t" rotWithShape="0">
              <a:prstClr val="black">
                <a:alpha val="75000"/>
              </a:prstClr>
            </a:outerShdw>
          </a:effectLst>
        </p:spPr>
        <p:txBody>
          <a:bodyPr/>
          <a:lstStyle/>
          <a:p>
            <a:endParaRPr lang="en-US"/>
          </a:p>
        </p:txBody>
      </p:sp>
      <p:sp>
        <p:nvSpPr>
          <p:cNvPr id="6" name="Slide Number Placeholder 5"/>
          <p:cNvSpPr>
            <a:spLocks noGrp="1"/>
          </p:cNvSpPr>
          <p:nvPr>
            <p:ph type="sldNum" sz="quarter" idx="13"/>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4"/>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1740250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38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3154009"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grpSp>
        <p:nvGrpSpPr>
          <p:cNvPr id="4" name="Group 3"/>
          <p:cNvGrpSpPr/>
          <p:nvPr userDrawn="1"/>
        </p:nvGrpSpPr>
        <p:grpSpPr>
          <a:xfrm rot="5400000">
            <a:off x="-1131478" y="-1082569"/>
            <a:ext cx="5433960" cy="5656449"/>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19" name="Group 18"/>
          <p:cNvGrpSpPr/>
          <p:nvPr userDrawn="1"/>
        </p:nvGrpSpPr>
        <p:grpSpPr>
          <a:xfrm>
            <a:off x="22044315" y="11103090"/>
            <a:ext cx="3669489" cy="3821724"/>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114968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39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118815"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1862487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40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118815"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4" name="Picture Placeholder 3"/>
          <p:cNvSpPr>
            <a:spLocks noGrp="1"/>
          </p:cNvSpPr>
          <p:nvPr>
            <p:ph type="pic" sz="quarter" idx="14"/>
          </p:nvPr>
        </p:nvSpPr>
        <p:spPr>
          <a:xfrm>
            <a:off x="14627486" y="2823323"/>
            <a:ext cx="5693424" cy="4355402"/>
          </a:xfrm>
        </p:spPr>
      </p:sp>
      <p:sp>
        <p:nvSpPr>
          <p:cNvPr id="7" name="Picture Placeholder 2"/>
          <p:cNvSpPr>
            <a:spLocks noGrp="1"/>
          </p:cNvSpPr>
          <p:nvPr>
            <p:ph type="pic" sz="quarter" idx="13"/>
          </p:nvPr>
        </p:nvSpPr>
        <p:spPr>
          <a:xfrm>
            <a:off x="3943873" y="2799075"/>
            <a:ext cx="5552498" cy="4355402"/>
          </a:xfrm>
        </p:spPr>
      </p:sp>
    </p:spTree>
    <p:extLst>
      <p:ext uri="{BB962C8B-B14F-4D97-AF65-F5344CB8AC3E}">
        <p14:creationId xmlns:p14="http://schemas.microsoft.com/office/powerpoint/2010/main" val="90076170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41_Custom Layout">
    <p:spTree>
      <p:nvGrpSpPr>
        <p:cNvPr id="1" name=""/>
        <p:cNvGrpSpPr/>
        <p:nvPr/>
      </p:nvGrpSpPr>
      <p:grpSpPr>
        <a:xfrm>
          <a:off x="0" y="0"/>
          <a:ext cx="0" cy="0"/>
          <a:chOff x="0" y="0"/>
          <a:chExt cx="0" cy="0"/>
        </a:xfrm>
      </p:grpSpPr>
      <p:grpSp>
        <p:nvGrpSpPr>
          <p:cNvPr id="55" name="Group 54"/>
          <p:cNvGrpSpPr/>
          <p:nvPr userDrawn="1"/>
        </p:nvGrpSpPr>
        <p:grpSpPr>
          <a:xfrm rot="16200000">
            <a:off x="14506524" y="-3126726"/>
            <a:ext cx="10177170" cy="11755599"/>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6" name="Group 5"/>
          <p:cNvGrpSpPr/>
          <p:nvPr userDrawn="1"/>
        </p:nvGrpSpPr>
        <p:grpSpPr>
          <a:xfrm rot="16200000">
            <a:off x="1767632" y="-3869504"/>
            <a:ext cx="10177170" cy="13712428"/>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7" name="Pentagon 6"/>
          <p:cNvSpPr/>
          <p:nvPr userDrawn="1"/>
        </p:nvSpPr>
        <p:spPr>
          <a:xfrm rot="10800000">
            <a:off x="22922888" y="1021816"/>
            <a:ext cx="1454762"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8" name="Slide Number Placeholder 4"/>
          <p:cNvSpPr>
            <a:spLocks noGrp="1"/>
          </p:cNvSpPr>
          <p:nvPr>
            <p:ph type="sldNum" sz="quarter" idx="12"/>
          </p:nvPr>
        </p:nvSpPr>
        <p:spPr>
          <a:xfrm>
            <a:off x="23071993" y="1090295"/>
            <a:ext cx="1295663" cy="730250"/>
          </a:xfrm>
          <a:prstGeom prst="rect">
            <a:avLst/>
          </a:prstGeom>
        </p:spPr>
        <p:txBody>
          <a:bodyPr/>
          <a:lstStyle>
            <a:lvl1pPr algn="ctr">
              <a:defRPr sz="2700"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82901482"/>
      </p:ext>
    </p:extLst>
  </p:cSld>
  <p:clrMapOvr>
    <a:masterClrMapping/>
  </p:clrMapOvr>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42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61562"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31" name="Group 30"/>
          <p:cNvGrpSpPr/>
          <p:nvPr userDrawn="1"/>
        </p:nvGrpSpPr>
        <p:grpSpPr>
          <a:xfrm>
            <a:off x="-1634592" y="0"/>
            <a:ext cx="12433900" cy="13716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18662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43_Custom Layout">
    <p:spTree>
      <p:nvGrpSpPr>
        <p:cNvPr id="1" name=""/>
        <p:cNvGrpSpPr/>
        <p:nvPr/>
      </p:nvGrpSpPr>
      <p:grpSpPr>
        <a:xfrm>
          <a:off x="0" y="0"/>
          <a:ext cx="0" cy="0"/>
          <a:chOff x="0" y="0"/>
          <a:chExt cx="0" cy="0"/>
        </a:xfrm>
      </p:grpSpPr>
      <p:grpSp>
        <p:nvGrpSpPr>
          <p:cNvPr id="131" name="Group 130"/>
          <p:cNvGrpSpPr/>
          <p:nvPr userDrawn="1"/>
        </p:nvGrpSpPr>
        <p:grpSpPr>
          <a:xfrm>
            <a:off x="13564724" y="-35266"/>
            <a:ext cx="12433900" cy="13716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6" name="Pentagon 5"/>
          <p:cNvSpPr/>
          <p:nvPr userDrawn="1"/>
        </p:nvSpPr>
        <p:spPr>
          <a:xfrm rot="10800000">
            <a:off x="22922888" y="1021816"/>
            <a:ext cx="1454762"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userDrawn="1">
            <p:ph type="sldNum" sz="quarter" idx="12"/>
          </p:nvPr>
        </p:nvSpPr>
        <p:spPr>
          <a:xfrm>
            <a:off x="23227387" y="1090295"/>
            <a:ext cx="1151700"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a:p>
        </p:txBody>
      </p:sp>
    </p:spTree>
    <p:extLst>
      <p:ext uri="{BB962C8B-B14F-4D97-AF65-F5344CB8AC3E}">
        <p14:creationId xmlns:p14="http://schemas.microsoft.com/office/powerpoint/2010/main" val="426564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44_Custom Layout">
    <p:spTree>
      <p:nvGrpSpPr>
        <p:cNvPr id="1" name=""/>
        <p:cNvGrpSpPr/>
        <p:nvPr/>
      </p:nvGrpSpPr>
      <p:grpSpPr>
        <a:xfrm>
          <a:off x="0" y="0"/>
          <a:ext cx="0" cy="0"/>
          <a:chOff x="0" y="0"/>
          <a:chExt cx="0" cy="0"/>
        </a:xfrm>
      </p:grpSpPr>
      <p:sp>
        <p:nvSpPr>
          <p:cNvPr id="6" name="Pentagon 5"/>
          <p:cNvSpPr/>
          <p:nvPr userDrawn="1"/>
        </p:nvSpPr>
        <p:spPr>
          <a:xfrm rot="10800000">
            <a:off x="22922888" y="1021816"/>
            <a:ext cx="1454762"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dirty="0"/>
          </a:p>
        </p:txBody>
      </p:sp>
      <p:sp>
        <p:nvSpPr>
          <p:cNvPr id="5" name="Slide Number Placeholder 4"/>
          <p:cNvSpPr>
            <a:spLocks noGrp="1"/>
          </p:cNvSpPr>
          <p:nvPr>
            <p:ph type="sldNum" sz="quarter" idx="12"/>
          </p:nvPr>
        </p:nvSpPr>
        <p:spPr>
          <a:xfrm>
            <a:off x="23118815" y="1090295"/>
            <a:ext cx="1223681"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7" name="Picture Placeholder 35"/>
          <p:cNvSpPr>
            <a:spLocks noGrp="1"/>
          </p:cNvSpPr>
          <p:nvPr>
            <p:ph type="pic" sz="quarter" idx="13"/>
          </p:nvPr>
        </p:nvSpPr>
        <p:spPr>
          <a:xfrm>
            <a:off x="1" y="4673002"/>
            <a:ext cx="15596159" cy="5108000"/>
          </a:xfrm>
        </p:spPr>
      </p:sp>
    </p:spTree>
    <p:extLst>
      <p:ext uri="{BB962C8B-B14F-4D97-AF65-F5344CB8AC3E}">
        <p14:creationId xmlns:p14="http://schemas.microsoft.com/office/powerpoint/2010/main" val="402455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5" name="Slide Number Placeholder 4"/>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Picture Placeholder 3"/>
          <p:cNvSpPr>
            <a:spLocks noGrp="1"/>
          </p:cNvSpPr>
          <p:nvPr>
            <p:ph type="pic" sz="quarter" idx="12"/>
          </p:nvPr>
        </p:nvSpPr>
        <p:spPr>
          <a:xfrm>
            <a:off x="1243609" y="3669022"/>
            <a:ext cx="5237306" cy="1944688"/>
          </a:xfrm>
          <a:solidFill>
            <a:schemeClr val="bg1"/>
          </a:solidFill>
        </p:spPr>
        <p:txBody>
          <a:bodyPr/>
          <a:lstStyle/>
          <a:p>
            <a:endParaRPr lang="en-US"/>
          </a:p>
        </p:txBody>
      </p:sp>
      <p:sp>
        <p:nvSpPr>
          <p:cNvPr id="6" name="Picture Placeholder 3"/>
          <p:cNvSpPr>
            <a:spLocks noGrp="1"/>
          </p:cNvSpPr>
          <p:nvPr>
            <p:ph type="pic" sz="quarter" idx="13"/>
          </p:nvPr>
        </p:nvSpPr>
        <p:spPr>
          <a:xfrm>
            <a:off x="6969850" y="3669022"/>
            <a:ext cx="5237306" cy="1944688"/>
          </a:xfrm>
          <a:solidFill>
            <a:schemeClr val="bg1"/>
          </a:solidFill>
        </p:spPr>
        <p:txBody>
          <a:bodyPr/>
          <a:lstStyle/>
          <a:p>
            <a:endParaRPr lang="en-US"/>
          </a:p>
        </p:txBody>
      </p:sp>
      <p:sp>
        <p:nvSpPr>
          <p:cNvPr id="7" name="Picture Placeholder 3"/>
          <p:cNvSpPr>
            <a:spLocks noGrp="1"/>
          </p:cNvSpPr>
          <p:nvPr>
            <p:ph type="pic" sz="quarter" idx="14"/>
          </p:nvPr>
        </p:nvSpPr>
        <p:spPr>
          <a:xfrm>
            <a:off x="12696091" y="3669022"/>
            <a:ext cx="5237306" cy="1944688"/>
          </a:xfrm>
          <a:solidFill>
            <a:schemeClr val="bg1"/>
          </a:solidFill>
        </p:spPr>
        <p:txBody>
          <a:bodyPr/>
          <a:lstStyle/>
          <a:p>
            <a:endParaRPr lang="en-US"/>
          </a:p>
        </p:txBody>
      </p:sp>
      <p:sp>
        <p:nvSpPr>
          <p:cNvPr id="8" name="Picture Placeholder 3"/>
          <p:cNvSpPr>
            <a:spLocks noGrp="1"/>
          </p:cNvSpPr>
          <p:nvPr>
            <p:ph type="pic" sz="quarter" idx="15"/>
          </p:nvPr>
        </p:nvSpPr>
        <p:spPr>
          <a:xfrm>
            <a:off x="18422332" y="3669022"/>
            <a:ext cx="5237306" cy="1944688"/>
          </a:xfrm>
          <a:solidFill>
            <a:schemeClr val="bg1"/>
          </a:solidFill>
        </p:spPr>
        <p:txBody>
          <a:bodyPr/>
          <a:lstStyle/>
          <a:p>
            <a:endParaRPr lang="en-US"/>
          </a:p>
        </p:txBody>
      </p:sp>
      <p:sp>
        <p:nvSpPr>
          <p:cNvPr id="9" name="Picture Placeholder 3"/>
          <p:cNvSpPr>
            <a:spLocks noGrp="1"/>
          </p:cNvSpPr>
          <p:nvPr>
            <p:ph type="pic" sz="quarter" idx="16"/>
          </p:nvPr>
        </p:nvSpPr>
        <p:spPr>
          <a:xfrm>
            <a:off x="1243609" y="8101445"/>
            <a:ext cx="5237306" cy="1944688"/>
          </a:xfrm>
          <a:solidFill>
            <a:schemeClr val="bg1"/>
          </a:solidFill>
        </p:spPr>
        <p:txBody>
          <a:bodyPr/>
          <a:lstStyle/>
          <a:p>
            <a:endParaRPr lang="en-US"/>
          </a:p>
        </p:txBody>
      </p:sp>
      <p:sp>
        <p:nvSpPr>
          <p:cNvPr id="10" name="Picture Placeholder 3"/>
          <p:cNvSpPr>
            <a:spLocks noGrp="1"/>
          </p:cNvSpPr>
          <p:nvPr>
            <p:ph type="pic" sz="quarter" idx="17"/>
          </p:nvPr>
        </p:nvSpPr>
        <p:spPr>
          <a:xfrm>
            <a:off x="6969850" y="8101445"/>
            <a:ext cx="5237306" cy="1944688"/>
          </a:xfrm>
          <a:solidFill>
            <a:schemeClr val="bg1"/>
          </a:solidFill>
        </p:spPr>
        <p:txBody>
          <a:bodyPr/>
          <a:lstStyle/>
          <a:p>
            <a:endParaRPr lang="en-US"/>
          </a:p>
        </p:txBody>
      </p:sp>
      <p:sp>
        <p:nvSpPr>
          <p:cNvPr id="11" name="Picture Placeholder 3"/>
          <p:cNvSpPr>
            <a:spLocks noGrp="1"/>
          </p:cNvSpPr>
          <p:nvPr>
            <p:ph type="pic" sz="quarter" idx="18"/>
          </p:nvPr>
        </p:nvSpPr>
        <p:spPr>
          <a:xfrm>
            <a:off x="12696091" y="8101445"/>
            <a:ext cx="5237306" cy="1944688"/>
          </a:xfrm>
          <a:solidFill>
            <a:schemeClr val="bg1"/>
          </a:solidFill>
        </p:spPr>
        <p:txBody>
          <a:bodyPr/>
          <a:lstStyle/>
          <a:p>
            <a:endParaRPr lang="en-US"/>
          </a:p>
        </p:txBody>
      </p:sp>
      <p:sp>
        <p:nvSpPr>
          <p:cNvPr id="12" name="Picture Placeholder 3"/>
          <p:cNvSpPr>
            <a:spLocks noGrp="1"/>
          </p:cNvSpPr>
          <p:nvPr>
            <p:ph type="pic" sz="quarter" idx="19"/>
          </p:nvPr>
        </p:nvSpPr>
        <p:spPr>
          <a:xfrm>
            <a:off x="18422332" y="8101445"/>
            <a:ext cx="5237306" cy="1944688"/>
          </a:xfrm>
          <a:solidFill>
            <a:schemeClr val="bg1"/>
          </a:solidFill>
        </p:spPr>
        <p:txBody>
          <a:bodyPr/>
          <a:lstStyle/>
          <a:p>
            <a:endParaRPr lang="en-US"/>
          </a:p>
        </p:txBody>
      </p:sp>
    </p:spTree>
    <p:extLst>
      <p:ext uri="{BB962C8B-B14F-4D97-AF65-F5344CB8AC3E}">
        <p14:creationId xmlns:p14="http://schemas.microsoft.com/office/powerpoint/2010/main" val="1306356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7216904" y="12712700"/>
            <a:ext cx="5484456" cy="730250"/>
          </a:xfrm>
          <a:prstGeom prst="rect">
            <a:avLst/>
          </a:prstGeom>
        </p:spPr>
        <p:txBody>
          <a:bodyPr/>
          <a:lstStyle/>
          <a:p>
            <a:endParaRPr lang="en-US" dirty="0"/>
          </a:p>
        </p:txBody>
      </p:sp>
      <p:sp>
        <p:nvSpPr>
          <p:cNvPr id="3" name="Footer Placeholder 2"/>
          <p:cNvSpPr>
            <a:spLocks noGrp="1"/>
          </p:cNvSpPr>
          <p:nvPr>
            <p:ph type="ftr" sz="quarter" idx="12"/>
          </p:nvPr>
        </p:nvSpPr>
        <p:spPr>
          <a:xfrm>
            <a:off x="3077952" y="12684759"/>
            <a:ext cx="8747517" cy="756921"/>
          </a:xfrm>
          <a:prstGeom prst="rect">
            <a:avLst/>
          </a:prstGeom>
        </p:spPr>
        <p:txBody>
          <a:bodyPr/>
          <a:lstStyle/>
          <a:p>
            <a:r>
              <a:rPr lang="en-US"/>
              <a:t>Business Plan - PowerPoint template</a:t>
            </a:r>
            <a:endParaRPr lang="en-US" dirty="0"/>
          </a:p>
        </p:txBody>
      </p:sp>
    </p:spTree>
    <p:extLst>
      <p:ext uri="{BB962C8B-B14F-4D97-AF65-F5344CB8AC3E}">
        <p14:creationId xmlns:p14="http://schemas.microsoft.com/office/powerpoint/2010/main" val="3812322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8660433" y="-24051"/>
            <a:ext cx="8655943" cy="8874224"/>
          </a:xfrm>
          <a:prstGeom prst="parallelogram">
            <a:avLst>
              <a:gd name="adj" fmla="val 25084"/>
            </a:avLst>
          </a:prstGeom>
        </p:spPr>
        <p:txBody>
          <a:bodyPr/>
          <a:lstStyle/>
          <a:p>
            <a:endParaRPr lang="en-US"/>
          </a:p>
        </p:txBody>
      </p:sp>
      <p:sp>
        <p:nvSpPr>
          <p:cNvPr id="2" name="Footer Placeholder 1"/>
          <p:cNvSpPr>
            <a:spLocks noGrp="1"/>
          </p:cNvSpPr>
          <p:nvPr>
            <p:ph type="ftr" sz="quarter" idx="10"/>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5" name="Slide Number Placeholder 4"/>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9" name="Picture Placeholder 3"/>
          <p:cNvSpPr>
            <a:spLocks noGrp="1"/>
          </p:cNvSpPr>
          <p:nvPr>
            <p:ph type="pic" sz="quarter" idx="14"/>
          </p:nvPr>
        </p:nvSpPr>
        <p:spPr>
          <a:xfrm>
            <a:off x="-1" y="7146032"/>
            <a:ext cx="10604649" cy="6569968"/>
          </a:xfrm>
          <a:prstGeom prst="parallelogram">
            <a:avLst>
              <a:gd name="adj" fmla="val 24336"/>
            </a:avLst>
          </a:prstGeom>
          <a:noFill/>
          <a:effectLst>
            <a:outerShdw blurRad="863600" dist="850900" dir="18900000" algn="bl" rotWithShape="0">
              <a:prstClr val="black">
                <a:alpha val="15000"/>
              </a:prstClr>
            </a:outerShdw>
          </a:effectLst>
        </p:spPr>
        <p:txBody>
          <a:bodyPr/>
          <a:lstStyle/>
          <a:p>
            <a:endParaRPr lang="en-US"/>
          </a:p>
        </p:txBody>
      </p:sp>
    </p:spTree>
    <p:extLst>
      <p:ext uri="{BB962C8B-B14F-4D97-AF65-F5344CB8AC3E}">
        <p14:creationId xmlns:p14="http://schemas.microsoft.com/office/powerpoint/2010/main" val="72298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5" name="Picture Placeholder 14"/>
          <p:cNvSpPr>
            <a:spLocks noGrp="1"/>
          </p:cNvSpPr>
          <p:nvPr>
            <p:ph type="pic" sz="quarter" idx="25" hasCustomPrompt="1"/>
          </p:nvPr>
        </p:nvSpPr>
        <p:spPr>
          <a:xfrm>
            <a:off x="1891088" y="6065912"/>
            <a:ext cx="6777312" cy="11963932"/>
          </a:xfrm>
          <a:prstGeom prst="rect">
            <a:avLst/>
          </a:prstGeo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
        <p:nvSpPr>
          <p:cNvPr id="4" name="Footer Placeholder 3"/>
          <p:cNvSpPr>
            <a:spLocks noGrp="1"/>
          </p:cNvSpPr>
          <p:nvPr>
            <p:ph type="ftr" sz="quarter" idx="26"/>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6" name="Slide Number Placeholder 5"/>
          <p:cNvSpPr>
            <a:spLocks noGrp="1"/>
          </p:cNvSpPr>
          <p:nvPr>
            <p:ph type="sldNum" sz="quarter" idx="27"/>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5" name="Picture Placeholder 14"/>
          <p:cNvSpPr>
            <a:spLocks noGrp="1"/>
          </p:cNvSpPr>
          <p:nvPr>
            <p:ph type="pic" sz="quarter" idx="28" hasCustomPrompt="1"/>
          </p:nvPr>
        </p:nvSpPr>
        <p:spPr>
          <a:xfrm>
            <a:off x="14565089" y="-4591272"/>
            <a:ext cx="6777312" cy="11963932"/>
          </a:xfrm>
          <a:prstGeom prst="rect">
            <a:avLst/>
          </a:prstGeo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Tree>
    <p:extLst>
      <p:ext uri="{BB962C8B-B14F-4D97-AF65-F5344CB8AC3E}">
        <p14:creationId xmlns:p14="http://schemas.microsoft.com/office/powerpoint/2010/main" val="1595576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7216904" y="12712700"/>
            <a:ext cx="5484456" cy="730250"/>
          </a:xfrm>
          <a:prstGeom prst="rect">
            <a:avLst/>
          </a:prstGeom>
        </p:spPr>
        <p:txBody>
          <a:bodyPr/>
          <a:lstStyle/>
          <a:p>
            <a:endParaRPr lang="en-US" dirty="0"/>
          </a:p>
        </p:txBody>
      </p:sp>
      <p:sp>
        <p:nvSpPr>
          <p:cNvPr id="3" name="Footer Placeholder 2"/>
          <p:cNvSpPr>
            <a:spLocks noGrp="1"/>
          </p:cNvSpPr>
          <p:nvPr>
            <p:ph type="ftr" sz="quarter" idx="12"/>
          </p:nvPr>
        </p:nvSpPr>
        <p:spPr>
          <a:xfrm>
            <a:off x="3077952" y="12684759"/>
            <a:ext cx="8747517" cy="756921"/>
          </a:xfrm>
          <a:prstGeom prst="rect">
            <a:avLst/>
          </a:prstGeom>
        </p:spPr>
        <p:txBody>
          <a:bodyPr/>
          <a:lstStyle/>
          <a:p>
            <a:r>
              <a:rPr lang="en-US"/>
              <a:t>Business Plan - PowerPoint template</a:t>
            </a:r>
            <a:endParaRPr lang="en-US" dirty="0"/>
          </a:p>
        </p:txBody>
      </p:sp>
    </p:spTree>
    <p:extLst>
      <p:ext uri="{BB962C8B-B14F-4D97-AF65-F5344CB8AC3E}">
        <p14:creationId xmlns:p14="http://schemas.microsoft.com/office/powerpoint/2010/main" val="841641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1315617" y="12834664"/>
            <a:ext cx="22538504" cy="730250"/>
          </a:xfrm>
          <a:prstGeom prst="rect">
            <a:avLst/>
          </a:prstGeom>
        </p:spPr>
        <p:txBody>
          <a:bodyPr/>
          <a:lstStyle/>
          <a:p>
            <a:r>
              <a:rPr lang="en-GB" b="1">
                <a:solidFill>
                  <a:schemeClr val="tx1">
                    <a:lumMod val="75000"/>
                    <a:lumOff val="25000"/>
                  </a:schemeClr>
                </a:solidFill>
              </a:rPr>
              <a:t>Business Plan - PowerPoint template</a:t>
            </a:r>
            <a:endParaRPr lang="en-GB" sz="2800" dirty="0"/>
          </a:p>
        </p:txBody>
      </p:sp>
      <p:sp>
        <p:nvSpPr>
          <p:cNvPr id="5" name="Slide Number Placeholder 4"/>
          <p:cNvSpPr>
            <a:spLocks noGrp="1"/>
          </p:cNvSpPr>
          <p:nvPr>
            <p:ph type="sldNum" sz="quarter" idx="11"/>
          </p:nvPr>
        </p:nvSpPr>
        <p:spPr>
          <a:xfrm>
            <a:off x="23212671" y="161256"/>
            <a:ext cx="997161" cy="1008112"/>
          </a:xfrm>
          <a:prstGeom prst="ellipse">
            <a:avLst/>
          </a:prstGeom>
        </p:spPr>
        <p:txBody>
          <a:bodyPr/>
          <a:lstStyle/>
          <a:p>
            <a:fld id="{8C48FCF8-25E9-4F94-BC2B-FA1B572C1FF3}" type="slidenum">
              <a:rPr lang="en-US" smtClean="0"/>
              <a:pPr/>
              <a:t>‹Nº›</a:t>
            </a:fld>
            <a:endParaRPr lang="en-US" dirty="0"/>
          </a:p>
        </p:txBody>
      </p:sp>
    </p:spTree>
    <p:extLst>
      <p:ext uri="{BB962C8B-B14F-4D97-AF65-F5344CB8AC3E}">
        <p14:creationId xmlns:p14="http://schemas.microsoft.com/office/powerpoint/2010/main" val="3122903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4" name="Footer Placeholder 3"/>
          <p:cNvSpPr>
            <a:spLocks noGrp="1"/>
          </p:cNvSpPr>
          <p:nvPr>
            <p:ph type="ftr" sz="quarter" idx="14"/>
          </p:nvPr>
        </p:nvSpPr>
        <p:spPr>
          <a:xfrm>
            <a:off x="1675964" y="12712701"/>
            <a:ext cx="8227457" cy="730250"/>
          </a:xfrm>
          <a:prstGeom prst="rect">
            <a:avLst/>
          </a:prstGeom>
        </p:spPr>
        <p:txBody>
          <a:bodyPr/>
          <a:lstStyle/>
          <a:p>
            <a:r>
              <a:rPr lang="en-US"/>
              <a:t>Business Plan - PowerPoint template</a:t>
            </a:r>
            <a:endParaRPr lang="en-US" dirty="0"/>
          </a:p>
        </p:txBody>
      </p:sp>
      <p:sp>
        <p:nvSpPr>
          <p:cNvPr id="5" name="Slide Number Placeholder 4"/>
          <p:cNvSpPr>
            <a:spLocks noGrp="1"/>
          </p:cNvSpPr>
          <p:nvPr>
            <p:ph type="sldNum" sz="quarter" idx="15"/>
          </p:nvPr>
        </p:nvSpPr>
        <p:spPr>
          <a:xfrm>
            <a:off x="17216904" y="12712700"/>
            <a:ext cx="5484456" cy="730250"/>
          </a:xfrm>
          <a:prstGeom prst="rect">
            <a:avLst/>
          </a:prstGeom>
        </p:spPr>
        <p:txBody>
          <a:bodyPr/>
          <a:lstStyle/>
          <a:p>
            <a:fld id="{8E634BBC-562C-084E-A5E8-A4A91B5D7A0A}" type="slidenum">
              <a:rPr lang="en-US" smtClean="0"/>
              <a:pPr/>
              <a:t>‹Nº›</a:t>
            </a:fld>
            <a:endParaRPr lang="en-US"/>
          </a:p>
          <a:p>
            <a:endParaRPr lang="en-US" dirty="0"/>
          </a:p>
        </p:txBody>
      </p:sp>
    </p:spTree>
    <p:extLst>
      <p:ext uri="{BB962C8B-B14F-4D97-AF65-F5344CB8AC3E}">
        <p14:creationId xmlns:p14="http://schemas.microsoft.com/office/powerpoint/2010/main" val="1818482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133135" y="988694"/>
            <a:ext cx="8227457" cy="10868026"/>
          </a:xfrm>
          <a:prstGeom prst="roundRect">
            <a:avLst>
              <a:gd name="adj" fmla="val 3940"/>
            </a:avLst>
          </a:prstGeom>
          <a:noFill/>
          <a:effectLst>
            <a:outerShdw blurRad="38100" dist="38100" dir="5400000" algn="t" rotWithShape="0">
              <a:prstClr val="black">
                <a:alpha val="75000"/>
              </a:prstClr>
            </a:outerShdw>
          </a:effectLst>
        </p:spPr>
        <p:txBody>
          <a:bodyPr/>
          <a:lstStyle/>
          <a:p>
            <a:endParaRPr lang="en-US"/>
          </a:p>
        </p:txBody>
      </p:sp>
      <p:sp>
        <p:nvSpPr>
          <p:cNvPr id="2" name="Slide Number Placeholder 1"/>
          <p:cNvSpPr>
            <a:spLocks noGrp="1"/>
          </p:cNvSpPr>
          <p:nvPr>
            <p:ph type="sldNum" sz="quarter" idx="12"/>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Footer Placeholder 3"/>
          <p:cNvSpPr>
            <a:spLocks noGrp="1"/>
          </p:cNvSpPr>
          <p:nvPr>
            <p:ph type="ftr" sz="quarter" idx="13"/>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2687903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8267700"/>
          </a:xfrm>
          <a:noFill/>
        </p:spPr>
        <p:txBody>
          <a:bodyPr>
            <a:normAutofit/>
          </a:bodyPr>
          <a:lstStyle>
            <a:lvl1pPr marL="0" indent="0">
              <a:buNone/>
              <a:defRPr sz="3200">
                <a:solidFill>
                  <a:schemeClr val="bg2"/>
                </a:solidFill>
              </a:defRPr>
            </a:lvl1pPr>
          </a:lstStyle>
          <a:p>
            <a:endParaRPr lang="en-US" dirty="0"/>
          </a:p>
        </p:txBody>
      </p:sp>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Footer Placeholder 3"/>
          <p:cNvSpPr>
            <a:spLocks noGrp="1"/>
          </p:cNvSpPr>
          <p:nvPr>
            <p:ph type="ftr" sz="quarter" idx="16"/>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069237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ver 02">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3286358" y="0"/>
            <a:ext cx="11091292" cy="13716000"/>
          </a:xfrm>
          <a:custGeom>
            <a:avLst/>
            <a:gdLst>
              <a:gd name="connsiteX0" fmla="*/ 5709132 w 11091292"/>
              <a:gd name="connsiteY0" fmla="*/ 0 h 13716000"/>
              <a:gd name="connsiteX1" fmla="*/ 11091292 w 11091292"/>
              <a:gd name="connsiteY1" fmla="*/ 0 h 13716000"/>
              <a:gd name="connsiteX2" fmla="*/ 11091292 w 11091292"/>
              <a:gd name="connsiteY2" fmla="*/ 13716000 h 13716000"/>
              <a:gd name="connsiteX3" fmla="*/ 7416679 w 11091292"/>
              <a:gd name="connsiteY3" fmla="*/ 13716000 h 13716000"/>
              <a:gd name="connsiteX4" fmla="*/ 199572 w 11091292"/>
              <a:gd name="connsiteY4" fmla="*/ 8610928 h 13716000"/>
              <a:gd name="connsiteX5" fmla="*/ 86690 w 11091292"/>
              <a:gd name="connsiteY5" fmla="*/ 7952662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292" h="13716000">
                <a:moveTo>
                  <a:pt x="5709132" y="0"/>
                </a:moveTo>
                <a:lnTo>
                  <a:pt x="11091292" y="0"/>
                </a:lnTo>
                <a:lnTo>
                  <a:pt x="11091292" y="13716000"/>
                </a:lnTo>
                <a:lnTo>
                  <a:pt x="7416679" y="13716000"/>
                </a:lnTo>
                <a:lnTo>
                  <a:pt x="199572" y="8610928"/>
                </a:lnTo>
                <a:cubicBezTo>
                  <a:pt x="-13327" y="8460333"/>
                  <a:pt x="-63866" y="8165616"/>
                  <a:pt x="86690" y="7952662"/>
                </a:cubicBezTo>
                <a:close/>
              </a:path>
            </a:pathLst>
          </a:custGeom>
        </p:spPr>
        <p:txBody>
          <a:bodyPr wrap="square">
            <a:noAutofit/>
          </a:bodyPr>
          <a:lstStyle/>
          <a:p>
            <a:endParaRPr lang="en-US"/>
          </a:p>
        </p:txBody>
      </p:sp>
      <p:sp>
        <p:nvSpPr>
          <p:cNvPr id="3" name="Slide Number Placeholder 2"/>
          <p:cNvSpPr>
            <a:spLocks noGrp="1"/>
          </p:cNvSpPr>
          <p:nvPr>
            <p:ph type="sldNum" sz="quarter" idx="13"/>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Footer Placeholder 3"/>
          <p:cNvSpPr>
            <a:spLocks noGrp="1"/>
          </p:cNvSpPr>
          <p:nvPr>
            <p:ph type="ftr" sz="quarter" idx="14"/>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32228275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ullscreen Image">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noFill/>
        </p:spPr>
        <p:txBody>
          <a:bodyPr>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a:xfrm>
            <a:off x="1315617" y="12834664"/>
            <a:ext cx="22538504" cy="730250"/>
          </a:xfrm>
          <a:prstGeom prst="rect">
            <a:avLst/>
          </a:prstGeom>
        </p:spPr>
        <p:txBody>
          <a:bodyPr/>
          <a:lstStyle/>
          <a:p>
            <a:r>
              <a:rPr lang="en-GB" b="1">
                <a:solidFill>
                  <a:schemeClr val="tx1">
                    <a:lumMod val="75000"/>
                    <a:lumOff val="25000"/>
                  </a:schemeClr>
                </a:solidFill>
              </a:rPr>
              <a:t>Business Plan - PowerPoint template</a:t>
            </a:r>
            <a:endParaRPr lang="en-GB" sz="2800" dirty="0"/>
          </a:p>
        </p:txBody>
      </p:sp>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8C48FCF8-25E9-4F94-BC2B-FA1B572C1FF3}" type="slidenum">
              <a:rPr lang="en-US" smtClean="0"/>
              <a:pPr/>
              <a:t>‹Nº›</a:t>
            </a:fld>
            <a:endParaRPr lang="en-US" dirty="0"/>
          </a:p>
        </p:txBody>
      </p:sp>
    </p:spTree>
    <p:extLst>
      <p:ext uri="{BB962C8B-B14F-4D97-AF65-F5344CB8AC3E}">
        <p14:creationId xmlns:p14="http://schemas.microsoft.com/office/powerpoint/2010/main" val="394567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lide #1">
    <p:spTree>
      <p:nvGrpSpPr>
        <p:cNvPr id="1" name=""/>
        <p:cNvGrpSpPr/>
        <p:nvPr/>
      </p:nvGrpSpPr>
      <p:grpSpPr>
        <a:xfrm>
          <a:off x="0" y="0"/>
          <a:ext cx="0" cy="0"/>
          <a:chOff x="0" y="0"/>
          <a:chExt cx="0" cy="0"/>
        </a:xfrm>
      </p:grpSpPr>
      <p:sp>
        <p:nvSpPr>
          <p:cNvPr id="18" name="Insert Picture Here.png"/>
          <p:cNvSpPr>
            <a:spLocks noGrp="1"/>
          </p:cNvSpPr>
          <p:nvPr>
            <p:ph type="pic" idx="13"/>
          </p:nvPr>
        </p:nvSpPr>
        <p:spPr>
          <a:xfrm>
            <a:off x="634835" y="635001"/>
            <a:ext cx="23107981" cy="12446001"/>
          </a:xfrm>
          <a:prstGeom prst="rect">
            <a:avLst/>
          </a:prstGeom>
        </p:spPr>
        <p:txBody>
          <a:bodyPr lIns="91439" tIns="45719" rIns="91439" bIns="45719">
            <a:noAutofit/>
          </a:bodyPr>
          <a:lstStyle/>
          <a:p>
            <a:endParaRPr/>
          </a:p>
        </p:txBody>
      </p:sp>
      <p:sp>
        <p:nvSpPr>
          <p:cNvPr id="19" name="Slide Number"/>
          <p:cNvSpPr>
            <a:spLocks noGrp="1"/>
          </p:cNvSpPr>
          <p:nvPr>
            <p:ph type="sldNum" sz="quarter" idx="2"/>
          </p:nvPr>
        </p:nvSpPr>
        <p:spPr>
          <a:xfrm>
            <a:off x="23212671" y="161256"/>
            <a:ext cx="997161" cy="100811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68724347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00691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10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819B4-702B-4458-5215-B145D92E3FBC}"/>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3821157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6068145" cy="13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ko-KR" altLang="en-US" sz="3599"/>
          </a:p>
        </p:txBody>
      </p:sp>
    </p:spTree>
    <p:extLst>
      <p:ext uri="{BB962C8B-B14F-4D97-AF65-F5344CB8AC3E}">
        <p14:creationId xmlns:p14="http://schemas.microsoft.com/office/powerpoint/2010/main" val="4046552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870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Footer Placeholder 3"/>
          <p:cNvSpPr>
            <a:spLocks noGrp="1"/>
          </p:cNvSpPr>
          <p:nvPr>
            <p:ph type="ftr" sz="quarter" idx="14"/>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107172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404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1097360"/>
            <a:ext cx="24377650" cy="8267700"/>
          </a:xfrm>
          <a:noFill/>
        </p:spPr>
        <p:txBody>
          <a:bodyPr>
            <a:normAutofit/>
          </a:bodyPr>
          <a:lstStyle>
            <a:lvl1pPr marL="0" indent="0">
              <a:buNone/>
              <a:defRPr sz="3200">
                <a:solidFill>
                  <a:schemeClr val="bg2"/>
                </a:solidFill>
              </a:defRPr>
            </a:lvl1pPr>
          </a:lstStyle>
          <a:p>
            <a:endParaRPr lang="en-US" dirty="0"/>
          </a:p>
        </p:txBody>
      </p:sp>
      <p:sp>
        <p:nvSpPr>
          <p:cNvPr id="4" name="Footer Placeholder 3"/>
          <p:cNvSpPr>
            <a:spLocks noGrp="1"/>
          </p:cNvSpPr>
          <p:nvPr>
            <p:ph type="ftr" sz="quarter" idx="16"/>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989599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82677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Footer Placeholder 3"/>
          <p:cNvSpPr>
            <a:spLocks noGrp="1"/>
          </p:cNvSpPr>
          <p:nvPr>
            <p:ph type="ftr" sz="quarter" idx="16"/>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1695096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1097360"/>
            <a:ext cx="24377650" cy="82677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4" name="Footer Placeholder 3"/>
          <p:cNvSpPr>
            <a:spLocks noGrp="1"/>
          </p:cNvSpPr>
          <p:nvPr>
            <p:ph type="ftr" sz="quarter" idx="16"/>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3816017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17876" name="Picture Placeholder 17875"/>
          <p:cNvSpPr>
            <a:spLocks noGrp="1"/>
          </p:cNvSpPr>
          <p:nvPr>
            <p:ph type="pic" sz="quarter" idx="12"/>
          </p:nvPr>
        </p:nvSpPr>
        <p:spPr>
          <a:xfrm>
            <a:off x="0" y="0"/>
            <a:ext cx="13268945" cy="13701713"/>
          </a:xfrm>
          <a:prstGeom prst="rect">
            <a:avLst/>
          </a:prstGeom>
        </p:spPr>
        <p:txBody>
          <a:bodyPr/>
          <a:lstStyle/>
          <a:p>
            <a:endParaRPr lang="en-US"/>
          </a:p>
        </p:txBody>
      </p:sp>
      <p:sp>
        <p:nvSpPr>
          <p:cNvPr id="17882" name="AutoShape 15882"/>
          <p:cNvSpPr>
            <a:spLocks noChangeAspect="1" noChangeArrowheads="1" noTextEdit="1"/>
          </p:cNvSpPr>
          <p:nvPr userDrawn="1"/>
        </p:nvSpPr>
        <p:spPr bwMode="auto">
          <a:xfrm>
            <a:off x="-4763" y="0"/>
            <a:ext cx="13276531" cy="1376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9440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Coffee Break">
    <p:spTree>
      <p:nvGrpSpPr>
        <p:cNvPr id="1" name=""/>
        <p:cNvGrpSpPr/>
        <p:nvPr/>
      </p:nvGrpSpPr>
      <p:grpSpPr>
        <a:xfrm>
          <a:off x="0" y="0"/>
          <a:ext cx="0" cy="0"/>
          <a:chOff x="0" y="0"/>
          <a:chExt cx="0" cy="0"/>
        </a:xfrm>
      </p:grpSpPr>
      <p:sp>
        <p:nvSpPr>
          <p:cNvPr id="61" name="Picture Placeholder 60"/>
          <p:cNvSpPr>
            <a:spLocks noGrp="1"/>
          </p:cNvSpPr>
          <p:nvPr>
            <p:ph type="pic" sz="quarter" idx="19"/>
          </p:nvPr>
        </p:nvSpPr>
        <p:spPr>
          <a:xfrm>
            <a:off x="-35037" y="0"/>
            <a:ext cx="14474586" cy="13715999"/>
          </a:xfrm>
          <a:custGeom>
            <a:avLst/>
            <a:gdLst>
              <a:gd name="connsiteX0" fmla="*/ 5888623 w 14144971"/>
              <a:gd name="connsiteY0" fmla="*/ 11227932 h 13403658"/>
              <a:gd name="connsiteX1" fmla="*/ 8064346 w 14144971"/>
              <a:gd name="connsiteY1" fmla="*/ 13403658 h 13403658"/>
              <a:gd name="connsiteX2" fmla="*/ 3712896 w 14144971"/>
              <a:gd name="connsiteY2" fmla="*/ 13403658 h 13403658"/>
              <a:gd name="connsiteX3" fmla="*/ 3140721 w 14144971"/>
              <a:gd name="connsiteY3" fmla="*/ 7884774 h 13403658"/>
              <a:gd name="connsiteX4" fmla="*/ 5890842 w 14144971"/>
              <a:gd name="connsiteY4" fmla="*/ 10634894 h 13403658"/>
              <a:gd name="connsiteX5" fmla="*/ 8640960 w 14144971"/>
              <a:gd name="connsiteY5" fmla="*/ 7884774 h 13403658"/>
              <a:gd name="connsiteX6" fmla="*/ 11393300 w 14144971"/>
              <a:gd name="connsiteY6" fmla="*/ 10637114 h 13403658"/>
              <a:gd name="connsiteX7" fmla="*/ 8640960 w 14144971"/>
              <a:gd name="connsiteY7" fmla="*/ 13389454 h 13403658"/>
              <a:gd name="connsiteX8" fmla="*/ 5890842 w 14144971"/>
              <a:gd name="connsiteY8" fmla="*/ 10639334 h 13403658"/>
              <a:gd name="connsiteX9" fmla="*/ 3140721 w 14144971"/>
              <a:gd name="connsiteY9" fmla="*/ 13389454 h 13403658"/>
              <a:gd name="connsiteX10" fmla="*/ 388381 w 14144971"/>
              <a:gd name="connsiteY10" fmla="*/ 10637114 h 13403658"/>
              <a:gd name="connsiteX11" fmla="*/ 11393300 w 14144971"/>
              <a:gd name="connsiteY11" fmla="*/ 4536507 h 13403658"/>
              <a:gd name="connsiteX12" fmla="*/ 14144971 w 14144971"/>
              <a:gd name="connsiteY12" fmla="*/ 7288175 h 13403658"/>
              <a:gd name="connsiteX13" fmla="*/ 14144971 w 14144971"/>
              <a:gd name="connsiteY13" fmla="*/ 7289513 h 13403658"/>
              <a:gd name="connsiteX14" fmla="*/ 11393300 w 14144971"/>
              <a:gd name="connsiteY14" fmla="*/ 10041184 h 13403658"/>
              <a:gd name="connsiteX15" fmla="*/ 8640960 w 14144971"/>
              <a:gd name="connsiteY15" fmla="*/ 7288844 h 13403658"/>
              <a:gd name="connsiteX16" fmla="*/ 388382 w 14144971"/>
              <a:gd name="connsiteY16" fmla="*/ 4536507 h 13403658"/>
              <a:gd name="connsiteX17" fmla="*/ 3138502 w 14144971"/>
              <a:gd name="connsiteY17" fmla="*/ 7286624 h 13403658"/>
              <a:gd name="connsiteX18" fmla="*/ 5888623 w 14144971"/>
              <a:gd name="connsiteY18" fmla="*/ 4536507 h 13403658"/>
              <a:gd name="connsiteX19" fmla="*/ 8640960 w 14144971"/>
              <a:gd name="connsiteY19" fmla="*/ 7288845 h 13403658"/>
              <a:gd name="connsiteX20" fmla="*/ 5888623 w 14144971"/>
              <a:gd name="connsiteY20" fmla="*/ 10041184 h 13403658"/>
              <a:gd name="connsiteX21" fmla="*/ 3138502 w 14144971"/>
              <a:gd name="connsiteY21" fmla="*/ 7291065 h 13403658"/>
              <a:gd name="connsiteX22" fmla="*/ 388382 w 14144971"/>
              <a:gd name="connsiteY22" fmla="*/ 10041184 h 13403658"/>
              <a:gd name="connsiteX23" fmla="*/ 0 w 14144971"/>
              <a:gd name="connsiteY23" fmla="*/ 9652802 h 13403658"/>
              <a:gd name="connsiteX24" fmla="*/ 0 w 14144971"/>
              <a:gd name="connsiteY24" fmla="*/ 4924888 h 13403658"/>
              <a:gd name="connsiteX25" fmla="*/ 8640960 w 14144971"/>
              <a:gd name="connsiteY25" fmla="*/ 1191643 h 13403658"/>
              <a:gd name="connsiteX26" fmla="*/ 11393300 w 14144971"/>
              <a:gd name="connsiteY26" fmla="*/ 3943984 h 13403658"/>
              <a:gd name="connsiteX27" fmla="*/ 8640960 w 14144971"/>
              <a:gd name="connsiteY27" fmla="*/ 6696325 h 13403658"/>
              <a:gd name="connsiteX28" fmla="*/ 5890842 w 14144971"/>
              <a:gd name="connsiteY28" fmla="*/ 3946204 h 13403658"/>
              <a:gd name="connsiteX29" fmla="*/ 3140722 w 14144971"/>
              <a:gd name="connsiteY29" fmla="*/ 6696325 h 13403658"/>
              <a:gd name="connsiteX30" fmla="*/ 388381 w 14144971"/>
              <a:gd name="connsiteY30" fmla="*/ 3943984 h 13403658"/>
              <a:gd name="connsiteX31" fmla="*/ 3140722 w 14144971"/>
              <a:gd name="connsiteY31" fmla="*/ 1191644 h 13403658"/>
              <a:gd name="connsiteX32" fmla="*/ 5890842 w 14144971"/>
              <a:gd name="connsiteY32" fmla="*/ 3941763 h 13403658"/>
              <a:gd name="connsiteX33" fmla="*/ 3733700 w 14144971"/>
              <a:gd name="connsiteY33" fmla="*/ 0 h 13403658"/>
              <a:gd name="connsiteX34" fmla="*/ 8043542 w 14144971"/>
              <a:gd name="connsiteY34" fmla="*/ 0 h 13403658"/>
              <a:gd name="connsiteX35" fmla="*/ 8640960 w 14144971"/>
              <a:gd name="connsiteY35" fmla="*/ 597418 h 13403658"/>
              <a:gd name="connsiteX36" fmla="*/ 5888623 w 14144971"/>
              <a:gd name="connsiteY36" fmla="*/ 3349758 h 13403658"/>
              <a:gd name="connsiteX37" fmla="*/ 3136282 w 14144971"/>
              <a:gd name="connsiteY37" fmla="*/ 597418 h 1340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144971" h="13403658">
                <a:moveTo>
                  <a:pt x="5888623" y="11227932"/>
                </a:moveTo>
                <a:lnTo>
                  <a:pt x="8064346" y="13403658"/>
                </a:lnTo>
                <a:lnTo>
                  <a:pt x="3712896" y="13403658"/>
                </a:lnTo>
                <a:close/>
                <a:moveTo>
                  <a:pt x="3140721" y="7884774"/>
                </a:moveTo>
                <a:lnTo>
                  <a:pt x="5890842" y="10634894"/>
                </a:lnTo>
                <a:lnTo>
                  <a:pt x="8640960" y="7884774"/>
                </a:lnTo>
                <a:lnTo>
                  <a:pt x="11393300" y="10637114"/>
                </a:lnTo>
                <a:lnTo>
                  <a:pt x="8640960" y="13389454"/>
                </a:lnTo>
                <a:lnTo>
                  <a:pt x="5890842" y="10639334"/>
                </a:lnTo>
                <a:lnTo>
                  <a:pt x="3140721" y="13389454"/>
                </a:lnTo>
                <a:lnTo>
                  <a:pt x="388381" y="10637114"/>
                </a:lnTo>
                <a:close/>
                <a:moveTo>
                  <a:pt x="11393300" y="4536507"/>
                </a:moveTo>
                <a:lnTo>
                  <a:pt x="14144971" y="7288175"/>
                </a:lnTo>
                <a:lnTo>
                  <a:pt x="14144971" y="7289513"/>
                </a:lnTo>
                <a:lnTo>
                  <a:pt x="11393300" y="10041184"/>
                </a:lnTo>
                <a:lnTo>
                  <a:pt x="8640960" y="7288844"/>
                </a:lnTo>
                <a:close/>
                <a:moveTo>
                  <a:pt x="388382" y="4536507"/>
                </a:moveTo>
                <a:lnTo>
                  <a:pt x="3138502" y="7286624"/>
                </a:lnTo>
                <a:lnTo>
                  <a:pt x="5888623" y="4536507"/>
                </a:lnTo>
                <a:lnTo>
                  <a:pt x="8640960" y="7288845"/>
                </a:lnTo>
                <a:lnTo>
                  <a:pt x="5888623" y="10041184"/>
                </a:lnTo>
                <a:lnTo>
                  <a:pt x="3138502" y="7291065"/>
                </a:lnTo>
                <a:lnTo>
                  <a:pt x="388382" y="10041184"/>
                </a:lnTo>
                <a:lnTo>
                  <a:pt x="0" y="9652802"/>
                </a:lnTo>
                <a:lnTo>
                  <a:pt x="0" y="4924888"/>
                </a:lnTo>
                <a:close/>
                <a:moveTo>
                  <a:pt x="8640960" y="1191643"/>
                </a:moveTo>
                <a:lnTo>
                  <a:pt x="11393300" y="3943984"/>
                </a:lnTo>
                <a:lnTo>
                  <a:pt x="8640960" y="6696325"/>
                </a:lnTo>
                <a:lnTo>
                  <a:pt x="5890842" y="3946204"/>
                </a:lnTo>
                <a:lnTo>
                  <a:pt x="3140722" y="6696325"/>
                </a:lnTo>
                <a:lnTo>
                  <a:pt x="388381" y="3943984"/>
                </a:lnTo>
                <a:lnTo>
                  <a:pt x="3140722" y="1191644"/>
                </a:lnTo>
                <a:lnTo>
                  <a:pt x="5890842" y="3941763"/>
                </a:lnTo>
                <a:close/>
                <a:moveTo>
                  <a:pt x="3733700" y="0"/>
                </a:moveTo>
                <a:lnTo>
                  <a:pt x="8043542" y="0"/>
                </a:lnTo>
                <a:lnTo>
                  <a:pt x="8640960" y="597418"/>
                </a:lnTo>
                <a:lnTo>
                  <a:pt x="5888623" y="3349758"/>
                </a:lnTo>
                <a:lnTo>
                  <a:pt x="3136282" y="597418"/>
                </a:lnTo>
                <a:close/>
              </a:path>
            </a:pathLst>
          </a:custGeom>
          <a:noFill/>
          <a:effectLst>
            <a:outerShdw blurRad="698500" dist="228600" sx="102000" sy="102000" algn="ctr" rotWithShape="0">
              <a:prstClr val="black">
                <a:alpha val="40000"/>
              </a:prstClr>
            </a:outerShdw>
          </a:effectLst>
        </p:spPr>
        <p:txBody>
          <a:bodyPr wrap="square">
            <a:noAutofit/>
          </a:bodyPr>
          <a:lstStyle/>
          <a:p>
            <a:endParaRPr lang="en-US"/>
          </a:p>
        </p:txBody>
      </p:sp>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62" name="Footer Placeholder 61"/>
          <p:cNvSpPr>
            <a:spLocks noGrp="1"/>
          </p:cNvSpPr>
          <p:nvPr>
            <p:ph type="ftr" sz="quarter" idx="20"/>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31903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Picture Placeholder 3"/>
          <p:cNvSpPr>
            <a:spLocks noGrp="1"/>
          </p:cNvSpPr>
          <p:nvPr>
            <p:ph type="pic" sz="quarter" idx="17"/>
          </p:nvPr>
        </p:nvSpPr>
        <p:spPr>
          <a:xfrm>
            <a:off x="9164637" y="5273824"/>
            <a:ext cx="6048375" cy="6048375"/>
          </a:xfrm>
          <a:prstGeom prst="ellipse">
            <a:avLst/>
          </a:prstGeom>
        </p:spPr>
        <p:txBody>
          <a:bodyPr/>
          <a:lstStyle/>
          <a:p>
            <a:endParaRPr lang="en-US"/>
          </a:p>
        </p:txBody>
      </p:sp>
      <p:sp>
        <p:nvSpPr>
          <p:cNvPr id="2" name="Footer Placeholder 1"/>
          <p:cNvSpPr>
            <a:spLocks noGrp="1"/>
          </p:cNvSpPr>
          <p:nvPr>
            <p:ph type="ftr" sz="quarter" idx="18"/>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1537556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715500" cy="137160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6"/>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546918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14" name="Picture Placeholder 13"/>
          <p:cNvSpPr>
            <a:spLocks noGrp="1" noChangeAspect="1"/>
          </p:cNvSpPr>
          <p:nvPr>
            <p:ph type="pic" sz="quarter" idx="17"/>
          </p:nvPr>
        </p:nvSpPr>
        <p:spPr>
          <a:xfrm>
            <a:off x="12980913" y="0"/>
            <a:ext cx="11396737" cy="13716000"/>
          </a:xfrm>
          <a:custGeom>
            <a:avLst/>
            <a:gdLst>
              <a:gd name="connsiteX0" fmla="*/ 5698367 w 11396737"/>
              <a:gd name="connsiteY0" fmla="*/ 4006645 h 13716000"/>
              <a:gd name="connsiteX1" fmla="*/ 8549301 w 11396737"/>
              <a:gd name="connsiteY1" fmla="*/ 6857578 h 13716000"/>
              <a:gd name="connsiteX2" fmla="*/ 5698367 w 11396737"/>
              <a:gd name="connsiteY2" fmla="*/ 9708511 h 13716000"/>
              <a:gd name="connsiteX3" fmla="*/ 2847435 w 11396737"/>
              <a:gd name="connsiteY3" fmla="*/ 6857578 h 13716000"/>
              <a:gd name="connsiteX4" fmla="*/ 5698367 w 11396737"/>
              <a:gd name="connsiteY4" fmla="*/ 4006645 h 13716000"/>
              <a:gd name="connsiteX5" fmla="*/ 5698367 w 11396737"/>
              <a:gd name="connsiteY5" fmla="*/ 2964003 h 13716000"/>
              <a:gd name="connsiteX6" fmla="*/ 1804793 w 11396737"/>
              <a:gd name="connsiteY6" fmla="*/ 6857578 h 13716000"/>
              <a:gd name="connsiteX7" fmla="*/ 5698367 w 11396737"/>
              <a:gd name="connsiteY7" fmla="*/ 10751153 h 13716000"/>
              <a:gd name="connsiteX8" fmla="*/ 9591943 w 11396737"/>
              <a:gd name="connsiteY8" fmla="*/ 6857578 h 13716000"/>
              <a:gd name="connsiteX9" fmla="*/ 5698367 w 11396737"/>
              <a:gd name="connsiteY9" fmla="*/ 2964003 h 13716000"/>
              <a:gd name="connsiteX10" fmla="*/ 0 w 11396737"/>
              <a:gd name="connsiteY10" fmla="*/ 0 h 13716000"/>
              <a:gd name="connsiteX11" fmla="*/ 11396737 w 11396737"/>
              <a:gd name="connsiteY11" fmla="*/ 0 h 13716000"/>
              <a:gd name="connsiteX12" fmla="*/ 11396737 w 11396737"/>
              <a:gd name="connsiteY12" fmla="*/ 13716000 h 13716000"/>
              <a:gd name="connsiteX13" fmla="*/ 0 w 11396737"/>
              <a:gd name="connsiteY13"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6737" h="13716000">
                <a:moveTo>
                  <a:pt x="5698367" y="4006645"/>
                </a:moveTo>
                <a:cubicBezTo>
                  <a:pt x="7272895" y="4006645"/>
                  <a:pt x="8549301" y="5283051"/>
                  <a:pt x="8549301" y="6857578"/>
                </a:cubicBezTo>
                <a:cubicBezTo>
                  <a:pt x="8549301" y="8432105"/>
                  <a:pt x="7272895" y="9708511"/>
                  <a:pt x="5698367" y="9708511"/>
                </a:cubicBezTo>
                <a:cubicBezTo>
                  <a:pt x="4123841" y="9708511"/>
                  <a:pt x="2847435" y="8432105"/>
                  <a:pt x="2847435" y="6857578"/>
                </a:cubicBezTo>
                <a:cubicBezTo>
                  <a:pt x="2847435" y="5283051"/>
                  <a:pt x="4123841" y="4006645"/>
                  <a:pt x="5698367" y="4006645"/>
                </a:cubicBezTo>
                <a:close/>
                <a:moveTo>
                  <a:pt x="5698367" y="2964003"/>
                </a:moveTo>
                <a:cubicBezTo>
                  <a:pt x="3548006" y="2964003"/>
                  <a:pt x="1804793" y="4707216"/>
                  <a:pt x="1804793" y="6857578"/>
                </a:cubicBezTo>
                <a:cubicBezTo>
                  <a:pt x="1804793" y="9007940"/>
                  <a:pt x="3548006" y="10751153"/>
                  <a:pt x="5698367" y="10751153"/>
                </a:cubicBezTo>
                <a:cubicBezTo>
                  <a:pt x="7848731" y="10751153"/>
                  <a:pt x="9591943" y="9007940"/>
                  <a:pt x="9591943" y="6857578"/>
                </a:cubicBezTo>
                <a:cubicBezTo>
                  <a:pt x="9591943" y="4707216"/>
                  <a:pt x="7848731" y="2964003"/>
                  <a:pt x="5698367" y="2964003"/>
                </a:cubicBezTo>
                <a:close/>
                <a:moveTo>
                  <a:pt x="0" y="0"/>
                </a:moveTo>
                <a:lnTo>
                  <a:pt x="11396737" y="0"/>
                </a:lnTo>
                <a:lnTo>
                  <a:pt x="11396737" y="13716000"/>
                </a:lnTo>
                <a:lnTo>
                  <a:pt x="0" y="13716000"/>
                </a:lnTo>
                <a:close/>
              </a:path>
            </a:pathLst>
          </a:custGeom>
          <a:solidFill>
            <a:srgbClr val="BFBFBF"/>
          </a:solidFill>
        </p:spPr>
        <p:txBody>
          <a:bodyPr wrap="square">
            <a:no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8"/>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3748543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8"/>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11" name="Picture Placeholder 10"/>
          <p:cNvSpPr>
            <a:spLocks noGrp="1"/>
          </p:cNvSpPr>
          <p:nvPr>
            <p:ph type="pic" sz="quarter" idx="19"/>
          </p:nvPr>
        </p:nvSpPr>
        <p:spPr>
          <a:xfrm>
            <a:off x="0" y="0"/>
            <a:ext cx="10244138" cy="13716000"/>
          </a:xfrm>
          <a:custGeom>
            <a:avLst/>
            <a:gdLst>
              <a:gd name="connsiteX0" fmla="*/ 5128518 w 10244138"/>
              <a:gd name="connsiteY0" fmla="*/ 2305050 h 13716000"/>
              <a:gd name="connsiteX1" fmla="*/ 1356522 w 10244138"/>
              <a:gd name="connsiteY1" fmla="*/ 3784545 h 13716000"/>
              <a:gd name="connsiteX2" fmla="*/ 1277938 w 10244138"/>
              <a:gd name="connsiteY2" fmla="*/ 3902381 h 13716000"/>
              <a:gd name="connsiteX3" fmla="*/ 1277938 w 10244138"/>
              <a:gd name="connsiteY3" fmla="*/ 4046403 h 13716000"/>
              <a:gd name="connsiteX4" fmla="*/ 3059159 w 10244138"/>
              <a:gd name="connsiteY4" fmla="*/ 9532318 h 13716000"/>
              <a:gd name="connsiteX5" fmla="*/ 4879671 w 10244138"/>
              <a:gd name="connsiteY5" fmla="*/ 11254032 h 13716000"/>
              <a:gd name="connsiteX6" fmla="*/ 5128518 w 10244138"/>
              <a:gd name="connsiteY6" fmla="*/ 11404600 h 13716000"/>
              <a:gd name="connsiteX7" fmla="*/ 5377365 w 10244138"/>
              <a:gd name="connsiteY7" fmla="*/ 11254032 h 13716000"/>
              <a:gd name="connsiteX8" fmla="*/ 7191329 w 10244138"/>
              <a:gd name="connsiteY8" fmla="*/ 9532318 h 13716000"/>
              <a:gd name="connsiteX9" fmla="*/ 8972550 w 10244138"/>
              <a:gd name="connsiteY9" fmla="*/ 4046403 h 13716000"/>
              <a:gd name="connsiteX10" fmla="*/ 8972550 w 10244138"/>
              <a:gd name="connsiteY10" fmla="*/ 3902381 h 13716000"/>
              <a:gd name="connsiteX11" fmla="*/ 8893966 w 10244138"/>
              <a:gd name="connsiteY11" fmla="*/ 3784545 h 13716000"/>
              <a:gd name="connsiteX12" fmla="*/ 5128518 w 10244138"/>
              <a:gd name="connsiteY12" fmla="*/ 2305050 h 13716000"/>
              <a:gd name="connsiteX13" fmla="*/ 0 w 10244138"/>
              <a:gd name="connsiteY13" fmla="*/ 0 h 13716000"/>
              <a:gd name="connsiteX14" fmla="*/ 10244138 w 10244138"/>
              <a:gd name="connsiteY14" fmla="*/ 0 h 13716000"/>
              <a:gd name="connsiteX15" fmla="*/ 10244138 w 10244138"/>
              <a:gd name="connsiteY15" fmla="*/ 13716000 h 13716000"/>
              <a:gd name="connsiteX16" fmla="*/ 0 w 10244138"/>
              <a:gd name="connsiteY1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44138" h="13716000">
                <a:moveTo>
                  <a:pt x="5128518" y="2305050"/>
                </a:moveTo>
                <a:cubicBezTo>
                  <a:pt x="2325715" y="2305050"/>
                  <a:pt x="1395813" y="3725628"/>
                  <a:pt x="1356522" y="3784545"/>
                </a:cubicBezTo>
                <a:cubicBezTo>
                  <a:pt x="1356522" y="3784545"/>
                  <a:pt x="1356522" y="3784545"/>
                  <a:pt x="1277938" y="3902381"/>
                </a:cubicBezTo>
                <a:cubicBezTo>
                  <a:pt x="1277938" y="3902381"/>
                  <a:pt x="1277938" y="3902381"/>
                  <a:pt x="1277938" y="4046403"/>
                </a:cubicBezTo>
                <a:cubicBezTo>
                  <a:pt x="1277938" y="6658432"/>
                  <a:pt x="2247132" y="8471796"/>
                  <a:pt x="3059159" y="9532318"/>
                </a:cubicBezTo>
                <a:cubicBezTo>
                  <a:pt x="3949770" y="10697585"/>
                  <a:pt x="4840380" y="11234393"/>
                  <a:pt x="4879671" y="11254032"/>
                </a:cubicBezTo>
                <a:lnTo>
                  <a:pt x="5128518" y="11404600"/>
                </a:lnTo>
                <a:cubicBezTo>
                  <a:pt x="5128518" y="11404600"/>
                  <a:pt x="5128518" y="11404600"/>
                  <a:pt x="5377365" y="11254032"/>
                </a:cubicBezTo>
                <a:cubicBezTo>
                  <a:pt x="5410108" y="11234393"/>
                  <a:pt x="6307268" y="10697585"/>
                  <a:pt x="7191329" y="9532318"/>
                </a:cubicBezTo>
                <a:cubicBezTo>
                  <a:pt x="8003357" y="8471796"/>
                  <a:pt x="8972550" y="6658432"/>
                  <a:pt x="8972550" y="4046403"/>
                </a:cubicBezTo>
                <a:cubicBezTo>
                  <a:pt x="8972550" y="4046403"/>
                  <a:pt x="8972550" y="4046403"/>
                  <a:pt x="8972550" y="3902381"/>
                </a:cubicBezTo>
                <a:cubicBezTo>
                  <a:pt x="8972550" y="3902381"/>
                  <a:pt x="8972550" y="3902381"/>
                  <a:pt x="8893966" y="3784545"/>
                </a:cubicBezTo>
                <a:cubicBezTo>
                  <a:pt x="8861224" y="3725628"/>
                  <a:pt x="7924773" y="2305050"/>
                  <a:pt x="5128518" y="2305050"/>
                </a:cubicBezTo>
                <a:close/>
                <a:moveTo>
                  <a:pt x="0" y="0"/>
                </a:moveTo>
                <a:lnTo>
                  <a:pt x="10244138" y="0"/>
                </a:lnTo>
                <a:lnTo>
                  <a:pt x="10244138" y="13716000"/>
                </a:lnTo>
                <a:lnTo>
                  <a:pt x="0" y="13716000"/>
                </a:lnTo>
                <a:close/>
              </a:path>
            </a:pathLst>
          </a:custGeom>
          <a:noFill/>
        </p:spPr>
        <p:txBody>
          <a:bodyPr wrap="square">
            <a:noAutofit/>
          </a:bodyPr>
          <a:lstStyle/>
          <a:p>
            <a:endParaRPr lang="en-US"/>
          </a:p>
        </p:txBody>
      </p:sp>
    </p:spTree>
    <p:extLst>
      <p:ext uri="{BB962C8B-B14F-4D97-AF65-F5344CB8AC3E}">
        <p14:creationId xmlns:p14="http://schemas.microsoft.com/office/powerpoint/2010/main" val="558006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7969775" y="137163"/>
            <a:ext cx="20330597" cy="15824395"/>
            <a:chOff x="2101597" y="594889"/>
            <a:chExt cx="4994398" cy="3886016"/>
          </a:xfrm>
        </p:grpSpPr>
        <p:pic>
          <p:nvPicPr>
            <p:cNvPr id="6"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597" y="594889"/>
              <a:ext cx="4994398" cy="3886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908107" y="1313273"/>
              <a:ext cx="3309985" cy="2049275"/>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Lato Light"/>
              </a:endParaRPr>
            </a:p>
          </p:txBody>
        </p:sp>
      </p:grpSp>
      <p:sp>
        <p:nvSpPr>
          <p:cNvPr id="15" name="Picture Placeholder 14"/>
          <p:cNvSpPr>
            <a:spLocks noGrp="1"/>
          </p:cNvSpPr>
          <p:nvPr>
            <p:ph type="pic" sz="quarter" idx="25" hasCustomPrompt="1"/>
          </p:nvPr>
        </p:nvSpPr>
        <p:spPr>
          <a:xfrm>
            <a:off x="-4686730" y="3041576"/>
            <a:ext cx="13473890" cy="8365877"/>
          </a:xfrm>
          <a:prstGeom prst="rect">
            <a:avLst/>
          </a:prstGeo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
        <p:nvSpPr>
          <p:cNvPr id="16" name="Text Placeholder 9"/>
          <p:cNvSpPr>
            <a:spLocks noGrp="1"/>
          </p:cNvSpPr>
          <p:nvPr>
            <p:ph type="body" sz="quarter" idx="11" hasCustomPrompt="1"/>
          </p:nvPr>
        </p:nvSpPr>
        <p:spPr>
          <a:xfrm>
            <a:off x="11419101" y="1214572"/>
            <a:ext cx="9473999" cy="3802744"/>
          </a:xfrm>
          <a:prstGeom prst="rect">
            <a:avLst/>
          </a:prstGeom>
        </p:spPr>
        <p:txBody>
          <a:bodyPr lIns="360000" tIns="180000" rIns="360000" bIns="180000">
            <a:normAutofit/>
          </a:bodyPr>
          <a:lstStyle>
            <a:lvl1pPr marL="0" indent="0">
              <a:spcBef>
                <a:spcPts val="0"/>
              </a:spcBef>
              <a:buNone/>
              <a:defRPr sz="9998" baseline="0">
                <a:solidFill>
                  <a:srgbClr val="292929"/>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GB" dirty="0"/>
              <a:t>Title Here </a:t>
            </a:r>
          </a:p>
        </p:txBody>
      </p:sp>
      <p:sp>
        <p:nvSpPr>
          <p:cNvPr id="17" name="Text Placeholder 9"/>
          <p:cNvSpPr>
            <a:spLocks noGrp="1"/>
          </p:cNvSpPr>
          <p:nvPr>
            <p:ph type="body" sz="quarter" idx="12" hasCustomPrompt="1"/>
          </p:nvPr>
        </p:nvSpPr>
        <p:spPr>
          <a:xfrm>
            <a:off x="13983146" y="6027059"/>
            <a:ext cx="9473999" cy="6979269"/>
          </a:xfrm>
          <a:prstGeom prst="rect">
            <a:avLst/>
          </a:prstGeom>
        </p:spPr>
        <p:txBody>
          <a:bodyPr lIns="360000" tIns="180000" rIns="360000" bIns="180000">
            <a:normAutofit/>
          </a:bodyPr>
          <a:lstStyle>
            <a:lvl1pPr marL="0" indent="0">
              <a:lnSpc>
                <a:spcPct val="110000"/>
              </a:lnSpc>
              <a:spcBef>
                <a:spcPts val="400"/>
              </a:spcBef>
              <a:buNone/>
              <a:defRPr sz="3199" baseline="0">
                <a:solidFill>
                  <a:srgbClr val="292929"/>
                </a:solidFill>
                <a:latin typeface="+mj-lt"/>
              </a:defRPr>
            </a:lvl1pPr>
          </a:lstStyle>
          <a:p>
            <a:pPr lvl="0"/>
            <a:r>
              <a:rPr lang="en-GB" dirty="0"/>
              <a:t>Body Text Goes Here </a:t>
            </a:r>
          </a:p>
        </p:txBody>
      </p:sp>
      <p:sp>
        <p:nvSpPr>
          <p:cNvPr id="3" name="Slide Number Placeholder 2"/>
          <p:cNvSpPr>
            <a:spLocks noGrp="1"/>
          </p:cNvSpPr>
          <p:nvPr>
            <p:ph type="sldNum" sz="quarter" idx="27"/>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8" name="Footer Placeholder 7"/>
          <p:cNvSpPr>
            <a:spLocks noGrp="1"/>
          </p:cNvSpPr>
          <p:nvPr>
            <p:ph type="ftr" sz="quarter" idx="28"/>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p>
        </p:txBody>
      </p:sp>
    </p:spTree>
    <p:extLst>
      <p:ext uri="{BB962C8B-B14F-4D97-AF65-F5344CB8AC3E}">
        <p14:creationId xmlns:p14="http://schemas.microsoft.com/office/powerpoint/2010/main" val="2731619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No Footer">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3952043" y="2105472"/>
            <a:ext cx="5761830" cy="9183600"/>
          </a:xfrm>
          <a:prstGeom prst="rect">
            <a:avLst/>
          </a:prstGeom>
          <a:solidFill>
            <a:srgbClr val="88888A"/>
          </a:solidFill>
          <a:effectLst>
            <a:outerShdw blurRad="279400" dist="431800" dir="8100000" algn="tr" rotWithShape="0">
              <a:prstClr val="black">
                <a:alpha val="40000"/>
              </a:prstClr>
            </a:outerShdw>
          </a:effectLst>
          <a:scene3d>
            <a:camera prst="perspectiveContrastingRightFacing" fov="900000">
              <a:rot lat="19681023" lon="18859699" rev="3600000"/>
            </a:camera>
            <a:lightRig rig="threePt" dir="t"/>
          </a:scene3d>
          <a:sp3d>
            <a:bevelT w="0" h="0"/>
            <a:bevelB w="38100" h="127000"/>
          </a:sp3d>
        </p:spPr>
        <p:txBody>
          <a:bodyPr/>
          <a:lstStyle>
            <a:lvl1pPr>
              <a:defRPr lang="en-US"/>
            </a:lvl1pPr>
          </a:lstStyle>
          <a:p>
            <a:endParaRPr lang="en-US" dirty="0"/>
          </a:p>
        </p:txBody>
      </p:sp>
      <p:sp>
        <p:nvSpPr>
          <p:cNvPr id="24" name="Picture Placeholder 12"/>
          <p:cNvSpPr>
            <a:spLocks noGrp="1"/>
          </p:cNvSpPr>
          <p:nvPr>
            <p:ph type="pic" sz="quarter" idx="14"/>
          </p:nvPr>
        </p:nvSpPr>
        <p:spPr>
          <a:xfrm>
            <a:off x="4381493" y="-542112"/>
            <a:ext cx="5761830" cy="9183600"/>
          </a:xfrm>
          <a:prstGeom prst="rect">
            <a:avLst/>
          </a:prstGeom>
          <a:solidFill>
            <a:srgbClr val="BFBFBF"/>
          </a:solidFill>
          <a:effectLst>
            <a:outerShdw blurRad="279400" dist="431800" dir="8100000" algn="tr" rotWithShape="0">
              <a:prstClr val="black">
                <a:alpha val="40000"/>
              </a:prstClr>
            </a:outerShdw>
          </a:effectLst>
          <a:scene3d>
            <a:camera prst="perspectiveContrastingRightFacing" fov="900000">
              <a:rot lat="19681023" lon="18859699" rev="3600000"/>
            </a:camera>
            <a:lightRig rig="threePt" dir="t"/>
          </a:scene3d>
          <a:sp3d>
            <a:bevelT w="0" h="0"/>
            <a:bevelB w="38100" h="127000"/>
          </a:sp3d>
        </p:spPr>
        <p:txBody>
          <a:bodyPr/>
          <a:lstStyle>
            <a:lvl1pPr>
              <a:defRPr lang="en-US"/>
            </a:lvl1pPr>
          </a:lstStyle>
          <a:p>
            <a:endParaRPr lang="en-US" dirty="0"/>
          </a:p>
        </p:txBody>
      </p:sp>
      <p:sp>
        <p:nvSpPr>
          <p:cNvPr id="2" name="Footer Placeholder 1"/>
          <p:cNvSpPr>
            <a:spLocks noGrp="1"/>
          </p:cNvSpPr>
          <p:nvPr>
            <p:ph type="ftr" sz="quarter" idx="15"/>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6"/>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Tree>
    <p:extLst>
      <p:ext uri="{BB962C8B-B14F-4D97-AF65-F5344CB8AC3E}">
        <p14:creationId xmlns:p14="http://schemas.microsoft.com/office/powerpoint/2010/main" val="3047265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17876" name="Picture Placeholder 17875"/>
          <p:cNvSpPr>
            <a:spLocks noGrp="1"/>
          </p:cNvSpPr>
          <p:nvPr>
            <p:ph type="pic" sz="quarter" idx="12"/>
          </p:nvPr>
        </p:nvSpPr>
        <p:spPr>
          <a:xfrm>
            <a:off x="0" y="0"/>
            <a:ext cx="13268945" cy="13701713"/>
          </a:xfrm>
        </p:spPr>
        <p:txBody>
          <a:bodyPr/>
          <a:lstStyle/>
          <a:p>
            <a:endParaRPr lang="en-US"/>
          </a:p>
        </p:txBody>
      </p:sp>
      <p:sp>
        <p:nvSpPr>
          <p:cNvPr id="17882" name="AutoShape 15882"/>
          <p:cNvSpPr>
            <a:spLocks noChangeAspect="1" noChangeArrowheads="1" noTextEdit="1"/>
          </p:cNvSpPr>
          <p:nvPr userDrawn="1"/>
        </p:nvSpPr>
        <p:spPr bwMode="auto">
          <a:xfrm>
            <a:off x="-4763" y="0"/>
            <a:ext cx="13276531" cy="1376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2894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No Footer">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0" y="0"/>
            <a:ext cx="11972925" cy="13725525"/>
          </a:xfrm>
          <a:prstGeom prst="rect">
            <a:avLst/>
          </a:prstGeom>
        </p:spPr>
        <p:txBody>
          <a:bodyPr/>
          <a:lstStyle/>
          <a:p>
            <a:endParaRPr lang="en-US"/>
          </a:p>
        </p:txBody>
      </p:sp>
      <p:sp>
        <p:nvSpPr>
          <p:cNvPr id="8" name="Picture Placeholder 7"/>
          <p:cNvSpPr>
            <a:spLocks noGrp="1"/>
          </p:cNvSpPr>
          <p:nvPr>
            <p:ph type="pic" sz="quarter" idx="13"/>
          </p:nvPr>
        </p:nvSpPr>
        <p:spPr>
          <a:xfrm>
            <a:off x="4339953" y="3617640"/>
            <a:ext cx="3960439" cy="6984776"/>
          </a:xfrm>
          <a:prstGeom prst="rect">
            <a:avLst/>
          </a:prstGeom>
          <a:solidFill>
            <a:srgbClr val="88888A"/>
          </a:solidFill>
          <a:ln>
            <a:noFill/>
          </a:ln>
          <a:scene3d>
            <a:camera prst="orthographicFront">
              <a:rot lat="0" lon="0" rev="20340000"/>
            </a:camera>
            <a:lightRig rig="threePt" dir="t"/>
          </a:scene3d>
        </p:spPr>
        <p:txBody>
          <a:bodyPr/>
          <a:lstStyle/>
          <a:p>
            <a:endParaRPr lang="en-US" dirty="0"/>
          </a:p>
        </p:txBody>
      </p:sp>
      <p:sp>
        <p:nvSpPr>
          <p:cNvPr id="3" name="Footer Placeholder 2"/>
          <p:cNvSpPr>
            <a:spLocks noGrp="1"/>
          </p:cNvSpPr>
          <p:nvPr>
            <p:ph type="ftr" sz="quarter" idx="14"/>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Tree>
    <p:extLst>
      <p:ext uri="{BB962C8B-B14F-4D97-AF65-F5344CB8AC3E}">
        <p14:creationId xmlns:p14="http://schemas.microsoft.com/office/powerpoint/2010/main" val="4268382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No Foot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9234488"/>
            <a:ext cx="24377650" cy="4481512"/>
          </a:xfrm>
          <a:prstGeom prst="rect">
            <a:avLst/>
          </a:prstGeom>
          <a:noFill/>
        </p:spPr>
        <p:txBody>
          <a:bodyPr/>
          <a:lstStyle>
            <a:lvl1pPr marL="0" indent="0">
              <a:buNone/>
              <a:defRPr/>
            </a:lvl1pPr>
          </a:lstStyle>
          <a:p>
            <a:r>
              <a:rPr lang="en-US" dirty="0"/>
              <a:t> </a:t>
            </a:r>
          </a:p>
        </p:txBody>
      </p:sp>
      <p:sp>
        <p:nvSpPr>
          <p:cNvPr id="5" name="Slide Number Placeholder 4"/>
          <p:cNvSpPr>
            <a:spLocks noGrp="1"/>
          </p:cNvSpPr>
          <p:nvPr>
            <p:ph type="sldNum" sz="quarter" idx="12"/>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6" name="Footer Placeholder 5"/>
          <p:cNvSpPr>
            <a:spLocks noGrp="1"/>
          </p:cNvSpPr>
          <p:nvPr>
            <p:ph type="ftr" sz="quarter" idx="13"/>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p>
        </p:txBody>
      </p:sp>
    </p:spTree>
    <p:extLst>
      <p:ext uri="{BB962C8B-B14F-4D97-AF65-F5344CB8AC3E}">
        <p14:creationId xmlns:p14="http://schemas.microsoft.com/office/powerpoint/2010/main" val="2082595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0850" y="233363"/>
            <a:ext cx="23475950" cy="13177837"/>
          </a:xfrm>
          <a:prstGeom prst="rect">
            <a:avLst/>
          </a:prstGeom>
        </p:spPr>
        <p:txBody>
          <a:bodyPr/>
          <a:lstStyle/>
          <a:p>
            <a:endParaRPr lang="en-US"/>
          </a:p>
        </p:txBody>
      </p:sp>
    </p:spTree>
    <p:extLst>
      <p:ext uri="{BB962C8B-B14F-4D97-AF65-F5344CB8AC3E}">
        <p14:creationId xmlns:p14="http://schemas.microsoft.com/office/powerpoint/2010/main" val="2404929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2430270" y="4769768"/>
            <a:ext cx="7775614" cy="7768508"/>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3"/>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367672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1770873"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5" name="Picture Placeholder 7"/>
          <p:cNvSpPr>
            <a:spLocks noGrp="1"/>
          </p:cNvSpPr>
          <p:nvPr>
            <p:ph type="pic" sz="quarter" idx="13"/>
          </p:nvPr>
        </p:nvSpPr>
        <p:spPr>
          <a:xfrm>
            <a:off x="9248101"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6" name="Picture Placeholder 7"/>
          <p:cNvSpPr>
            <a:spLocks noGrp="1"/>
          </p:cNvSpPr>
          <p:nvPr>
            <p:ph type="pic" sz="quarter" idx="14"/>
          </p:nvPr>
        </p:nvSpPr>
        <p:spPr>
          <a:xfrm>
            <a:off x="16725329"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2" name="Footer Placeholder 1"/>
          <p:cNvSpPr>
            <a:spLocks noGrp="1"/>
          </p:cNvSpPr>
          <p:nvPr>
            <p:ph type="ftr" sz="quarter" idx="15"/>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158683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14565089" y="2393504"/>
            <a:ext cx="7775614" cy="7768508"/>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3"/>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1837131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7" name="Picture Placeholder 4"/>
          <p:cNvSpPr>
            <a:spLocks noGrp="1"/>
          </p:cNvSpPr>
          <p:nvPr>
            <p:ph type="pic" sz="quarter" idx="13"/>
          </p:nvPr>
        </p:nvSpPr>
        <p:spPr>
          <a:xfrm>
            <a:off x="11445714" y="840929"/>
            <a:ext cx="6008687" cy="6008687"/>
          </a:xfrm>
          <a:prstGeom prst="rect">
            <a:avLst/>
          </a:prstGeom>
          <a:solidFill>
            <a:schemeClr val="bg1">
              <a:lumMod val="75000"/>
            </a:schemeClr>
          </a:solidFill>
        </p:spPr>
        <p:txBody>
          <a:bodyPr/>
          <a:lstStyle>
            <a:lvl1pPr rtl="0">
              <a:defRPr/>
            </a:lvl1pPr>
          </a:lstStyle>
          <a:p>
            <a:endParaRPr lang="en-US"/>
          </a:p>
        </p:txBody>
      </p:sp>
      <p:sp>
        <p:nvSpPr>
          <p:cNvPr id="9" name="Picture Placeholder 4"/>
          <p:cNvSpPr>
            <a:spLocks noGrp="1"/>
          </p:cNvSpPr>
          <p:nvPr>
            <p:ph type="pic" sz="quarter" idx="14"/>
          </p:nvPr>
        </p:nvSpPr>
        <p:spPr>
          <a:xfrm>
            <a:off x="17454401" y="6849616"/>
            <a:ext cx="6008687" cy="6008687"/>
          </a:xfrm>
          <a:prstGeom prst="rect">
            <a:avLst/>
          </a:prstGeom>
          <a:solidFill>
            <a:schemeClr val="bg1">
              <a:lumMod val="75000"/>
            </a:schemeClr>
          </a:solidFill>
        </p:spPr>
        <p:txBody>
          <a:bodyPr/>
          <a:lstStyle>
            <a:lvl1pPr rtl="0">
              <a:defRPr/>
            </a:lvl1pPr>
          </a:lstStyle>
          <a:p>
            <a:endParaRPr lang="en-US" dirty="0"/>
          </a:p>
        </p:txBody>
      </p:sp>
      <p:sp>
        <p:nvSpPr>
          <p:cNvPr id="2" name="Footer Placeholder 1"/>
          <p:cNvSpPr>
            <a:spLocks noGrp="1"/>
          </p:cNvSpPr>
          <p:nvPr>
            <p:ph type="ftr" sz="quarter" idx="15"/>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474969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13196888" cy="13716000"/>
          </a:xfrm>
          <a:custGeom>
            <a:avLst/>
            <a:gdLst>
              <a:gd name="connsiteX0" fmla="*/ 0 w 13196888"/>
              <a:gd name="connsiteY0" fmla="*/ 0 h 13716000"/>
              <a:gd name="connsiteX1" fmla="*/ 3299234 w 13196888"/>
              <a:gd name="connsiteY1" fmla="*/ 0 h 13716000"/>
              <a:gd name="connsiteX2" fmla="*/ 7076257 w 13196888"/>
              <a:gd name="connsiteY2" fmla="*/ 0 h 13716000"/>
              <a:gd name="connsiteX3" fmla="*/ 13196888 w 13196888"/>
              <a:gd name="connsiteY3" fmla="*/ 0 h 13716000"/>
              <a:gd name="connsiteX4" fmla="*/ 13196888 w 13196888"/>
              <a:gd name="connsiteY4" fmla="*/ 204 h 13716000"/>
              <a:gd name="connsiteX5" fmla="*/ 9897703 w 13196888"/>
              <a:gd name="connsiteY5" fmla="*/ 13716000 h 13716000"/>
              <a:gd name="connsiteX6" fmla="*/ 7076257 w 13196888"/>
              <a:gd name="connsiteY6" fmla="*/ 13716000 h 13716000"/>
              <a:gd name="connsiteX7" fmla="*/ 0 w 13196888"/>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96888" h="13716000">
                <a:moveTo>
                  <a:pt x="0" y="0"/>
                </a:moveTo>
                <a:lnTo>
                  <a:pt x="3299234" y="0"/>
                </a:lnTo>
                <a:lnTo>
                  <a:pt x="7076257" y="0"/>
                </a:lnTo>
                <a:lnTo>
                  <a:pt x="13196888" y="0"/>
                </a:lnTo>
                <a:lnTo>
                  <a:pt x="13196888" y="204"/>
                </a:lnTo>
                <a:lnTo>
                  <a:pt x="9897703" y="13716000"/>
                </a:lnTo>
                <a:lnTo>
                  <a:pt x="7076257" y="13716000"/>
                </a:lnTo>
                <a:lnTo>
                  <a:pt x="0" y="13716000"/>
                </a:lnTo>
                <a:close/>
              </a:path>
            </a:pathLst>
          </a:custGeom>
          <a:noFill/>
          <a:ln>
            <a:noFill/>
          </a:ln>
          <a:effectLst>
            <a:outerShdw blurRad="431800" dist="457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defTabSz="914400"/>
            <a:endParaRPr lang="en-US"/>
          </a:p>
        </p:txBody>
      </p:sp>
      <p:sp>
        <p:nvSpPr>
          <p:cNvPr id="4" name="Slide Number Placeholder 3"/>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3"/>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4020186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133135" y="988694"/>
            <a:ext cx="8227457" cy="10868026"/>
          </a:xfrm>
          <a:prstGeom prst="roundRect">
            <a:avLst>
              <a:gd name="adj" fmla="val 3940"/>
            </a:avLst>
          </a:prstGeom>
          <a:noFill/>
          <a:effectLst>
            <a:outerShdw blurRad="38100" dist="38100" dir="5400000" algn="t" rotWithShape="0">
              <a:prstClr val="black">
                <a:alpha val="75000"/>
              </a:prstClr>
            </a:outerShdw>
          </a:effectLst>
        </p:spPr>
        <p:txBody>
          <a:bodyPr/>
          <a:lstStyle/>
          <a:p>
            <a:endParaRPr lang="en-US"/>
          </a:p>
        </p:txBody>
      </p:sp>
      <p:sp>
        <p:nvSpPr>
          <p:cNvPr id="6" name="Slide Number Placeholder 5"/>
          <p:cNvSpPr>
            <a:spLocks noGrp="1"/>
          </p:cNvSpPr>
          <p:nvPr>
            <p:ph type="sldNum" sz="quarter" idx="13"/>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4"/>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3756949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5" name="Slide Number Placeholder 4"/>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Picture Placeholder 3"/>
          <p:cNvSpPr>
            <a:spLocks noGrp="1"/>
          </p:cNvSpPr>
          <p:nvPr>
            <p:ph type="pic" sz="quarter" idx="12"/>
          </p:nvPr>
        </p:nvSpPr>
        <p:spPr>
          <a:xfrm>
            <a:off x="1243609" y="3669022"/>
            <a:ext cx="5237306" cy="1944688"/>
          </a:xfrm>
          <a:prstGeom prst="rect">
            <a:avLst/>
          </a:prstGeom>
          <a:solidFill>
            <a:schemeClr val="bg1"/>
          </a:solidFill>
        </p:spPr>
        <p:txBody>
          <a:bodyPr/>
          <a:lstStyle/>
          <a:p>
            <a:endParaRPr lang="en-US"/>
          </a:p>
        </p:txBody>
      </p:sp>
      <p:sp>
        <p:nvSpPr>
          <p:cNvPr id="6" name="Picture Placeholder 3"/>
          <p:cNvSpPr>
            <a:spLocks noGrp="1"/>
          </p:cNvSpPr>
          <p:nvPr>
            <p:ph type="pic" sz="quarter" idx="13"/>
          </p:nvPr>
        </p:nvSpPr>
        <p:spPr>
          <a:xfrm>
            <a:off x="6969850" y="3669022"/>
            <a:ext cx="5237306" cy="1944688"/>
          </a:xfrm>
          <a:prstGeom prst="rect">
            <a:avLst/>
          </a:prstGeom>
          <a:solidFill>
            <a:schemeClr val="bg1"/>
          </a:solidFill>
        </p:spPr>
        <p:txBody>
          <a:bodyPr/>
          <a:lstStyle/>
          <a:p>
            <a:endParaRPr lang="en-US"/>
          </a:p>
        </p:txBody>
      </p:sp>
      <p:sp>
        <p:nvSpPr>
          <p:cNvPr id="7" name="Picture Placeholder 3"/>
          <p:cNvSpPr>
            <a:spLocks noGrp="1"/>
          </p:cNvSpPr>
          <p:nvPr>
            <p:ph type="pic" sz="quarter" idx="14"/>
          </p:nvPr>
        </p:nvSpPr>
        <p:spPr>
          <a:xfrm>
            <a:off x="12696091" y="3669022"/>
            <a:ext cx="5237306" cy="1944688"/>
          </a:xfrm>
          <a:prstGeom prst="rect">
            <a:avLst/>
          </a:prstGeom>
          <a:solidFill>
            <a:schemeClr val="bg1"/>
          </a:solidFill>
        </p:spPr>
        <p:txBody>
          <a:bodyPr/>
          <a:lstStyle/>
          <a:p>
            <a:endParaRPr lang="en-US"/>
          </a:p>
        </p:txBody>
      </p:sp>
      <p:sp>
        <p:nvSpPr>
          <p:cNvPr id="8" name="Picture Placeholder 3"/>
          <p:cNvSpPr>
            <a:spLocks noGrp="1"/>
          </p:cNvSpPr>
          <p:nvPr>
            <p:ph type="pic" sz="quarter" idx="15"/>
          </p:nvPr>
        </p:nvSpPr>
        <p:spPr>
          <a:xfrm>
            <a:off x="18422332" y="3669022"/>
            <a:ext cx="5237306" cy="1944688"/>
          </a:xfrm>
          <a:prstGeom prst="rect">
            <a:avLst/>
          </a:prstGeom>
          <a:solidFill>
            <a:schemeClr val="bg1"/>
          </a:solidFill>
        </p:spPr>
        <p:txBody>
          <a:bodyPr/>
          <a:lstStyle/>
          <a:p>
            <a:endParaRPr lang="en-US"/>
          </a:p>
        </p:txBody>
      </p:sp>
      <p:sp>
        <p:nvSpPr>
          <p:cNvPr id="9" name="Picture Placeholder 3"/>
          <p:cNvSpPr>
            <a:spLocks noGrp="1"/>
          </p:cNvSpPr>
          <p:nvPr>
            <p:ph type="pic" sz="quarter" idx="16"/>
          </p:nvPr>
        </p:nvSpPr>
        <p:spPr>
          <a:xfrm>
            <a:off x="1243609" y="8101445"/>
            <a:ext cx="5237306" cy="1944688"/>
          </a:xfrm>
          <a:prstGeom prst="rect">
            <a:avLst/>
          </a:prstGeom>
          <a:solidFill>
            <a:schemeClr val="bg1"/>
          </a:solidFill>
        </p:spPr>
        <p:txBody>
          <a:bodyPr/>
          <a:lstStyle/>
          <a:p>
            <a:endParaRPr lang="en-US"/>
          </a:p>
        </p:txBody>
      </p:sp>
      <p:sp>
        <p:nvSpPr>
          <p:cNvPr id="10" name="Picture Placeholder 3"/>
          <p:cNvSpPr>
            <a:spLocks noGrp="1"/>
          </p:cNvSpPr>
          <p:nvPr>
            <p:ph type="pic" sz="quarter" idx="17"/>
          </p:nvPr>
        </p:nvSpPr>
        <p:spPr>
          <a:xfrm>
            <a:off x="6969850" y="8101445"/>
            <a:ext cx="5237306" cy="1944688"/>
          </a:xfrm>
          <a:prstGeom prst="rect">
            <a:avLst/>
          </a:prstGeom>
          <a:solidFill>
            <a:schemeClr val="bg1"/>
          </a:solidFill>
        </p:spPr>
        <p:txBody>
          <a:bodyPr/>
          <a:lstStyle/>
          <a:p>
            <a:endParaRPr lang="en-US"/>
          </a:p>
        </p:txBody>
      </p:sp>
      <p:sp>
        <p:nvSpPr>
          <p:cNvPr id="11" name="Picture Placeholder 3"/>
          <p:cNvSpPr>
            <a:spLocks noGrp="1"/>
          </p:cNvSpPr>
          <p:nvPr>
            <p:ph type="pic" sz="quarter" idx="18"/>
          </p:nvPr>
        </p:nvSpPr>
        <p:spPr>
          <a:xfrm>
            <a:off x="12696091" y="8101445"/>
            <a:ext cx="5237306" cy="1944688"/>
          </a:xfrm>
          <a:prstGeom prst="rect">
            <a:avLst/>
          </a:prstGeom>
          <a:solidFill>
            <a:schemeClr val="bg1"/>
          </a:solidFill>
        </p:spPr>
        <p:txBody>
          <a:bodyPr/>
          <a:lstStyle/>
          <a:p>
            <a:endParaRPr lang="en-US"/>
          </a:p>
        </p:txBody>
      </p:sp>
      <p:sp>
        <p:nvSpPr>
          <p:cNvPr id="12" name="Picture Placeholder 3"/>
          <p:cNvSpPr>
            <a:spLocks noGrp="1"/>
          </p:cNvSpPr>
          <p:nvPr>
            <p:ph type="pic" sz="quarter" idx="19"/>
          </p:nvPr>
        </p:nvSpPr>
        <p:spPr>
          <a:xfrm>
            <a:off x="18422332" y="8101445"/>
            <a:ext cx="5237306" cy="1944688"/>
          </a:xfrm>
          <a:prstGeom prst="rect">
            <a:avLst/>
          </a:prstGeom>
          <a:solidFill>
            <a:schemeClr val="bg1"/>
          </a:solidFill>
        </p:spPr>
        <p:txBody>
          <a:bodyPr/>
          <a:lstStyle/>
          <a:p>
            <a:endParaRPr lang="en-US"/>
          </a:p>
        </p:txBody>
      </p:sp>
    </p:spTree>
    <p:extLst>
      <p:ext uri="{BB962C8B-B14F-4D97-AF65-F5344CB8AC3E}">
        <p14:creationId xmlns:p14="http://schemas.microsoft.com/office/powerpoint/2010/main" val="300069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offee Break">
    <p:spTree>
      <p:nvGrpSpPr>
        <p:cNvPr id="1" name=""/>
        <p:cNvGrpSpPr/>
        <p:nvPr/>
      </p:nvGrpSpPr>
      <p:grpSpPr>
        <a:xfrm>
          <a:off x="0" y="0"/>
          <a:ext cx="0" cy="0"/>
          <a:chOff x="0" y="0"/>
          <a:chExt cx="0" cy="0"/>
        </a:xfrm>
      </p:grpSpPr>
      <p:sp>
        <p:nvSpPr>
          <p:cNvPr id="61" name="Picture Placeholder 60"/>
          <p:cNvSpPr>
            <a:spLocks noGrp="1"/>
          </p:cNvSpPr>
          <p:nvPr>
            <p:ph type="pic" sz="quarter" idx="19"/>
          </p:nvPr>
        </p:nvSpPr>
        <p:spPr>
          <a:xfrm>
            <a:off x="-35037" y="0"/>
            <a:ext cx="14474586" cy="13715999"/>
          </a:xfrm>
          <a:custGeom>
            <a:avLst/>
            <a:gdLst>
              <a:gd name="connsiteX0" fmla="*/ 5888623 w 14144971"/>
              <a:gd name="connsiteY0" fmla="*/ 11227932 h 13403658"/>
              <a:gd name="connsiteX1" fmla="*/ 8064346 w 14144971"/>
              <a:gd name="connsiteY1" fmla="*/ 13403658 h 13403658"/>
              <a:gd name="connsiteX2" fmla="*/ 3712896 w 14144971"/>
              <a:gd name="connsiteY2" fmla="*/ 13403658 h 13403658"/>
              <a:gd name="connsiteX3" fmla="*/ 3140721 w 14144971"/>
              <a:gd name="connsiteY3" fmla="*/ 7884774 h 13403658"/>
              <a:gd name="connsiteX4" fmla="*/ 5890842 w 14144971"/>
              <a:gd name="connsiteY4" fmla="*/ 10634894 h 13403658"/>
              <a:gd name="connsiteX5" fmla="*/ 8640960 w 14144971"/>
              <a:gd name="connsiteY5" fmla="*/ 7884774 h 13403658"/>
              <a:gd name="connsiteX6" fmla="*/ 11393300 w 14144971"/>
              <a:gd name="connsiteY6" fmla="*/ 10637114 h 13403658"/>
              <a:gd name="connsiteX7" fmla="*/ 8640960 w 14144971"/>
              <a:gd name="connsiteY7" fmla="*/ 13389454 h 13403658"/>
              <a:gd name="connsiteX8" fmla="*/ 5890842 w 14144971"/>
              <a:gd name="connsiteY8" fmla="*/ 10639334 h 13403658"/>
              <a:gd name="connsiteX9" fmla="*/ 3140721 w 14144971"/>
              <a:gd name="connsiteY9" fmla="*/ 13389454 h 13403658"/>
              <a:gd name="connsiteX10" fmla="*/ 388381 w 14144971"/>
              <a:gd name="connsiteY10" fmla="*/ 10637114 h 13403658"/>
              <a:gd name="connsiteX11" fmla="*/ 11393300 w 14144971"/>
              <a:gd name="connsiteY11" fmla="*/ 4536507 h 13403658"/>
              <a:gd name="connsiteX12" fmla="*/ 14144971 w 14144971"/>
              <a:gd name="connsiteY12" fmla="*/ 7288175 h 13403658"/>
              <a:gd name="connsiteX13" fmla="*/ 14144971 w 14144971"/>
              <a:gd name="connsiteY13" fmla="*/ 7289513 h 13403658"/>
              <a:gd name="connsiteX14" fmla="*/ 11393300 w 14144971"/>
              <a:gd name="connsiteY14" fmla="*/ 10041184 h 13403658"/>
              <a:gd name="connsiteX15" fmla="*/ 8640960 w 14144971"/>
              <a:gd name="connsiteY15" fmla="*/ 7288844 h 13403658"/>
              <a:gd name="connsiteX16" fmla="*/ 388382 w 14144971"/>
              <a:gd name="connsiteY16" fmla="*/ 4536507 h 13403658"/>
              <a:gd name="connsiteX17" fmla="*/ 3138502 w 14144971"/>
              <a:gd name="connsiteY17" fmla="*/ 7286624 h 13403658"/>
              <a:gd name="connsiteX18" fmla="*/ 5888623 w 14144971"/>
              <a:gd name="connsiteY18" fmla="*/ 4536507 h 13403658"/>
              <a:gd name="connsiteX19" fmla="*/ 8640960 w 14144971"/>
              <a:gd name="connsiteY19" fmla="*/ 7288845 h 13403658"/>
              <a:gd name="connsiteX20" fmla="*/ 5888623 w 14144971"/>
              <a:gd name="connsiteY20" fmla="*/ 10041184 h 13403658"/>
              <a:gd name="connsiteX21" fmla="*/ 3138502 w 14144971"/>
              <a:gd name="connsiteY21" fmla="*/ 7291065 h 13403658"/>
              <a:gd name="connsiteX22" fmla="*/ 388382 w 14144971"/>
              <a:gd name="connsiteY22" fmla="*/ 10041184 h 13403658"/>
              <a:gd name="connsiteX23" fmla="*/ 0 w 14144971"/>
              <a:gd name="connsiteY23" fmla="*/ 9652802 h 13403658"/>
              <a:gd name="connsiteX24" fmla="*/ 0 w 14144971"/>
              <a:gd name="connsiteY24" fmla="*/ 4924888 h 13403658"/>
              <a:gd name="connsiteX25" fmla="*/ 8640960 w 14144971"/>
              <a:gd name="connsiteY25" fmla="*/ 1191643 h 13403658"/>
              <a:gd name="connsiteX26" fmla="*/ 11393300 w 14144971"/>
              <a:gd name="connsiteY26" fmla="*/ 3943984 h 13403658"/>
              <a:gd name="connsiteX27" fmla="*/ 8640960 w 14144971"/>
              <a:gd name="connsiteY27" fmla="*/ 6696325 h 13403658"/>
              <a:gd name="connsiteX28" fmla="*/ 5890842 w 14144971"/>
              <a:gd name="connsiteY28" fmla="*/ 3946204 h 13403658"/>
              <a:gd name="connsiteX29" fmla="*/ 3140722 w 14144971"/>
              <a:gd name="connsiteY29" fmla="*/ 6696325 h 13403658"/>
              <a:gd name="connsiteX30" fmla="*/ 388381 w 14144971"/>
              <a:gd name="connsiteY30" fmla="*/ 3943984 h 13403658"/>
              <a:gd name="connsiteX31" fmla="*/ 3140722 w 14144971"/>
              <a:gd name="connsiteY31" fmla="*/ 1191644 h 13403658"/>
              <a:gd name="connsiteX32" fmla="*/ 5890842 w 14144971"/>
              <a:gd name="connsiteY32" fmla="*/ 3941763 h 13403658"/>
              <a:gd name="connsiteX33" fmla="*/ 3733700 w 14144971"/>
              <a:gd name="connsiteY33" fmla="*/ 0 h 13403658"/>
              <a:gd name="connsiteX34" fmla="*/ 8043542 w 14144971"/>
              <a:gd name="connsiteY34" fmla="*/ 0 h 13403658"/>
              <a:gd name="connsiteX35" fmla="*/ 8640960 w 14144971"/>
              <a:gd name="connsiteY35" fmla="*/ 597418 h 13403658"/>
              <a:gd name="connsiteX36" fmla="*/ 5888623 w 14144971"/>
              <a:gd name="connsiteY36" fmla="*/ 3349758 h 13403658"/>
              <a:gd name="connsiteX37" fmla="*/ 3136282 w 14144971"/>
              <a:gd name="connsiteY37" fmla="*/ 597418 h 1340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144971" h="13403658">
                <a:moveTo>
                  <a:pt x="5888623" y="11227932"/>
                </a:moveTo>
                <a:lnTo>
                  <a:pt x="8064346" y="13403658"/>
                </a:lnTo>
                <a:lnTo>
                  <a:pt x="3712896" y="13403658"/>
                </a:lnTo>
                <a:close/>
                <a:moveTo>
                  <a:pt x="3140721" y="7884774"/>
                </a:moveTo>
                <a:lnTo>
                  <a:pt x="5890842" y="10634894"/>
                </a:lnTo>
                <a:lnTo>
                  <a:pt x="8640960" y="7884774"/>
                </a:lnTo>
                <a:lnTo>
                  <a:pt x="11393300" y="10637114"/>
                </a:lnTo>
                <a:lnTo>
                  <a:pt x="8640960" y="13389454"/>
                </a:lnTo>
                <a:lnTo>
                  <a:pt x="5890842" y="10639334"/>
                </a:lnTo>
                <a:lnTo>
                  <a:pt x="3140721" y="13389454"/>
                </a:lnTo>
                <a:lnTo>
                  <a:pt x="388381" y="10637114"/>
                </a:lnTo>
                <a:close/>
                <a:moveTo>
                  <a:pt x="11393300" y="4536507"/>
                </a:moveTo>
                <a:lnTo>
                  <a:pt x="14144971" y="7288175"/>
                </a:lnTo>
                <a:lnTo>
                  <a:pt x="14144971" y="7289513"/>
                </a:lnTo>
                <a:lnTo>
                  <a:pt x="11393300" y="10041184"/>
                </a:lnTo>
                <a:lnTo>
                  <a:pt x="8640960" y="7288844"/>
                </a:lnTo>
                <a:close/>
                <a:moveTo>
                  <a:pt x="388382" y="4536507"/>
                </a:moveTo>
                <a:lnTo>
                  <a:pt x="3138502" y="7286624"/>
                </a:lnTo>
                <a:lnTo>
                  <a:pt x="5888623" y="4536507"/>
                </a:lnTo>
                <a:lnTo>
                  <a:pt x="8640960" y="7288845"/>
                </a:lnTo>
                <a:lnTo>
                  <a:pt x="5888623" y="10041184"/>
                </a:lnTo>
                <a:lnTo>
                  <a:pt x="3138502" y="7291065"/>
                </a:lnTo>
                <a:lnTo>
                  <a:pt x="388382" y="10041184"/>
                </a:lnTo>
                <a:lnTo>
                  <a:pt x="0" y="9652802"/>
                </a:lnTo>
                <a:lnTo>
                  <a:pt x="0" y="4924888"/>
                </a:lnTo>
                <a:close/>
                <a:moveTo>
                  <a:pt x="8640960" y="1191643"/>
                </a:moveTo>
                <a:lnTo>
                  <a:pt x="11393300" y="3943984"/>
                </a:lnTo>
                <a:lnTo>
                  <a:pt x="8640960" y="6696325"/>
                </a:lnTo>
                <a:lnTo>
                  <a:pt x="5890842" y="3946204"/>
                </a:lnTo>
                <a:lnTo>
                  <a:pt x="3140722" y="6696325"/>
                </a:lnTo>
                <a:lnTo>
                  <a:pt x="388381" y="3943984"/>
                </a:lnTo>
                <a:lnTo>
                  <a:pt x="3140722" y="1191644"/>
                </a:lnTo>
                <a:lnTo>
                  <a:pt x="5890842" y="3941763"/>
                </a:lnTo>
                <a:close/>
                <a:moveTo>
                  <a:pt x="3733700" y="0"/>
                </a:moveTo>
                <a:lnTo>
                  <a:pt x="8043542" y="0"/>
                </a:lnTo>
                <a:lnTo>
                  <a:pt x="8640960" y="597418"/>
                </a:lnTo>
                <a:lnTo>
                  <a:pt x="5888623" y="3349758"/>
                </a:lnTo>
                <a:lnTo>
                  <a:pt x="3136282" y="597418"/>
                </a:lnTo>
                <a:close/>
              </a:path>
            </a:pathLst>
          </a:custGeom>
          <a:noFill/>
          <a:effectLst>
            <a:outerShdw blurRad="698500" dist="228600" sx="102000" sy="102000" algn="ctr" rotWithShape="0">
              <a:prstClr val="black">
                <a:alpha val="40000"/>
              </a:prstClr>
            </a:outerShdw>
          </a:effectLst>
        </p:spPr>
        <p:txBody>
          <a:bodyPr wrap="square">
            <a:noAutofit/>
          </a:bodyPr>
          <a:lstStyle/>
          <a:p>
            <a:endParaRPr lang="en-US"/>
          </a:p>
        </p:txBody>
      </p:sp>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62" name="Footer Placeholder 61"/>
          <p:cNvSpPr>
            <a:spLocks noGrp="1"/>
          </p:cNvSpPr>
          <p:nvPr>
            <p:ph type="ftr" sz="quarter" idx="20"/>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2122171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7216904" y="12712700"/>
            <a:ext cx="5484456" cy="730250"/>
          </a:xfrm>
          <a:prstGeom prst="rect">
            <a:avLst/>
          </a:prstGeom>
        </p:spPr>
        <p:txBody>
          <a:bodyPr/>
          <a:lstStyle/>
          <a:p>
            <a:endParaRPr lang="en-US" dirty="0"/>
          </a:p>
        </p:txBody>
      </p:sp>
      <p:sp>
        <p:nvSpPr>
          <p:cNvPr id="3" name="Footer Placeholder 2"/>
          <p:cNvSpPr>
            <a:spLocks noGrp="1"/>
          </p:cNvSpPr>
          <p:nvPr>
            <p:ph type="ftr" sz="quarter" idx="12"/>
          </p:nvPr>
        </p:nvSpPr>
        <p:spPr>
          <a:xfrm>
            <a:off x="3077952" y="12684759"/>
            <a:ext cx="8747517" cy="756921"/>
          </a:xfrm>
          <a:prstGeom prst="rect">
            <a:avLst/>
          </a:prstGeom>
        </p:spPr>
        <p:txBody>
          <a:bodyPr/>
          <a:lstStyle/>
          <a:p>
            <a:r>
              <a:rPr lang="en-US"/>
              <a:t>Business Plan - PowerPoint template</a:t>
            </a:r>
            <a:endParaRPr lang="en-US" dirty="0"/>
          </a:p>
        </p:txBody>
      </p:sp>
    </p:spTree>
    <p:extLst>
      <p:ext uri="{BB962C8B-B14F-4D97-AF65-F5344CB8AC3E}">
        <p14:creationId xmlns:p14="http://schemas.microsoft.com/office/powerpoint/2010/main" val="3448163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8660433" y="-24051"/>
            <a:ext cx="8655943" cy="8874224"/>
          </a:xfrm>
          <a:prstGeom prst="parallelogram">
            <a:avLst>
              <a:gd name="adj" fmla="val 25084"/>
            </a:avLst>
          </a:prstGeom>
        </p:spPr>
        <p:txBody>
          <a:bodyPr/>
          <a:lstStyle/>
          <a:p>
            <a:endParaRPr lang="en-US"/>
          </a:p>
        </p:txBody>
      </p:sp>
      <p:sp>
        <p:nvSpPr>
          <p:cNvPr id="2" name="Footer Placeholder 1"/>
          <p:cNvSpPr>
            <a:spLocks noGrp="1"/>
          </p:cNvSpPr>
          <p:nvPr>
            <p:ph type="ftr" sz="quarter" idx="10"/>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5" name="Slide Number Placeholder 4"/>
          <p:cNvSpPr>
            <a:spLocks noGrp="1"/>
          </p:cNvSpPr>
          <p:nvPr>
            <p:ph type="sldNum" sz="quarter" idx="11"/>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9" name="Picture Placeholder 3"/>
          <p:cNvSpPr>
            <a:spLocks noGrp="1"/>
          </p:cNvSpPr>
          <p:nvPr>
            <p:ph type="pic" sz="quarter" idx="14"/>
          </p:nvPr>
        </p:nvSpPr>
        <p:spPr>
          <a:xfrm>
            <a:off x="-1" y="7146032"/>
            <a:ext cx="10604649" cy="6569968"/>
          </a:xfrm>
          <a:prstGeom prst="parallelogram">
            <a:avLst>
              <a:gd name="adj" fmla="val 24336"/>
            </a:avLst>
          </a:prstGeom>
          <a:noFill/>
          <a:effectLst>
            <a:outerShdw blurRad="863600" dist="850900" dir="18900000" algn="bl" rotWithShape="0">
              <a:prstClr val="black">
                <a:alpha val="15000"/>
              </a:prstClr>
            </a:outerShdw>
          </a:effectLst>
        </p:spPr>
        <p:txBody>
          <a:bodyPr/>
          <a:lstStyle/>
          <a:p>
            <a:endParaRPr lang="en-US"/>
          </a:p>
        </p:txBody>
      </p:sp>
    </p:spTree>
    <p:extLst>
      <p:ext uri="{BB962C8B-B14F-4D97-AF65-F5344CB8AC3E}">
        <p14:creationId xmlns:p14="http://schemas.microsoft.com/office/powerpoint/2010/main" val="150649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5" name="Picture Placeholder 14"/>
          <p:cNvSpPr>
            <a:spLocks noGrp="1"/>
          </p:cNvSpPr>
          <p:nvPr>
            <p:ph type="pic" sz="quarter" idx="25" hasCustomPrompt="1"/>
          </p:nvPr>
        </p:nvSpPr>
        <p:spPr>
          <a:xfrm>
            <a:off x="1891088" y="6065912"/>
            <a:ext cx="6777312" cy="11963932"/>
          </a:xfrm>
          <a:prstGeom prst="rect">
            <a:avLst/>
          </a:prstGeo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
        <p:nvSpPr>
          <p:cNvPr id="4" name="Footer Placeholder 3"/>
          <p:cNvSpPr>
            <a:spLocks noGrp="1"/>
          </p:cNvSpPr>
          <p:nvPr>
            <p:ph type="ftr" sz="quarter" idx="26"/>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
        <p:nvSpPr>
          <p:cNvPr id="6" name="Slide Number Placeholder 5"/>
          <p:cNvSpPr>
            <a:spLocks noGrp="1"/>
          </p:cNvSpPr>
          <p:nvPr>
            <p:ph type="sldNum" sz="quarter" idx="27"/>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5" name="Picture Placeholder 14"/>
          <p:cNvSpPr>
            <a:spLocks noGrp="1"/>
          </p:cNvSpPr>
          <p:nvPr>
            <p:ph type="pic" sz="quarter" idx="28" hasCustomPrompt="1"/>
          </p:nvPr>
        </p:nvSpPr>
        <p:spPr>
          <a:xfrm>
            <a:off x="14565089" y="-4591272"/>
            <a:ext cx="6777312" cy="11963932"/>
          </a:xfrm>
          <a:prstGeom prst="rect">
            <a:avLst/>
          </a:prstGeo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Tree>
    <p:extLst>
      <p:ext uri="{BB962C8B-B14F-4D97-AF65-F5344CB8AC3E}">
        <p14:creationId xmlns:p14="http://schemas.microsoft.com/office/powerpoint/2010/main" val="4042373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7216904" y="12712700"/>
            <a:ext cx="5484456" cy="730250"/>
          </a:xfrm>
          <a:prstGeom prst="rect">
            <a:avLst/>
          </a:prstGeom>
        </p:spPr>
        <p:txBody>
          <a:bodyPr/>
          <a:lstStyle/>
          <a:p>
            <a:endParaRPr lang="en-US" dirty="0"/>
          </a:p>
        </p:txBody>
      </p:sp>
      <p:sp>
        <p:nvSpPr>
          <p:cNvPr id="3" name="Footer Placeholder 2"/>
          <p:cNvSpPr>
            <a:spLocks noGrp="1"/>
          </p:cNvSpPr>
          <p:nvPr>
            <p:ph type="ftr" sz="quarter" idx="12"/>
          </p:nvPr>
        </p:nvSpPr>
        <p:spPr>
          <a:xfrm>
            <a:off x="3077952" y="12684759"/>
            <a:ext cx="8747517" cy="756921"/>
          </a:xfrm>
          <a:prstGeom prst="rect">
            <a:avLst/>
          </a:prstGeom>
        </p:spPr>
        <p:txBody>
          <a:bodyPr/>
          <a:lstStyle/>
          <a:p>
            <a:r>
              <a:rPr lang="en-US"/>
              <a:t>Business Plan - PowerPoint template</a:t>
            </a:r>
            <a:endParaRPr lang="en-US" dirty="0"/>
          </a:p>
        </p:txBody>
      </p:sp>
    </p:spTree>
    <p:extLst>
      <p:ext uri="{BB962C8B-B14F-4D97-AF65-F5344CB8AC3E}">
        <p14:creationId xmlns:p14="http://schemas.microsoft.com/office/powerpoint/2010/main" val="569296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1315617" y="12834664"/>
            <a:ext cx="22538504" cy="730250"/>
          </a:xfrm>
          <a:prstGeom prst="rect">
            <a:avLst/>
          </a:prstGeom>
        </p:spPr>
        <p:txBody>
          <a:bodyPr/>
          <a:lstStyle/>
          <a:p>
            <a:r>
              <a:rPr lang="en-GB" b="1">
                <a:solidFill>
                  <a:schemeClr val="tx1">
                    <a:lumMod val="75000"/>
                    <a:lumOff val="25000"/>
                  </a:schemeClr>
                </a:solidFill>
              </a:rPr>
              <a:t>Business Plan - PowerPoint template</a:t>
            </a:r>
            <a:endParaRPr lang="en-GB" sz="2800" dirty="0"/>
          </a:p>
        </p:txBody>
      </p:sp>
      <p:sp>
        <p:nvSpPr>
          <p:cNvPr id="5" name="Slide Number Placeholder 4"/>
          <p:cNvSpPr>
            <a:spLocks noGrp="1"/>
          </p:cNvSpPr>
          <p:nvPr>
            <p:ph type="sldNum" sz="quarter" idx="11"/>
          </p:nvPr>
        </p:nvSpPr>
        <p:spPr>
          <a:xfrm>
            <a:off x="23212671" y="161256"/>
            <a:ext cx="997161" cy="1008112"/>
          </a:xfrm>
          <a:prstGeom prst="ellipse">
            <a:avLst/>
          </a:prstGeom>
        </p:spPr>
        <p:txBody>
          <a:bodyPr/>
          <a:lstStyle/>
          <a:p>
            <a:fld id="{8C48FCF8-25E9-4F94-BC2B-FA1B572C1FF3}" type="slidenum">
              <a:rPr lang="en-US" smtClean="0"/>
              <a:pPr/>
              <a:t>‹Nº›</a:t>
            </a:fld>
            <a:endParaRPr lang="en-US" dirty="0"/>
          </a:p>
        </p:txBody>
      </p:sp>
    </p:spTree>
    <p:extLst>
      <p:ext uri="{BB962C8B-B14F-4D97-AF65-F5344CB8AC3E}">
        <p14:creationId xmlns:p14="http://schemas.microsoft.com/office/powerpoint/2010/main" val="1469867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4" name="Footer Placeholder 3"/>
          <p:cNvSpPr>
            <a:spLocks noGrp="1"/>
          </p:cNvSpPr>
          <p:nvPr>
            <p:ph type="ftr" sz="quarter" idx="14"/>
          </p:nvPr>
        </p:nvSpPr>
        <p:spPr>
          <a:xfrm>
            <a:off x="1675964" y="12712701"/>
            <a:ext cx="8227457" cy="730250"/>
          </a:xfrm>
          <a:prstGeom prst="rect">
            <a:avLst/>
          </a:prstGeom>
        </p:spPr>
        <p:txBody>
          <a:bodyPr/>
          <a:lstStyle/>
          <a:p>
            <a:r>
              <a:rPr lang="en-US"/>
              <a:t>Business Plan - PowerPoint template</a:t>
            </a:r>
            <a:endParaRPr lang="en-US" dirty="0"/>
          </a:p>
        </p:txBody>
      </p:sp>
      <p:sp>
        <p:nvSpPr>
          <p:cNvPr id="5" name="Slide Number Placeholder 4"/>
          <p:cNvSpPr>
            <a:spLocks noGrp="1"/>
          </p:cNvSpPr>
          <p:nvPr>
            <p:ph type="sldNum" sz="quarter" idx="15"/>
          </p:nvPr>
        </p:nvSpPr>
        <p:spPr>
          <a:xfrm>
            <a:off x="17216904" y="12712700"/>
            <a:ext cx="5484456" cy="730250"/>
          </a:xfrm>
          <a:prstGeom prst="rect">
            <a:avLst/>
          </a:prstGeom>
        </p:spPr>
        <p:txBody>
          <a:bodyPr/>
          <a:lstStyle/>
          <a:p>
            <a:fld id="{8E634BBC-562C-084E-A5E8-A4A91B5D7A0A}" type="slidenum">
              <a:rPr lang="en-US" smtClean="0"/>
              <a:pPr/>
              <a:t>‹Nº›</a:t>
            </a:fld>
            <a:endParaRPr lang="en-US"/>
          </a:p>
          <a:p>
            <a:endParaRPr lang="en-US" dirty="0"/>
          </a:p>
        </p:txBody>
      </p:sp>
    </p:spTree>
    <p:extLst>
      <p:ext uri="{BB962C8B-B14F-4D97-AF65-F5344CB8AC3E}">
        <p14:creationId xmlns:p14="http://schemas.microsoft.com/office/powerpoint/2010/main" val="2013618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133135" y="988694"/>
            <a:ext cx="8227457" cy="10868026"/>
          </a:xfrm>
          <a:prstGeom prst="roundRect">
            <a:avLst>
              <a:gd name="adj" fmla="val 3940"/>
            </a:avLst>
          </a:prstGeom>
          <a:noFill/>
          <a:effectLst>
            <a:outerShdw blurRad="38100" dist="38100" dir="5400000" algn="t" rotWithShape="0">
              <a:prstClr val="black">
                <a:alpha val="75000"/>
              </a:prstClr>
            </a:outerShdw>
          </a:effectLst>
        </p:spPr>
        <p:txBody>
          <a:bodyPr/>
          <a:lstStyle/>
          <a:p>
            <a:endParaRPr lang="en-US"/>
          </a:p>
        </p:txBody>
      </p:sp>
      <p:sp>
        <p:nvSpPr>
          <p:cNvPr id="2" name="Slide Number Placeholder 1"/>
          <p:cNvSpPr>
            <a:spLocks noGrp="1"/>
          </p:cNvSpPr>
          <p:nvPr>
            <p:ph type="sldNum" sz="quarter" idx="12"/>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Footer Placeholder 3"/>
          <p:cNvSpPr>
            <a:spLocks noGrp="1"/>
          </p:cNvSpPr>
          <p:nvPr>
            <p:ph type="ftr" sz="quarter" idx="13"/>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4073590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ver 02">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3286358" y="0"/>
            <a:ext cx="11091292" cy="13716000"/>
          </a:xfrm>
          <a:custGeom>
            <a:avLst/>
            <a:gdLst>
              <a:gd name="connsiteX0" fmla="*/ 5709132 w 11091292"/>
              <a:gd name="connsiteY0" fmla="*/ 0 h 13716000"/>
              <a:gd name="connsiteX1" fmla="*/ 11091292 w 11091292"/>
              <a:gd name="connsiteY1" fmla="*/ 0 h 13716000"/>
              <a:gd name="connsiteX2" fmla="*/ 11091292 w 11091292"/>
              <a:gd name="connsiteY2" fmla="*/ 13716000 h 13716000"/>
              <a:gd name="connsiteX3" fmla="*/ 7416679 w 11091292"/>
              <a:gd name="connsiteY3" fmla="*/ 13716000 h 13716000"/>
              <a:gd name="connsiteX4" fmla="*/ 199572 w 11091292"/>
              <a:gd name="connsiteY4" fmla="*/ 8610928 h 13716000"/>
              <a:gd name="connsiteX5" fmla="*/ 86690 w 11091292"/>
              <a:gd name="connsiteY5" fmla="*/ 7952662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292" h="13716000">
                <a:moveTo>
                  <a:pt x="5709132" y="0"/>
                </a:moveTo>
                <a:lnTo>
                  <a:pt x="11091292" y="0"/>
                </a:lnTo>
                <a:lnTo>
                  <a:pt x="11091292" y="13716000"/>
                </a:lnTo>
                <a:lnTo>
                  <a:pt x="7416679" y="13716000"/>
                </a:lnTo>
                <a:lnTo>
                  <a:pt x="199572" y="8610928"/>
                </a:lnTo>
                <a:cubicBezTo>
                  <a:pt x="-13327" y="8460333"/>
                  <a:pt x="-63866" y="8165616"/>
                  <a:pt x="86690" y="7952662"/>
                </a:cubicBezTo>
                <a:close/>
              </a:path>
            </a:pathLst>
          </a:custGeom>
        </p:spPr>
        <p:txBody>
          <a:bodyPr wrap="square">
            <a:noAutofit/>
          </a:bodyPr>
          <a:lstStyle/>
          <a:p>
            <a:endParaRPr lang="en-US"/>
          </a:p>
        </p:txBody>
      </p:sp>
      <p:sp>
        <p:nvSpPr>
          <p:cNvPr id="3" name="Slide Number Placeholder 2"/>
          <p:cNvSpPr>
            <a:spLocks noGrp="1"/>
          </p:cNvSpPr>
          <p:nvPr>
            <p:ph type="sldNum" sz="quarter" idx="13"/>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Footer Placeholder 3"/>
          <p:cNvSpPr>
            <a:spLocks noGrp="1"/>
          </p:cNvSpPr>
          <p:nvPr>
            <p:ph type="ftr" sz="quarter" idx="14"/>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787691254"/>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a:xfrm>
            <a:off x="1315617" y="12834664"/>
            <a:ext cx="22538504" cy="730250"/>
          </a:xfrm>
          <a:prstGeom prst="rect">
            <a:avLst/>
          </a:prstGeom>
        </p:spPr>
        <p:txBody>
          <a:bodyPr/>
          <a:lstStyle/>
          <a:p>
            <a:r>
              <a:rPr lang="en-GB" b="1">
                <a:solidFill>
                  <a:schemeClr val="tx1">
                    <a:lumMod val="75000"/>
                    <a:lumOff val="25000"/>
                  </a:schemeClr>
                </a:solidFill>
              </a:rPr>
              <a:t>Business Plan - PowerPoint template</a:t>
            </a:r>
            <a:endParaRPr lang="en-GB" sz="2800" dirty="0"/>
          </a:p>
        </p:txBody>
      </p:sp>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8C48FCF8-25E9-4F94-BC2B-FA1B572C1FF3}" type="slidenum">
              <a:rPr lang="en-US" smtClean="0"/>
              <a:pPr/>
              <a:t>‹Nº›</a:t>
            </a:fld>
            <a:endParaRPr lang="en-US" dirty="0"/>
          </a:p>
        </p:txBody>
      </p:sp>
    </p:spTree>
    <p:extLst>
      <p:ext uri="{BB962C8B-B14F-4D97-AF65-F5344CB8AC3E}">
        <p14:creationId xmlns:p14="http://schemas.microsoft.com/office/powerpoint/2010/main" val="3189125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 preserve="1">
  <p:cSld name="Slide #1">
    <p:spTree>
      <p:nvGrpSpPr>
        <p:cNvPr id="1" name=""/>
        <p:cNvGrpSpPr/>
        <p:nvPr/>
      </p:nvGrpSpPr>
      <p:grpSpPr>
        <a:xfrm>
          <a:off x="0" y="0"/>
          <a:ext cx="0" cy="0"/>
          <a:chOff x="0" y="0"/>
          <a:chExt cx="0" cy="0"/>
        </a:xfrm>
      </p:grpSpPr>
      <p:sp>
        <p:nvSpPr>
          <p:cNvPr id="18" name="Insert Picture Here.png"/>
          <p:cNvSpPr>
            <a:spLocks noGrp="1"/>
          </p:cNvSpPr>
          <p:nvPr>
            <p:ph type="pic" idx="13"/>
          </p:nvPr>
        </p:nvSpPr>
        <p:spPr>
          <a:xfrm>
            <a:off x="634835" y="635001"/>
            <a:ext cx="23107981" cy="12446001"/>
          </a:xfrm>
          <a:prstGeom prst="rect">
            <a:avLst/>
          </a:prstGeom>
        </p:spPr>
        <p:txBody>
          <a:bodyPr lIns="91439" tIns="45719" rIns="91439" bIns="45719">
            <a:noAutofit/>
          </a:bodyPr>
          <a:lstStyle/>
          <a:p>
            <a:endParaRPr/>
          </a:p>
        </p:txBody>
      </p:sp>
      <p:sp>
        <p:nvSpPr>
          <p:cNvPr id="19" name="Slide Number"/>
          <p:cNvSpPr>
            <a:spLocks noGrp="1"/>
          </p:cNvSpPr>
          <p:nvPr>
            <p:ph type="sldNum" sz="quarter" idx="2"/>
          </p:nvPr>
        </p:nvSpPr>
        <p:spPr>
          <a:xfrm>
            <a:off x="23212671" y="161256"/>
            <a:ext cx="997161" cy="1008112"/>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7274347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4" name="Picture Placeholder 3"/>
          <p:cNvSpPr>
            <a:spLocks noGrp="1"/>
          </p:cNvSpPr>
          <p:nvPr>
            <p:ph type="pic" sz="quarter" idx="17"/>
          </p:nvPr>
        </p:nvSpPr>
        <p:spPr>
          <a:xfrm>
            <a:off x="9164637" y="5273824"/>
            <a:ext cx="6048375" cy="6048375"/>
          </a:xfrm>
          <a:prstGeom prst="ellipse">
            <a:avLst/>
          </a:prstGeom>
        </p:spPr>
        <p:txBody>
          <a:bodyPr/>
          <a:lstStyle/>
          <a:p>
            <a:endParaRPr lang="en-US"/>
          </a:p>
        </p:txBody>
      </p:sp>
      <p:sp>
        <p:nvSpPr>
          <p:cNvPr id="2" name="Footer Placeholder 1"/>
          <p:cNvSpPr>
            <a:spLocks noGrp="1"/>
          </p:cNvSpPr>
          <p:nvPr>
            <p:ph type="ftr" sz="quarter" idx="18"/>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97538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103388"/>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2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819B4-702B-4458-5215-B145D92E3FBC}"/>
              </a:ext>
            </a:extLst>
          </p:cNvPr>
          <p:cNvSpPr>
            <a:spLocks noGrp="1"/>
          </p:cNvSpPr>
          <p:nvPr>
            <p:ph type="title"/>
          </p:nvPr>
        </p:nvSpPr>
        <p:spPr>
          <a:xfrm>
            <a:off x="1675964" y="730251"/>
            <a:ext cx="21025723" cy="2651126"/>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709333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6068145" cy="13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ko-KR" altLang="en-US" sz="3599"/>
          </a:p>
        </p:txBody>
      </p:sp>
    </p:spTree>
    <p:extLst>
      <p:ext uri="{BB962C8B-B14F-4D97-AF65-F5344CB8AC3E}">
        <p14:creationId xmlns:p14="http://schemas.microsoft.com/office/powerpoint/2010/main" val="22194108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771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entagon 5"/>
          <p:cNvSpPr/>
          <p:nvPr userDrawn="1"/>
        </p:nvSpPr>
        <p:spPr>
          <a:xfrm rot="10800000">
            <a:off x="22458150" y="1021816"/>
            <a:ext cx="1919500"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7" name="Picture Placeholder 6"/>
          <p:cNvSpPr>
            <a:spLocks noGrp="1"/>
          </p:cNvSpPr>
          <p:nvPr>
            <p:ph type="pic" sz="quarter" idx="13"/>
          </p:nvPr>
        </p:nvSpPr>
        <p:spPr>
          <a:xfrm>
            <a:off x="0" y="3978276"/>
            <a:ext cx="24377650" cy="5775324"/>
          </a:xfrm>
        </p:spPr>
        <p:txBody>
          <a:bodyPr/>
          <a:lstStyle/>
          <a:p>
            <a:endParaRPr lang="id-ID"/>
          </a:p>
        </p:txBody>
      </p:sp>
    </p:spTree>
    <p:extLst>
      <p:ext uri="{BB962C8B-B14F-4D97-AF65-F5344CB8AC3E}">
        <p14:creationId xmlns:p14="http://schemas.microsoft.com/office/powerpoint/2010/main" val="727686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303517" y="3123806"/>
            <a:ext cx="4126925" cy="3096000"/>
          </a:xfrm>
          <a:prstGeom prst="diamond">
            <a:avLst/>
          </a:prstGeom>
        </p:spPr>
        <p:txBody>
          <a:bodyPr>
            <a:normAutofit/>
          </a:bodyPr>
          <a:lstStyle>
            <a:lvl1pPr>
              <a:defRPr sz="2400"/>
            </a:lvl1pPr>
          </a:lstStyle>
          <a:p>
            <a:endParaRPr lang="id-ID" dirty="0"/>
          </a:p>
        </p:txBody>
      </p:sp>
      <p:sp>
        <p:nvSpPr>
          <p:cNvPr id="6" name="Picture Placeholder 2"/>
          <p:cNvSpPr>
            <a:spLocks noGrp="1"/>
          </p:cNvSpPr>
          <p:nvPr>
            <p:ph type="pic" sz="quarter" idx="14"/>
          </p:nvPr>
        </p:nvSpPr>
        <p:spPr>
          <a:xfrm>
            <a:off x="7475058" y="3123806"/>
            <a:ext cx="4126925" cy="3096000"/>
          </a:xfrm>
          <a:prstGeom prst="diamond">
            <a:avLst/>
          </a:prstGeom>
        </p:spPr>
        <p:txBody>
          <a:bodyPr>
            <a:normAutofit/>
          </a:bodyPr>
          <a:lstStyle>
            <a:lvl1pPr>
              <a:defRPr sz="2400"/>
            </a:lvl1pPr>
          </a:lstStyle>
          <a:p>
            <a:endParaRPr lang="id-ID" dirty="0"/>
          </a:p>
        </p:txBody>
      </p:sp>
      <p:sp>
        <p:nvSpPr>
          <p:cNvPr id="9" name="Picture Placeholder 2"/>
          <p:cNvSpPr>
            <a:spLocks noGrp="1"/>
          </p:cNvSpPr>
          <p:nvPr>
            <p:ph type="pic" sz="quarter" idx="15"/>
          </p:nvPr>
        </p:nvSpPr>
        <p:spPr>
          <a:xfrm>
            <a:off x="12954679" y="3123806"/>
            <a:ext cx="4126925" cy="3096000"/>
          </a:xfrm>
          <a:prstGeom prst="diamond">
            <a:avLst/>
          </a:prstGeom>
        </p:spPr>
        <p:txBody>
          <a:bodyPr>
            <a:normAutofit/>
          </a:bodyPr>
          <a:lstStyle>
            <a:lvl1pPr>
              <a:defRPr sz="2400"/>
            </a:lvl1pPr>
          </a:lstStyle>
          <a:p>
            <a:endParaRPr lang="id-ID" dirty="0"/>
          </a:p>
        </p:txBody>
      </p:sp>
      <p:sp>
        <p:nvSpPr>
          <p:cNvPr id="10" name="Picture Placeholder 2"/>
          <p:cNvSpPr>
            <a:spLocks noGrp="1"/>
          </p:cNvSpPr>
          <p:nvPr>
            <p:ph type="pic" sz="quarter" idx="16"/>
          </p:nvPr>
        </p:nvSpPr>
        <p:spPr>
          <a:xfrm>
            <a:off x="18293659" y="3123806"/>
            <a:ext cx="4126925" cy="3096000"/>
          </a:xfrm>
          <a:prstGeom prst="diamond">
            <a:avLst/>
          </a:prstGeom>
        </p:spPr>
        <p:txBody>
          <a:bodyPr>
            <a:normAutofit/>
          </a:bodyPr>
          <a:lstStyle>
            <a:lvl1pPr>
              <a:defRPr sz="2400"/>
            </a:lvl1pPr>
          </a:lstStyle>
          <a:p>
            <a:endParaRPr lang="id-ID" dirty="0"/>
          </a:p>
        </p:txBody>
      </p:sp>
      <p:sp>
        <p:nvSpPr>
          <p:cNvPr id="11" name="Picture Placeholder 2"/>
          <p:cNvSpPr>
            <a:spLocks noGrp="1"/>
          </p:cNvSpPr>
          <p:nvPr>
            <p:ph type="pic" sz="quarter" idx="17"/>
          </p:nvPr>
        </p:nvSpPr>
        <p:spPr>
          <a:xfrm>
            <a:off x="2303517" y="8057800"/>
            <a:ext cx="4126925" cy="3096000"/>
          </a:xfrm>
          <a:prstGeom prst="diamond">
            <a:avLst/>
          </a:prstGeom>
        </p:spPr>
        <p:txBody>
          <a:bodyPr>
            <a:normAutofit/>
          </a:bodyPr>
          <a:lstStyle>
            <a:lvl1pPr>
              <a:defRPr sz="2400"/>
            </a:lvl1pPr>
          </a:lstStyle>
          <a:p>
            <a:endParaRPr lang="id-ID" dirty="0"/>
          </a:p>
        </p:txBody>
      </p:sp>
      <p:sp>
        <p:nvSpPr>
          <p:cNvPr id="12" name="Picture Placeholder 2"/>
          <p:cNvSpPr>
            <a:spLocks noGrp="1"/>
          </p:cNvSpPr>
          <p:nvPr>
            <p:ph type="pic" sz="quarter" idx="18"/>
          </p:nvPr>
        </p:nvSpPr>
        <p:spPr>
          <a:xfrm>
            <a:off x="7475058" y="8057800"/>
            <a:ext cx="4126925" cy="3096000"/>
          </a:xfrm>
          <a:prstGeom prst="diamond">
            <a:avLst/>
          </a:prstGeom>
        </p:spPr>
        <p:txBody>
          <a:bodyPr>
            <a:normAutofit/>
          </a:bodyPr>
          <a:lstStyle>
            <a:lvl1pPr>
              <a:defRPr sz="2400"/>
            </a:lvl1pPr>
          </a:lstStyle>
          <a:p>
            <a:endParaRPr lang="id-ID" dirty="0"/>
          </a:p>
        </p:txBody>
      </p:sp>
      <p:sp>
        <p:nvSpPr>
          <p:cNvPr id="13" name="Picture Placeholder 2"/>
          <p:cNvSpPr>
            <a:spLocks noGrp="1"/>
          </p:cNvSpPr>
          <p:nvPr>
            <p:ph type="pic" sz="quarter" idx="19"/>
          </p:nvPr>
        </p:nvSpPr>
        <p:spPr>
          <a:xfrm>
            <a:off x="12954679" y="8057800"/>
            <a:ext cx="4126925" cy="3096000"/>
          </a:xfrm>
          <a:prstGeom prst="diamond">
            <a:avLst/>
          </a:prstGeom>
        </p:spPr>
        <p:txBody>
          <a:bodyPr>
            <a:normAutofit/>
          </a:bodyPr>
          <a:lstStyle>
            <a:lvl1pPr>
              <a:defRPr sz="2400"/>
            </a:lvl1pPr>
          </a:lstStyle>
          <a:p>
            <a:endParaRPr lang="id-ID" dirty="0"/>
          </a:p>
        </p:txBody>
      </p:sp>
      <p:sp>
        <p:nvSpPr>
          <p:cNvPr id="14" name="Picture Placeholder 2"/>
          <p:cNvSpPr>
            <a:spLocks noGrp="1"/>
          </p:cNvSpPr>
          <p:nvPr>
            <p:ph type="pic" sz="quarter" idx="20"/>
          </p:nvPr>
        </p:nvSpPr>
        <p:spPr>
          <a:xfrm>
            <a:off x="18293659" y="8057800"/>
            <a:ext cx="4126925" cy="3096000"/>
          </a:xfrm>
          <a:prstGeom prst="diamond">
            <a:avLst/>
          </a:prstGeom>
        </p:spPr>
        <p:txBody>
          <a:bodyPr>
            <a:normAutofit/>
          </a:bodyPr>
          <a:lstStyle>
            <a:lvl1pPr>
              <a:defRPr sz="2400"/>
            </a:lvl1pPr>
          </a:lstStyle>
          <a:p>
            <a:endParaRPr lang="id-ID" dirty="0"/>
          </a:p>
        </p:txBody>
      </p:sp>
      <p:sp>
        <p:nvSpPr>
          <p:cNvPr id="15" name="Pentagon 14"/>
          <p:cNvSpPr/>
          <p:nvPr userDrawn="1"/>
        </p:nvSpPr>
        <p:spPr>
          <a:xfrm rot="10800000">
            <a:off x="22458150" y="1021816"/>
            <a:ext cx="1919500"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795505160"/>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2444113" y="3247393"/>
            <a:ext cx="6211859" cy="4032422"/>
          </a:xfrm>
        </p:spPr>
        <p:txBody>
          <a:bodyPr>
            <a:normAutofit/>
          </a:bodyPr>
          <a:lstStyle>
            <a:lvl1pPr>
              <a:defRPr sz="2700">
                <a:solidFill>
                  <a:schemeClr val="tx2"/>
                </a:solidFill>
              </a:defRPr>
            </a:lvl1pPr>
          </a:lstStyle>
          <a:p>
            <a:endParaRPr lang="id-ID"/>
          </a:p>
        </p:txBody>
      </p:sp>
      <p:sp>
        <p:nvSpPr>
          <p:cNvPr id="16" name="Picture Placeholder 2"/>
          <p:cNvSpPr>
            <a:spLocks noGrp="1"/>
          </p:cNvSpPr>
          <p:nvPr>
            <p:ph type="pic" sz="quarter" idx="11"/>
          </p:nvPr>
        </p:nvSpPr>
        <p:spPr>
          <a:xfrm>
            <a:off x="9065209" y="3247393"/>
            <a:ext cx="6211859" cy="4032422"/>
          </a:xfrm>
        </p:spPr>
        <p:txBody>
          <a:bodyPr>
            <a:normAutofit/>
          </a:bodyPr>
          <a:lstStyle>
            <a:lvl1pPr>
              <a:defRPr sz="2700">
                <a:solidFill>
                  <a:schemeClr val="tx2"/>
                </a:solidFill>
              </a:defRPr>
            </a:lvl1pPr>
          </a:lstStyle>
          <a:p>
            <a:endParaRPr lang="id-ID"/>
          </a:p>
        </p:txBody>
      </p:sp>
      <p:sp>
        <p:nvSpPr>
          <p:cNvPr id="17" name="Picture Placeholder 2"/>
          <p:cNvSpPr>
            <a:spLocks noGrp="1"/>
          </p:cNvSpPr>
          <p:nvPr>
            <p:ph type="pic" sz="quarter" idx="13"/>
          </p:nvPr>
        </p:nvSpPr>
        <p:spPr>
          <a:xfrm>
            <a:off x="15712003" y="3247393"/>
            <a:ext cx="6211859" cy="4032422"/>
          </a:xfrm>
        </p:spPr>
        <p:txBody>
          <a:bodyPr>
            <a:normAutofit/>
          </a:bodyPr>
          <a:lstStyle>
            <a:lvl1pPr>
              <a:defRPr sz="2700">
                <a:solidFill>
                  <a:schemeClr val="tx2"/>
                </a:solidFill>
              </a:defRPr>
            </a:lvl1pPr>
          </a:lstStyle>
          <a:p>
            <a:endParaRPr lang="id-ID"/>
          </a:p>
        </p:txBody>
      </p:sp>
      <p:sp>
        <p:nvSpPr>
          <p:cNvPr id="18" name="Picture Placeholder 2"/>
          <p:cNvSpPr>
            <a:spLocks noGrp="1"/>
          </p:cNvSpPr>
          <p:nvPr>
            <p:ph type="pic" sz="quarter" idx="14"/>
          </p:nvPr>
        </p:nvSpPr>
        <p:spPr>
          <a:xfrm>
            <a:off x="2444113" y="7711221"/>
            <a:ext cx="6211859" cy="4032422"/>
          </a:xfrm>
        </p:spPr>
        <p:txBody>
          <a:bodyPr>
            <a:normAutofit/>
          </a:bodyPr>
          <a:lstStyle>
            <a:lvl1pPr>
              <a:defRPr sz="2700">
                <a:solidFill>
                  <a:schemeClr val="tx2"/>
                </a:solidFill>
              </a:defRPr>
            </a:lvl1pPr>
          </a:lstStyle>
          <a:p>
            <a:endParaRPr lang="id-ID"/>
          </a:p>
        </p:txBody>
      </p:sp>
      <p:sp>
        <p:nvSpPr>
          <p:cNvPr id="19" name="Picture Placeholder 2"/>
          <p:cNvSpPr>
            <a:spLocks noGrp="1"/>
          </p:cNvSpPr>
          <p:nvPr>
            <p:ph type="pic" sz="quarter" idx="15"/>
          </p:nvPr>
        </p:nvSpPr>
        <p:spPr>
          <a:xfrm>
            <a:off x="9065209" y="7711221"/>
            <a:ext cx="6211859" cy="4032422"/>
          </a:xfrm>
        </p:spPr>
        <p:txBody>
          <a:bodyPr>
            <a:normAutofit/>
          </a:bodyPr>
          <a:lstStyle>
            <a:lvl1pPr>
              <a:defRPr sz="2700">
                <a:solidFill>
                  <a:schemeClr val="tx2"/>
                </a:solidFill>
              </a:defRPr>
            </a:lvl1pPr>
          </a:lstStyle>
          <a:p>
            <a:endParaRPr lang="id-ID"/>
          </a:p>
        </p:txBody>
      </p:sp>
      <p:sp>
        <p:nvSpPr>
          <p:cNvPr id="20" name="Picture Placeholder 2"/>
          <p:cNvSpPr>
            <a:spLocks noGrp="1"/>
          </p:cNvSpPr>
          <p:nvPr>
            <p:ph type="pic" sz="quarter" idx="16"/>
          </p:nvPr>
        </p:nvSpPr>
        <p:spPr>
          <a:xfrm>
            <a:off x="15712003" y="7711221"/>
            <a:ext cx="6211859" cy="4032422"/>
          </a:xfrm>
        </p:spPr>
        <p:txBody>
          <a:bodyPr>
            <a:normAutofit/>
          </a:bodyPr>
          <a:lstStyle>
            <a:lvl1pPr>
              <a:defRPr sz="2700">
                <a:solidFill>
                  <a:schemeClr val="tx2"/>
                </a:solidFill>
              </a:defRPr>
            </a:lvl1pPr>
          </a:lstStyle>
          <a:p>
            <a:endParaRPr lang="id-ID"/>
          </a:p>
        </p:txBody>
      </p:sp>
      <p:sp>
        <p:nvSpPr>
          <p:cNvPr id="10" name="Pentagon 9"/>
          <p:cNvSpPr/>
          <p:nvPr userDrawn="1"/>
        </p:nvSpPr>
        <p:spPr>
          <a:xfrm rot="10800000">
            <a:off x="22458150" y="1021816"/>
            <a:ext cx="1919500"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1"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682830515"/>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14"/>
          <p:cNvSpPr>
            <a:spLocks noGrp="1"/>
          </p:cNvSpPr>
          <p:nvPr>
            <p:ph type="pic" sz="quarter" idx="10"/>
          </p:nvPr>
        </p:nvSpPr>
        <p:spPr>
          <a:xfrm>
            <a:off x="2383804" y="3996269"/>
            <a:ext cx="6411831" cy="6586010"/>
          </a:xfrm>
        </p:spPr>
        <p:txBody>
          <a:bodyPr>
            <a:normAutofit/>
          </a:bodyPr>
          <a:lstStyle>
            <a:lvl1pPr>
              <a:defRPr sz="2400">
                <a:solidFill>
                  <a:schemeClr val="tx2"/>
                </a:solidFill>
              </a:defRPr>
            </a:lvl1pPr>
          </a:lstStyle>
          <a:p>
            <a:endParaRPr lang="id-ID"/>
          </a:p>
        </p:txBody>
      </p:sp>
      <p:sp>
        <p:nvSpPr>
          <p:cNvPr id="11" name="Picture Placeholder 14"/>
          <p:cNvSpPr>
            <a:spLocks noGrp="1"/>
          </p:cNvSpPr>
          <p:nvPr>
            <p:ph type="pic" sz="quarter" idx="11"/>
          </p:nvPr>
        </p:nvSpPr>
        <p:spPr>
          <a:xfrm>
            <a:off x="8973307" y="3996269"/>
            <a:ext cx="6411831" cy="6586010"/>
          </a:xfrm>
        </p:spPr>
        <p:txBody>
          <a:bodyPr>
            <a:normAutofit/>
          </a:bodyPr>
          <a:lstStyle>
            <a:lvl1pPr>
              <a:defRPr sz="2400">
                <a:solidFill>
                  <a:schemeClr val="tx2"/>
                </a:solidFill>
              </a:defRPr>
            </a:lvl1pPr>
          </a:lstStyle>
          <a:p>
            <a:endParaRPr lang="id-ID"/>
          </a:p>
        </p:txBody>
      </p:sp>
      <p:sp>
        <p:nvSpPr>
          <p:cNvPr id="12" name="Picture Placeholder 14"/>
          <p:cNvSpPr>
            <a:spLocks noGrp="1"/>
          </p:cNvSpPr>
          <p:nvPr>
            <p:ph type="pic" sz="quarter" idx="13"/>
          </p:nvPr>
        </p:nvSpPr>
        <p:spPr>
          <a:xfrm>
            <a:off x="15615782" y="3996269"/>
            <a:ext cx="6411831" cy="6586010"/>
          </a:xfrm>
        </p:spPr>
        <p:txBody>
          <a:bodyPr>
            <a:normAutofit/>
          </a:bodyPr>
          <a:lstStyle>
            <a:lvl1pPr>
              <a:defRPr sz="2400">
                <a:solidFill>
                  <a:schemeClr val="tx2"/>
                </a:solidFill>
              </a:defRPr>
            </a:lvl1pPr>
          </a:lstStyle>
          <a:p>
            <a:endParaRPr lang="id-ID"/>
          </a:p>
        </p:txBody>
      </p:sp>
      <p:sp>
        <p:nvSpPr>
          <p:cNvPr id="9" name="Pentagon 8"/>
          <p:cNvSpPr/>
          <p:nvPr userDrawn="1"/>
        </p:nvSpPr>
        <p:spPr>
          <a:xfrm rot="10800000">
            <a:off x="22458150" y="1021816"/>
            <a:ext cx="1919500"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3"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219376419"/>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10" name="Picture Placeholder 14"/>
          <p:cNvSpPr>
            <a:spLocks noGrp="1"/>
          </p:cNvSpPr>
          <p:nvPr>
            <p:ph type="pic" sz="quarter" idx="10"/>
          </p:nvPr>
        </p:nvSpPr>
        <p:spPr>
          <a:xfrm>
            <a:off x="2383804" y="3996269"/>
            <a:ext cx="6411831" cy="6586010"/>
          </a:xfrm>
        </p:spPr>
        <p:txBody>
          <a:bodyPr>
            <a:normAutofit/>
          </a:bodyPr>
          <a:lstStyle>
            <a:lvl1pPr>
              <a:defRPr sz="2400">
                <a:solidFill>
                  <a:schemeClr val="tx2"/>
                </a:solidFill>
              </a:defRPr>
            </a:lvl1pPr>
          </a:lstStyle>
          <a:p>
            <a:endParaRPr lang="id-ID"/>
          </a:p>
        </p:txBody>
      </p:sp>
      <p:sp>
        <p:nvSpPr>
          <p:cNvPr id="11" name="Picture Placeholder 14"/>
          <p:cNvSpPr>
            <a:spLocks noGrp="1"/>
          </p:cNvSpPr>
          <p:nvPr>
            <p:ph type="pic" sz="quarter" idx="11"/>
          </p:nvPr>
        </p:nvSpPr>
        <p:spPr>
          <a:xfrm>
            <a:off x="8973307" y="3996269"/>
            <a:ext cx="6411831" cy="6586010"/>
          </a:xfrm>
        </p:spPr>
        <p:txBody>
          <a:bodyPr>
            <a:normAutofit/>
          </a:bodyPr>
          <a:lstStyle>
            <a:lvl1pPr>
              <a:defRPr sz="2400">
                <a:solidFill>
                  <a:schemeClr val="tx2"/>
                </a:solidFill>
              </a:defRPr>
            </a:lvl1pPr>
          </a:lstStyle>
          <a:p>
            <a:endParaRPr lang="id-ID"/>
          </a:p>
        </p:txBody>
      </p:sp>
      <p:sp>
        <p:nvSpPr>
          <p:cNvPr id="12" name="Picture Placeholder 14"/>
          <p:cNvSpPr>
            <a:spLocks noGrp="1"/>
          </p:cNvSpPr>
          <p:nvPr>
            <p:ph type="pic" sz="quarter" idx="13"/>
          </p:nvPr>
        </p:nvSpPr>
        <p:spPr>
          <a:xfrm>
            <a:off x="15615782" y="3996269"/>
            <a:ext cx="6411831" cy="6586010"/>
          </a:xfrm>
        </p:spPr>
        <p:txBody>
          <a:bodyPr>
            <a:normAutofit/>
          </a:bodyPr>
          <a:lstStyle>
            <a:lvl1pPr>
              <a:defRPr sz="2400">
                <a:solidFill>
                  <a:schemeClr val="tx2"/>
                </a:solidFill>
              </a:defRPr>
            </a:lvl1pPr>
          </a:lstStyle>
          <a:p>
            <a:endParaRPr lang="id-ID"/>
          </a:p>
        </p:txBody>
      </p:sp>
      <p:sp>
        <p:nvSpPr>
          <p:cNvPr id="9" name="Pentagon 8"/>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3"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16413887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715500" cy="13716000"/>
          </a:xfrm>
          <a:noFill/>
        </p:spPr>
        <p:txBody>
          <a:bodyPr>
            <a:normAutofit/>
          </a:bodyPr>
          <a:lstStyle>
            <a:lvl1pPr marL="0" indent="0">
              <a:buNone/>
              <a:defRPr sz="3200">
                <a:solidFill>
                  <a:schemeClr val="bg2"/>
                </a:solidFill>
              </a:defRPr>
            </a:lvl1pPr>
          </a:lstStyle>
          <a:p>
            <a:endParaRPr lang="en-US" dirty="0"/>
          </a:p>
        </p:txBody>
      </p:sp>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2" name="Footer Placeholder 1"/>
          <p:cNvSpPr>
            <a:spLocks noGrp="1"/>
          </p:cNvSpPr>
          <p:nvPr>
            <p:ph type="ftr" sz="quarter" idx="16"/>
          </p:nvPr>
        </p:nvSpPr>
        <p:spPr>
          <a:xfrm>
            <a:off x="1315617" y="12834664"/>
            <a:ext cx="22538504" cy="730250"/>
          </a:xfrm>
          <a:prstGeom prst="rect">
            <a:avLst/>
          </a:prstGeom>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48670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6"/>
          <p:cNvSpPr>
            <a:spLocks noGrp="1"/>
          </p:cNvSpPr>
          <p:nvPr>
            <p:ph type="pic" sz="quarter" idx="11"/>
          </p:nvPr>
        </p:nvSpPr>
        <p:spPr>
          <a:xfrm>
            <a:off x="12606906" y="3668542"/>
            <a:ext cx="9861431" cy="7200000"/>
          </a:xfrm>
        </p:spPr>
      </p:sp>
      <p:sp>
        <p:nvSpPr>
          <p:cNvPr id="11" name="Picture Placeholder 7"/>
          <p:cNvSpPr>
            <a:spLocks noGrp="1"/>
          </p:cNvSpPr>
          <p:nvPr>
            <p:ph type="pic" sz="quarter" idx="13"/>
          </p:nvPr>
        </p:nvSpPr>
        <p:spPr>
          <a:xfrm>
            <a:off x="1802592" y="3668542"/>
            <a:ext cx="9861431" cy="7200000"/>
          </a:xfrm>
        </p:spPr>
      </p:sp>
      <p:grpSp>
        <p:nvGrpSpPr>
          <p:cNvPr id="12" name="Group 11"/>
          <p:cNvGrpSpPr/>
          <p:nvPr userDrawn="1"/>
        </p:nvGrpSpPr>
        <p:grpSpPr>
          <a:xfrm rot="5400000">
            <a:off x="-1009626" y="-62222"/>
            <a:ext cx="3039412" cy="3163859"/>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31" name="Group 30"/>
          <p:cNvGrpSpPr/>
          <p:nvPr userDrawn="1"/>
        </p:nvGrpSpPr>
        <p:grpSpPr>
          <a:xfrm rot="10800000">
            <a:off x="21910023" y="11140685"/>
            <a:ext cx="3038622" cy="3164682"/>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44" name="Pentagon 43"/>
          <p:cNvSpPr/>
          <p:nvPr userDrawn="1"/>
        </p:nvSpPr>
        <p:spPr>
          <a:xfrm rot="10800000">
            <a:off x="22458150" y="1021816"/>
            <a:ext cx="1919500"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45"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1729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10" name="Picture Placeholder 6"/>
          <p:cNvSpPr>
            <a:spLocks noGrp="1"/>
          </p:cNvSpPr>
          <p:nvPr>
            <p:ph type="pic" sz="quarter" idx="11"/>
          </p:nvPr>
        </p:nvSpPr>
        <p:spPr>
          <a:xfrm>
            <a:off x="12606906" y="3668542"/>
            <a:ext cx="9861431" cy="7200000"/>
          </a:xfrm>
        </p:spPr>
      </p:sp>
      <p:sp>
        <p:nvSpPr>
          <p:cNvPr id="11" name="Picture Placeholder 7"/>
          <p:cNvSpPr>
            <a:spLocks noGrp="1"/>
          </p:cNvSpPr>
          <p:nvPr>
            <p:ph type="pic" sz="quarter" idx="13"/>
          </p:nvPr>
        </p:nvSpPr>
        <p:spPr>
          <a:xfrm>
            <a:off x="1802592" y="3668542"/>
            <a:ext cx="9861431" cy="7200000"/>
          </a:xfrm>
        </p:spPr>
      </p:sp>
      <p:sp>
        <p:nvSpPr>
          <p:cNvPr id="44" name="Pentagon 43"/>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45"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46" name="Group 45"/>
          <p:cNvGrpSpPr/>
          <p:nvPr userDrawn="1"/>
        </p:nvGrpSpPr>
        <p:grpSpPr>
          <a:xfrm rot="5400000">
            <a:off x="-1692584" y="-745180"/>
            <a:ext cx="3039412" cy="4529775"/>
            <a:chOff x="8349573" y="-1673337"/>
            <a:chExt cx="6162676" cy="6416675"/>
          </a:xfrm>
          <a:solidFill>
            <a:schemeClr val="bg2">
              <a:alpha val="15000"/>
            </a:schemeClr>
          </a:solidFill>
        </p:grpSpPr>
        <p:sp>
          <p:nvSpPr>
            <p:cNvPr id="4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59" name="Group 58"/>
          <p:cNvGrpSpPr/>
          <p:nvPr userDrawn="1"/>
        </p:nvGrpSpPr>
        <p:grpSpPr>
          <a:xfrm rot="10800000">
            <a:off x="21910022" y="11140683"/>
            <a:ext cx="4499097" cy="3164682"/>
            <a:chOff x="8349573" y="-1673337"/>
            <a:chExt cx="6162676" cy="6416675"/>
          </a:xfrm>
          <a:solidFill>
            <a:schemeClr val="bg2">
              <a:alpha val="15000"/>
            </a:schemeClr>
          </a:solidFill>
        </p:grpSpPr>
        <p:sp>
          <p:nvSpPr>
            <p:cNvPr id="6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322045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grpSp>
        <p:nvGrpSpPr>
          <p:cNvPr id="12" name="Group 11"/>
          <p:cNvGrpSpPr/>
          <p:nvPr userDrawn="1"/>
        </p:nvGrpSpPr>
        <p:grpSpPr>
          <a:xfrm rot="7200000">
            <a:off x="19119095" y="-2312789"/>
            <a:ext cx="5465434" cy="7631873"/>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31" name="Group 30"/>
          <p:cNvGrpSpPr/>
          <p:nvPr userDrawn="1"/>
        </p:nvGrpSpPr>
        <p:grpSpPr>
          <a:xfrm rot="16200000">
            <a:off x="21366446" y="9829640"/>
            <a:ext cx="4176430" cy="6179785"/>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44" name="Picture Placeholder 2"/>
          <p:cNvSpPr>
            <a:spLocks noGrp="1"/>
          </p:cNvSpPr>
          <p:nvPr>
            <p:ph type="pic" sz="quarter" idx="13"/>
          </p:nvPr>
        </p:nvSpPr>
        <p:spPr>
          <a:xfrm>
            <a:off x="2146313" y="3985698"/>
            <a:ext cx="8637750" cy="7920000"/>
          </a:xfrm>
        </p:spPr>
      </p:sp>
      <p:sp>
        <p:nvSpPr>
          <p:cNvPr id="45" name="Pentagon 44"/>
          <p:cNvSpPr/>
          <p:nvPr userDrawn="1"/>
        </p:nvSpPr>
        <p:spPr>
          <a:xfrm rot="10800000">
            <a:off x="22458150" y="1021816"/>
            <a:ext cx="1919500" cy="8868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4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344306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grpSp>
        <p:nvGrpSpPr>
          <p:cNvPr id="49" name="Group 48"/>
          <p:cNvGrpSpPr/>
          <p:nvPr userDrawn="1"/>
        </p:nvGrpSpPr>
        <p:grpSpPr>
          <a:xfrm rot="7200000">
            <a:off x="19119095" y="-2312789"/>
            <a:ext cx="5465434" cy="7631873"/>
            <a:chOff x="8349573" y="-1673337"/>
            <a:chExt cx="6162676" cy="6416675"/>
          </a:xfrm>
          <a:solidFill>
            <a:schemeClr val="bg2">
              <a:alpha val="15000"/>
            </a:schemeClr>
          </a:solidFill>
        </p:grpSpPr>
        <p:sp>
          <p:nvSpPr>
            <p:cNvPr id="5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62" name="Group 61"/>
          <p:cNvGrpSpPr/>
          <p:nvPr userDrawn="1"/>
        </p:nvGrpSpPr>
        <p:grpSpPr>
          <a:xfrm rot="16200000">
            <a:off x="21366446" y="9829640"/>
            <a:ext cx="4176430" cy="6179785"/>
            <a:chOff x="8349573" y="-1673337"/>
            <a:chExt cx="6162676" cy="6416675"/>
          </a:xfrm>
          <a:solidFill>
            <a:schemeClr val="bg2">
              <a:alpha val="15000"/>
            </a:schemeClr>
          </a:solidFill>
        </p:grpSpPr>
        <p:sp>
          <p:nvSpPr>
            <p:cNvPr id="6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5"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6"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7"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8"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9"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0"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1"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2"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3"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4"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44" name="Picture Placeholder 2"/>
          <p:cNvSpPr>
            <a:spLocks noGrp="1"/>
          </p:cNvSpPr>
          <p:nvPr>
            <p:ph type="pic" sz="quarter" idx="13"/>
          </p:nvPr>
        </p:nvSpPr>
        <p:spPr>
          <a:xfrm>
            <a:off x="2146313" y="3985698"/>
            <a:ext cx="8637750" cy="7920000"/>
          </a:xfrm>
        </p:spPr>
      </p:sp>
      <p:sp>
        <p:nvSpPr>
          <p:cNvPr id="47" name="Pentagon 46"/>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4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1798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5" name="Picture Placeholder 5"/>
          <p:cNvSpPr>
            <a:spLocks noGrp="1"/>
          </p:cNvSpPr>
          <p:nvPr>
            <p:ph type="pic" sz="quarter" idx="13"/>
          </p:nvPr>
        </p:nvSpPr>
        <p:spPr>
          <a:xfrm>
            <a:off x="0" y="3943350"/>
            <a:ext cx="16572360" cy="5676900"/>
          </a:xfrm>
        </p:spPr>
        <p:txBody>
          <a:bodyPr/>
          <a:lstStyle/>
          <a:p>
            <a:endParaRPr lang="id-ID"/>
          </a:p>
        </p:txBody>
      </p:sp>
      <p:sp>
        <p:nvSpPr>
          <p:cNvPr id="5" name="Pentagon 4"/>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898979607"/>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45" name="Picture Placeholder 5"/>
          <p:cNvSpPr>
            <a:spLocks noGrp="1"/>
          </p:cNvSpPr>
          <p:nvPr>
            <p:ph type="pic" sz="quarter" idx="13"/>
          </p:nvPr>
        </p:nvSpPr>
        <p:spPr>
          <a:xfrm>
            <a:off x="0" y="3943350"/>
            <a:ext cx="16572360" cy="5676900"/>
          </a:xfrm>
        </p:spPr>
        <p:txBody>
          <a:bodyPr/>
          <a:lstStyle/>
          <a:p>
            <a:endParaRPr lang="id-ID"/>
          </a:p>
        </p:txBody>
      </p:sp>
      <p:sp>
        <p:nvSpPr>
          <p:cNvPr id="5" name="Pentagon 4"/>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582886452"/>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pSp>
        <p:nvGrpSpPr>
          <p:cNvPr id="2" name="Group 1"/>
          <p:cNvGrpSpPr/>
          <p:nvPr userDrawn="1"/>
        </p:nvGrpSpPr>
        <p:grpSpPr>
          <a:xfrm>
            <a:off x="-2505481" y="-2337511"/>
            <a:ext cx="29456327" cy="10412806"/>
            <a:chOff x="1" y="-1168756"/>
            <a:chExt cx="9554828" cy="5206403"/>
          </a:xfrm>
        </p:grpSpPr>
        <p:grpSp>
          <p:nvGrpSpPr>
            <p:cNvPr id="55" name="Group 54"/>
            <p:cNvGrpSpPr/>
            <p:nvPr userDrawn="1"/>
          </p:nvGrpSpPr>
          <p:grpSpPr>
            <a:xfrm rot="16200000">
              <a:off x="4805787" y="-829212"/>
              <a:ext cx="5088585" cy="4409498"/>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6" name="Group 5"/>
            <p:cNvGrpSpPr/>
            <p:nvPr userDrawn="1"/>
          </p:nvGrpSpPr>
          <p:grpSpPr>
            <a:xfrm rot="16200000">
              <a:off x="27458" y="-1078395"/>
              <a:ext cx="5088585" cy="51435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sp>
        <p:nvSpPr>
          <p:cNvPr id="5" name="Picture Placeholder 5"/>
          <p:cNvSpPr>
            <a:spLocks noGrp="1"/>
          </p:cNvSpPr>
          <p:nvPr>
            <p:ph type="pic" sz="quarter" idx="13"/>
          </p:nvPr>
        </p:nvSpPr>
        <p:spPr>
          <a:xfrm>
            <a:off x="1799535" y="3539600"/>
            <a:ext cx="20763613" cy="5676900"/>
          </a:xfrm>
        </p:spPr>
        <p:txBody>
          <a:bodyPr/>
          <a:lstStyle/>
          <a:p>
            <a:endParaRPr lang="id-ID" dirty="0"/>
          </a:p>
        </p:txBody>
      </p:sp>
      <p:sp>
        <p:nvSpPr>
          <p:cNvPr id="105" name="Pentagon 104"/>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06"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520612815"/>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grpSp>
        <p:nvGrpSpPr>
          <p:cNvPr id="101" name="Group 100"/>
          <p:cNvGrpSpPr/>
          <p:nvPr userDrawn="1"/>
        </p:nvGrpSpPr>
        <p:grpSpPr>
          <a:xfrm>
            <a:off x="-2505481" y="-2337511"/>
            <a:ext cx="29456327" cy="10412806"/>
            <a:chOff x="1" y="-1168756"/>
            <a:chExt cx="9554828" cy="5206403"/>
          </a:xfrm>
        </p:grpSpPr>
        <p:grpSp>
          <p:nvGrpSpPr>
            <p:cNvPr id="102" name="Group 101"/>
            <p:cNvGrpSpPr/>
            <p:nvPr userDrawn="1"/>
          </p:nvGrpSpPr>
          <p:grpSpPr>
            <a:xfrm rot="16200000">
              <a:off x="4805787" y="-829212"/>
              <a:ext cx="5088585" cy="4409498"/>
              <a:chOff x="7790152" y="0"/>
              <a:chExt cx="5088585" cy="5879331"/>
            </a:xfrm>
          </p:grpSpPr>
          <p:sp>
            <p:nvSpPr>
              <p:cNvPr id="149"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5"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6"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7"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9"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4"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3"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4"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103" name="Group 102"/>
            <p:cNvGrpSpPr/>
            <p:nvPr userDrawn="1"/>
          </p:nvGrpSpPr>
          <p:grpSpPr>
            <a:xfrm rot="16200000">
              <a:off x="27458" y="-1078395"/>
              <a:ext cx="5088585" cy="5143500"/>
              <a:chOff x="7790152" y="0"/>
              <a:chExt cx="5088585" cy="6858000"/>
            </a:xfrm>
          </p:grpSpPr>
          <p:sp>
            <p:nvSpPr>
              <p:cNvPr id="10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sp>
        <p:nvSpPr>
          <p:cNvPr id="188" name="Pentagon 187"/>
          <p:cNvSpPr/>
          <p:nvPr userDrawn="1"/>
        </p:nvSpPr>
        <p:spPr>
          <a:xfrm rot="10800000">
            <a:off x="22458150" y="1021816"/>
            <a:ext cx="1919500"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8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26381802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1799535" y="3539600"/>
            <a:ext cx="20763613" cy="5676900"/>
          </a:xfrm>
        </p:spPr>
        <p:txBody>
          <a:bodyPr/>
          <a:lstStyle/>
          <a:p>
            <a:endParaRPr lang="id-ID" dirty="0"/>
          </a:p>
        </p:txBody>
      </p:sp>
      <p:grpSp>
        <p:nvGrpSpPr>
          <p:cNvPr id="101" name="Group 100"/>
          <p:cNvGrpSpPr/>
          <p:nvPr userDrawn="1"/>
        </p:nvGrpSpPr>
        <p:grpSpPr>
          <a:xfrm>
            <a:off x="-2505481" y="-2337511"/>
            <a:ext cx="29456327" cy="10412806"/>
            <a:chOff x="1" y="-1168756"/>
            <a:chExt cx="9554828" cy="5206403"/>
          </a:xfrm>
        </p:grpSpPr>
        <p:grpSp>
          <p:nvGrpSpPr>
            <p:cNvPr id="102" name="Group 101"/>
            <p:cNvGrpSpPr/>
            <p:nvPr userDrawn="1"/>
          </p:nvGrpSpPr>
          <p:grpSpPr>
            <a:xfrm rot="16200000">
              <a:off x="4805787" y="-829212"/>
              <a:ext cx="5088585" cy="4409498"/>
              <a:chOff x="7790152" y="0"/>
              <a:chExt cx="5088585" cy="5879331"/>
            </a:xfrm>
          </p:grpSpPr>
          <p:sp>
            <p:nvSpPr>
              <p:cNvPr id="149"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5"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6"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7"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9"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4"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3"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4"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7"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nvGrpSpPr>
            <p:cNvPr id="103" name="Group 102"/>
            <p:cNvGrpSpPr/>
            <p:nvPr userDrawn="1"/>
          </p:nvGrpSpPr>
          <p:grpSpPr>
            <a:xfrm rot="16200000">
              <a:off x="27458" y="-1078395"/>
              <a:ext cx="5088585" cy="5143500"/>
              <a:chOff x="7790152" y="0"/>
              <a:chExt cx="5088585" cy="6858000"/>
            </a:xfrm>
          </p:grpSpPr>
          <p:sp>
            <p:nvSpPr>
              <p:cNvPr id="10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grpSp>
      <p:sp>
        <p:nvSpPr>
          <p:cNvPr id="188" name="Pentagon 187"/>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8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910135468"/>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grpSp>
        <p:nvGrpSpPr>
          <p:cNvPr id="12" name="Group 11"/>
          <p:cNvGrpSpPr/>
          <p:nvPr userDrawn="1"/>
        </p:nvGrpSpPr>
        <p:grpSpPr>
          <a:xfrm rot="5400000">
            <a:off x="-1692584" y="-745180"/>
            <a:ext cx="3039412" cy="4529775"/>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31" name="Group 30"/>
          <p:cNvGrpSpPr/>
          <p:nvPr userDrawn="1"/>
        </p:nvGrpSpPr>
        <p:grpSpPr>
          <a:xfrm rot="10800000">
            <a:off x="21910022" y="11140683"/>
            <a:ext cx="4499097" cy="3164682"/>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140" name="Picture Placeholder 3"/>
          <p:cNvSpPr>
            <a:spLocks noGrp="1"/>
          </p:cNvSpPr>
          <p:nvPr>
            <p:ph type="pic" sz="quarter" idx="13"/>
          </p:nvPr>
        </p:nvSpPr>
        <p:spPr>
          <a:xfrm>
            <a:off x="1032520" y="4049082"/>
            <a:ext cx="5470575" cy="4104000"/>
          </a:xfrm>
          <a:prstGeom prst="diamond">
            <a:avLst/>
          </a:prstGeom>
          <a:ln w="15875">
            <a:noFill/>
          </a:ln>
        </p:spPr>
        <p:txBody>
          <a:bodyPr>
            <a:normAutofit/>
          </a:bodyPr>
          <a:lstStyle>
            <a:lvl1pPr>
              <a:defRPr sz="1800"/>
            </a:lvl1pPr>
          </a:lstStyle>
          <a:p>
            <a:endParaRPr lang="id-ID"/>
          </a:p>
        </p:txBody>
      </p:sp>
      <p:sp>
        <p:nvSpPr>
          <p:cNvPr id="141" name="Picture Placeholder 3"/>
          <p:cNvSpPr>
            <a:spLocks noGrp="1"/>
          </p:cNvSpPr>
          <p:nvPr>
            <p:ph type="pic" sz="quarter" idx="14"/>
          </p:nvPr>
        </p:nvSpPr>
        <p:spPr>
          <a:xfrm>
            <a:off x="3845900" y="6150194"/>
            <a:ext cx="5470575" cy="4104000"/>
          </a:xfrm>
          <a:prstGeom prst="diamond">
            <a:avLst/>
          </a:prstGeom>
          <a:ln w="15875">
            <a:noFill/>
          </a:ln>
        </p:spPr>
        <p:txBody>
          <a:bodyPr>
            <a:normAutofit/>
          </a:bodyPr>
          <a:lstStyle>
            <a:lvl1pPr>
              <a:defRPr sz="1800"/>
            </a:lvl1pPr>
          </a:lstStyle>
          <a:p>
            <a:endParaRPr lang="id-ID"/>
          </a:p>
        </p:txBody>
      </p:sp>
      <p:sp>
        <p:nvSpPr>
          <p:cNvPr id="142" name="Picture Placeholder 3"/>
          <p:cNvSpPr>
            <a:spLocks noGrp="1"/>
          </p:cNvSpPr>
          <p:nvPr>
            <p:ph type="pic" sz="quarter" idx="15"/>
          </p:nvPr>
        </p:nvSpPr>
        <p:spPr>
          <a:xfrm>
            <a:off x="6659303" y="4049082"/>
            <a:ext cx="5470575" cy="4104000"/>
          </a:xfrm>
          <a:prstGeom prst="diamond">
            <a:avLst/>
          </a:prstGeom>
          <a:ln w="15875">
            <a:noFill/>
          </a:ln>
        </p:spPr>
        <p:txBody>
          <a:bodyPr>
            <a:normAutofit/>
          </a:bodyPr>
          <a:lstStyle>
            <a:lvl1pPr>
              <a:defRPr sz="1800"/>
            </a:lvl1pPr>
          </a:lstStyle>
          <a:p>
            <a:endParaRPr lang="id-ID"/>
          </a:p>
        </p:txBody>
      </p:sp>
      <p:sp>
        <p:nvSpPr>
          <p:cNvPr id="143" name="Picture Placeholder 3"/>
          <p:cNvSpPr>
            <a:spLocks noGrp="1"/>
          </p:cNvSpPr>
          <p:nvPr>
            <p:ph type="pic" sz="quarter" idx="16"/>
          </p:nvPr>
        </p:nvSpPr>
        <p:spPr>
          <a:xfrm>
            <a:off x="9472682" y="6133262"/>
            <a:ext cx="5470575" cy="4104000"/>
          </a:xfrm>
          <a:prstGeom prst="diamond">
            <a:avLst/>
          </a:prstGeom>
          <a:ln w="15875">
            <a:noFill/>
          </a:ln>
        </p:spPr>
        <p:txBody>
          <a:bodyPr>
            <a:normAutofit/>
          </a:bodyPr>
          <a:lstStyle>
            <a:lvl1pPr>
              <a:defRPr sz="1800"/>
            </a:lvl1pPr>
          </a:lstStyle>
          <a:p>
            <a:endParaRPr lang="id-ID"/>
          </a:p>
        </p:txBody>
      </p:sp>
      <p:sp>
        <p:nvSpPr>
          <p:cNvPr id="144" name="Picture Placeholder 3"/>
          <p:cNvSpPr>
            <a:spLocks noGrp="1"/>
          </p:cNvSpPr>
          <p:nvPr>
            <p:ph type="pic" sz="quarter" idx="17"/>
          </p:nvPr>
        </p:nvSpPr>
        <p:spPr>
          <a:xfrm>
            <a:off x="12345574" y="4040616"/>
            <a:ext cx="5470575" cy="4104000"/>
          </a:xfrm>
          <a:prstGeom prst="diamond">
            <a:avLst/>
          </a:prstGeom>
          <a:ln w="15875">
            <a:noFill/>
          </a:ln>
        </p:spPr>
        <p:txBody>
          <a:bodyPr>
            <a:normAutofit/>
          </a:bodyPr>
          <a:lstStyle>
            <a:lvl1pPr>
              <a:defRPr sz="1800"/>
            </a:lvl1pPr>
          </a:lstStyle>
          <a:p>
            <a:endParaRPr lang="id-ID"/>
          </a:p>
        </p:txBody>
      </p:sp>
      <p:sp>
        <p:nvSpPr>
          <p:cNvPr id="145" name="Picture Placeholder 3"/>
          <p:cNvSpPr>
            <a:spLocks noGrp="1"/>
          </p:cNvSpPr>
          <p:nvPr>
            <p:ph type="pic" sz="quarter" idx="18"/>
          </p:nvPr>
        </p:nvSpPr>
        <p:spPr>
          <a:xfrm>
            <a:off x="15158953" y="6133262"/>
            <a:ext cx="5470575" cy="4104000"/>
          </a:xfrm>
          <a:prstGeom prst="diamond">
            <a:avLst/>
          </a:prstGeom>
          <a:ln w="15875">
            <a:noFill/>
          </a:ln>
        </p:spPr>
        <p:txBody>
          <a:bodyPr>
            <a:normAutofit/>
          </a:bodyPr>
          <a:lstStyle>
            <a:lvl1pPr>
              <a:defRPr sz="1800"/>
            </a:lvl1pPr>
          </a:lstStyle>
          <a:p>
            <a:endParaRPr lang="id-ID"/>
          </a:p>
        </p:txBody>
      </p:sp>
      <p:sp>
        <p:nvSpPr>
          <p:cNvPr id="146" name="Picture Placeholder 3"/>
          <p:cNvSpPr>
            <a:spLocks noGrp="1"/>
          </p:cNvSpPr>
          <p:nvPr>
            <p:ph type="pic" sz="quarter" idx="19"/>
          </p:nvPr>
        </p:nvSpPr>
        <p:spPr>
          <a:xfrm>
            <a:off x="17961959" y="4054932"/>
            <a:ext cx="5470575" cy="4104000"/>
          </a:xfrm>
          <a:prstGeom prst="diamond">
            <a:avLst/>
          </a:prstGeom>
          <a:ln w="15875">
            <a:noFill/>
          </a:ln>
        </p:spPr>
        <p:txBody>
          <a:bodyPr>
            <a:normAutofit/>
          </a:bodyPr>
          <a:lstStyle>
            <a:lvl1pPr>
              <a:defRPr sz="1800"/>
            </a:lvl1pPr>
          </a:lstStyle>
          <a:p>
            <a:endParaRPr lang="id-ID"/>
          </a:p>
        </p:txBody>
      </p:sp>
      <p:sp>
        <p:nvSpPr>
          <p:cNvPr id="44" name="Pentagon 43"/>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45"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80873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a:xfrm>
            <a:off x="23212671" y="161256"/>
            <a:ext cx="997161" cy="1008112"/>
          </a:xfrm>
          <a:prstGeom prst="ellipse">
            <a:avLst/>
          </a:prstGeom>
        </p:spPr>
        <p:txBody>
          <a:bodyPr/>
          <a:lstStyle/>
          <a:p>
            <a:fld id="{5D3A004F-2493-4BCC-BECF-C0616F9350EE}" type="slidenum">
              <a:rPr lang="en-GB" smtClean="0"/>
              <a:pPr/>
              <a:t>‹Nº›</a:t>
            </a:fld>
            <a:endParaRPr lang="en-GB" dirty="0"/>
          </a:p>
        </p:txBody>
      </p:sp>
      <p:sp>
        <p:nvSpPr>
          <p:cNvPr id="14" name="Picture Placeholder 13"/>
          <p:cNvSpPr>
            <a:spLocks noGrp="1" noChangeAspect="1"/>
          </p:cNvSpPr>
          <p:nvPr>
            <p:ph type="pic" sz="quarter" idx="17"/>
          </p:nvPr>
        </p:nvSpPr>
        <p:spPr>
          <a:xfrm>
            <a:off x="12980913" y="0"/>
            <a:ext cx="11396737" cy="13716000"/>
          </a:xfrm>
          <a:custGeom>
            <a:avLst/>
            <a:gdLst>
              <a:gd name="connsiteX0" fmla="*/ 5698367 w 11396737"/>
              <a:gd name="connsiteY0" fmla="*/ 4006645 h 13716000"/>
              <a:gd name="connsiteX1" fmla="*/ 8549301 w 11396737"/>
              <a:gd name="connsiteY1" fmla="*/ 6857578 h 13716000"/>
              <a:gd name="connsiteX2" fmla="*/ 5698367 w 11396737"/>
              <a:gd name="connsiteY2" fmla="*/ 9708511 h 13716000"/>
              <a:gd name="connsiteX3" fmla="*/ 2847435 w 11396737"/>
              <a:gd name="connsiteY3" fmla="*/ 6857578 h 13716000"/>
              <a:gd name="connsiteX4" fmla="*/ 5698367 w 11396737"/>
              <a:gd name="connsiteY4" fmla="*/ 4006645 h 13716000"/>
              <a:gd name="connsiteX5" fmla="*/ 5698367 w 11396737"/>
              <a:gd name="connsiteY5" fmla="*/ 2964003 h 13716000"/>
              <a:gd name="connsiteX6" fmla="*/ 1804793 w 11396737"/>
              <a:gd name="connsiteY6" fmla="*/ 6857578 h 13716000"/>
              <a:gd name="connsiteX7" fmla="*/ 5698367 w 11396737"/>
              <a:gd name="connsiteY7" fmla="*/ 10751153 h 13716000"/>
              <a:gd name="connsiteX8" fmla="*/ 9591943 w 11396737"/>
              <a:gd name="connsiteY8" fmla="*/ 6857578 h 13716000"/>
              <a:gd name="connsiteX9" fmla="*/ 5698367 w 11396737"/>
              <a:gd name="connsiteY9" fmla="*/ 2964003 h 13716000"/>
              <a:gd name="connsiteX10" fmla="*/ 0 w 11396737"/>
              <a:gd name="connsiteY10" fmla="*/ 0 h 13716000"/>
              <a:gd name="connsiteX11" fmla="*/ 11396737 w 11396737"/>
              <a:gd name="connsiteY11" fmla="*/ 0 h 13716000"/>
              <a:gd name="connsiteX12" fmla="*/ 11396737 w 11396737"/>
              <a:gd name="connsiteY12" fmla="*/ 13716000 h 13716000"/>
              <a:gd name="connsiteX13" fmla="*/ 0 w 11396737"/>
              <a:gd name="connsiteY13"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6737" h="13716000">
                <a:moveTo>
                  <a:pt x="5698367" y="4006645"/>
                </a:moveTo>
                <a:cubicBezTo>
                  <a:pt x="7272895" y="4006645"/>
                  <a:pt x="8549301" y="5283051"/>
                  <a:pt x="8549301" y="6857578"/>
                </a:cubicBezTo>
                <a:cubicBezTo>
                  <a:pt x="8549301" y="8432105"/>
                  <a:pt x="7272895" y="9708511"/>
                  <a:pt x="5698367" y="9708511"/>
                </a:cubicBezTo>
                <a:cubicBezTo>
                  <a:pt x="4123841" y="9708511"/>
                  <a:pt x="2847435" y="8432105"/>
                  <a:pt x="2847435" y="6857578"/>
                </a:cubicBezTo>
                <a:cubicBezTo>
                  <a:pt x="2847435" y="5283051"/>
                  <a:pt x="4123841" y="4006645"/>
                  <a:pt x="5698367" y="4006645"/>
                </a:cubicBezTo>
                <a:close/>
                <a:moveTo>
                  <a:pt x="5698367" y="2964003"/>
                </a:moveTo>
                <a:cubicBezTo>
                  <a:pt x="3548006" y="2964003"/>
                  <a:pt x="1804793" y="4707216"/>
                  <a:pt x="1804793" y="6857578"/>
                </a:cubicBezTo>
                <a:cubicBezTo>
                  <a:pt x="1804793" y="9007940"/>
                  <a:pt x="3548006" y="10751153"/>
                  <a:pt x="5698367" y="10751153"/>
                </a:cubicBezTo>
                <a:cubicBezTo>
                  <a:pt x="7848731" y="10751153"/>
                  <a:pt x="9591943" y="9007940"/>
                  <a:pt x="9591943" y="6857578"/>
                </a:cubicBezTo>
                <a:cubicBezTo>
                  <a:pt x="9591943" y="4707216"/>
                  <a:pt x="7848731" y="2964003"/>
                  <a:pt x="5698367" y="2964003"/>
                </a:cubicBezTo>
                <a:close/>
                <a:moveTo>
                  <a:pt x="0" y="0"/>
                </a:moveTo>
                <a:lnTo>
                  <a:pt x="11396737" y="0"/>
                </a:lnTo>
                <a:lnTo>
                  <a:pt x="11396737" y="13716000"/>
                </a:lnTo>
                <a:lnTo>
                  <a:pt x="0" y="13716000"/>
                </a:lnTo>
                <a:close/>
              </a:path>
            </a:pathLst>
          </a:custGeom>
          <a:solidFill>
            <a:srgbClr val="BFBFBF"/>
          </a:solidFill>
        </p:spPr>
        <p:txBody>
          <a:bodyPr wrap="square">
            <a:no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8"/>
          </p:nvPr>
        </p:nvSpPr>
        <p:spPr>
          <a:xfrm>
            <a:off x="1315617" y="12834664"/>
            <a:ext cx="22538504" cy="730250"/>
          </a:xfrm>
          <a:prstGeom prst="rect">
            <a:avLst/>
          </a:prstGeom>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1381052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grpSp>
        <p:nvGrpSpPr>
          <p:cNvPr id="44" name="Group 43"/>
          <p:cNvGrpSpPr/>
          <p:nvPr userDrawn="1"/>
        </p:nvGrpSpPr>
        <p:grpSpPr>
          <a:xfrm rot="5400000">
            <a:off x="-1692584" y="-745180"/>
            <a:ext cx="3039412" cy="4529775"/>
            <a:chOff x="8349573" y="-1673337"/>
            <a:chExt cx="6162676" cy="6416675"/>
          </a:xfrm>
          <a:solidFill>
            <a:schemeClr val="bg2">
              <a:alpha val="15000"/>
            </a:schemeClr>
          </a:solidFill>
        </p:grpSpPr>
        <p:sp>
          <p:nvSpPr>
            <p:cNvPr id="45"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6"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7"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8"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49"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0"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1"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2"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3"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4"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5"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6"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57" name="Group 56"/>
          <p:cNvGrpSpPr/>
          <p:nvPr userDrawn="1"/>
        </p:nvGrpSpPr>
        <p:grpSpPr>
          <a:xfrm rot="10800000">
            <a:off x="21910022" y="11140683"/>
            <a:ext cx="4499097" cy="3164682"/>
            <a:chOff x="8349573" y="-1673337"/>
            <a:chExt cx="6162676" cy="6416675"/>
          </a:xfrm>
          <a:solidFill>
            <a:schemeClr val="bg2">
              <a:alpha val="15000"/>
            </a:schemeClr>
          </a:solidFill>
        </p:grpSpPr>
        <p:sp>
          <p:nvSpPr>
            <p:cNvPr id="58"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59"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0"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1"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2"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3"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4"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5"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6"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7"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8"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9"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
        <p:nvSpPr>
          <p:cNvPr id="70" name="Picture Placeholder 3"/>
          <p:cNvSpPr>
            <a:spLocks noGrp="1"/>
          </p:cNvSpPr>
          <p:nvPr>
            <p:ph type="pic" sz="quarter" idx="13"/>
          </p:nvPr>
        </p:nvSpPr>
        <p:spPr>
          <a:xfrm>
            <a:off x="1032520" y="3458532"/>
            <a:ext cx="5470575" cy="4104000"/>
          </a:xfrm>
          <a:prstGeom prst="diamond">
            <a:avLst/>
          </a:prstGeom>
          <a:ln w="15875">
            <a:noFill/>
          </a:ln>
        </p:spPr>
        <p:txBody>
          <a:bodyPr>
            <a:normAutofit/>
          </a:bodyPr>
          <a:lstStyle>
            <a:lvl1pPr>
              <a:defRPr sz="1800"/>
            </a:lvl1pPr>
          </a:lstStyle>
          <a:p>
            <a:endParaRPr lang="id-ID"/>
          </a:p>
        </p:txBody>
      </p:sp>
      <p:sp>
        <p:nvSpPr>
          <p:cNvPr id="71" name="Picture Placeholder 3"/>
          <p:cNvSpPr>
            <a:spLocks noGrp="1"/>
          </p:cNvSpPr>
          <p:nvPr>
            <p:ph type="pic" sz="quarter" idx="14"/>
          </p:nvPr>
        </p:nvSpPr>
        <p:spPr>
          <a:xfrm>
            <a:off x="3845900" y="5559644"/>
            <a:ext cx="5470575" cy="4104000"/>
          </a:xfrm>
          <a:prstGeom prst="diamond">
            <a:avLst/>
          </a:prstGeom>
          <a:ln w="15875">
            <a:noFill/>
          </a:ln>
        </p:spPr>
        <p:txBody>
          <a:bodyPr>
            <a:normAutofit/>
          </a:bodyPr>
          <a:lstStyle>
            <a:lvl1pPr>
              <a:defRPr sz="1800"/>
            </a:lvl1pPr>
          </a:lstStyle>
          <a:p>
            <a:endParaRPr lang="id-ID"/>
          </a:p>
        </p:txBody>
      </p:sp>
      <p:sp>
        <p:nvSpPr>
          <p:cNvPr id="72" name="Picture Placeholder 3"/>
          <p:cNvSpPr>
            <a:spLocks noGrp="1"/>
          </p:cNvSpPr>
          <p:nvPr>
            <p:ph type="pic" sz="quarter" idx="15"/>
          </p:nvPr>
        </p:nvSpPr>
        <p:spPr>
          <a:xfrm>
            <a:off x="6659303" y="3458532"/>
            <a:ext cx="5470575" cy="4104000"/>
          </a:xfrm>
          <a:prstGeom prst="diamond">
            <a:avLst/>
          </a:prstGeom>
          <a:ln w="15875">
            <a:noFill/>
          </a:ln>
        </p:spPr>
        <p:txBody>
          <a:bodyPr>
            <a:normAutofit/>
          </a:bodyPr>
          <a:lstStyle>
            <a:lvl1pPr>
              <a:defRPr sz="1800"/>
            </a:lvl1pPr>
          </a:lstStyle>
          <a:p>
            <a:endParaRPr lang="id-ID"/>
          </a:p>
        </p:txBody>
      </p:sp>
      <p:sp>
        <p:nvSpPr>
          <p:cNvPr id="73" name="Picture Placeholder 3"/>
          <p:cNvSpPr>
            <a:spLocks noGrp="1"/>
          </p:cNvSpPr>
          <p:nvPr>
            <p:ph type="pic" sz="quarter" idx="16"/>
          </p:nvPr>
        </p:nvSpPr>
        <p:spPr>
          <a:xfrm>
            <a:off x="9472682" y="5542712"/>
            <a:ext cx="5470575" cy="4104000"/>
          </a:xfrm>
          <a:prstGeom prst="diamond">
            <a:avLst/>
          </a:prstGeom>
          <a:ln w="15875">
            <a:noFill/>
          </a:ln>
        </p:spPr>
        <p:txBody>
          <a:bodyPr>
            <a:normAutofit/>
          </a:bodyPr>
          <a:lstStyle>
            <a:lvl1pPr>
              <a:defRPr sz="1800"/>
            </a:lvl1pPr>
          </a:lstStyle>
          <a:p>
            <a:endParaRPr lang="id-ID"/>
          </a:p>
        </p:txBody>
      </p:sp>
      <p:sp>
        <p:nvSpPr>
          <p:cNvPr id="74" name="Picture Placeholder 3"/>
          <p:cNvSpPr>
            <a:spLocks noGrp="1"/>
          </p:cNvSpPr>
          <p:nvPr>
            <p:ph type="pic" sz="quarter" idx="17"/>
          </p:nvPr>
        </p:nvSpPr>
        <p:spPr>
          <a:xfrm>
            <a:off x="12345574" y="3450066"/>
            <a:ext cx="5470575" cy="4104000"/>
          </a:xfrm>
          <a:prstGeom prst="diamond">
            <a:avLst/>
          </a:prstGeom>
          <a:ln w="15875">
            <a:noFill/>
          </a:ln>
        </p:spPr>
        <p:txBody>
          <a:bodyPr>
            <a:normAutofit/>
          </a:bodyPr>
          <a:lstStyle>
            <a:lvl1pPr>
              <a:defRPr sz="1800"/>
            </a:lvl1pPr>
          </a:lstStyle>
          <a:p>
            <a:endParaRPr lang="id-ID"/>
          </a:p>
        </p:txBody>
      </p:sp>
      <p:sp>
        <p:nvSpPr>
          <p:cNvPr id="75" name="Picture Placeholder 3"/>
          <p:cNvSpPr>
            <a:spLocks noGrp="1"/>
          </p:cNvSpPr>
          <p:nvPr>
            <p:ph type="pic" sz="quarter" idx="18"/>
          </p:nvPr>
        </p:nvSpPr>
        <p:spPr>
          <a:xfrm>
            <a:off x="15158953" y="5542712"/>
            <a:ext cx="5470575" cy="4104000"/>
          </a:xfrm>
          <a:prstGeom prst="diamond">
            <a:avLst/>
          </a:prstGeom>
          <a:ln w="15875">
            <a:noFill/>
          </a:ln>
        </p:spPr>
        <p:txBody>
          <a:bodyPr>
            <a:normAutofit/>
          </a:bodyPr>
          <a:lstStyle>
            <a:lvl1pPr>
              <a:defRPr sz="1800"/>
            </a:lvl1pPr>
          </a:lstStyle>
          <a:p>
            <a:endParaRPr lang="id-ID"/>
          </a:p>
        </p:txBody>
      </p:sp>
      <p:sp>
        <p:nvSpPr>
          <p:cNvPr id="76" name="Picture Placeholder 3"/>
          <p:cNvSpPr>
            <a:spLocks noGrp="1"/>
          </p:cNvSpPr>
          <p:nvPr>
            <p:ph type="pic" sz="quarter" idx="19"/>
          </p:nvPr>
        </p:nvSpPr>
        <p:spPr>
          <a:xfrm>
            <a:off x="17961959" y="3464382"/>
            <a:ext cx="5470575" cy="4104000"/>
          </a:xfrm>
          <a:prstGeom prst="diamond">
            <a:avLst/>
          </a:prstGeom>
          <a:ln w="15875">
            <a:noFill/>
          </a:ln>
        </p:spPr>
        <p:txBody>
          <a:bodyPr>
            <a:normAutofit/>
          </a:bodyPr>
          <a:lstStyle>
            <a:lvl1pPr>
              <a:defRPr sz="1800"/>
            </a:lvl1pPr>
          </a:lstStyle>
          <a:p>
            <a:endParaRPr lang="id-ID"/>
          </a:p>
        </p:txBody>
      </p:sp>
      <p:sp>
        <p:nvSpPr>
          <p:cNvPr id="77" name="Pentagon 76"/>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7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139018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40" name="Picture Placeholder 3"/>
          <p:cNvSpPr>
            <a:spLocks noGrp="1"/>
          </p:cNvSpPr>
          <p:nvPr>
            <p:ph type="pic" sz="quarter" idx="13"/>
          </p:nvPr>
        </p:nvSpPr>
        <p:spPr>
          <a:xfrm>
            <a:off x="1857092" y="4181686"/>
            <a:ext cx="4126925" cy="3096000"/>
          </a:xfrm>
          <a:prstGeom prst="diamond">
            <a:avLst/>
          </a:prstGeom>
          <a:ln w="19050">
            <a:noFill/>
          </a:ln>
        </p:spPr>
        <p:txBody>
          <a:bodyPr>
            <a:normAutofit/>
          </a:bodyPr>
          <a:lstStyle>
            <a:lvl1pPr>
              <a:defRPr sz="1800"/>
            </a:lvl1pPr>
          </a:lstStyle>
          <a:p>
            <a:endParaRPr lang="id-ID"/>
          </a:p>
        </p:txBody>
      </p:sp>
      <p:sp>
        <p:nvSpPr>
          <p:cNvPr id="44" name="Picture Placeholder 3"/>
          <p:cNvSpPr>
            <a:spLocks noGrp="1"/>
          </p:cNvSpPr>
          <p:nvPr>
            <p:ph type="pic" sz="quarter" idx="14"/>
          </p:nvPr>
        </p:nvSpPr>
        <p:spPr>
          <a:xfrm>
            <a:off x="3917476" y="5804678"/>
            <a:ext cx="4126925" cy="3096000"/>
          </a:xfrm>
          <a:prstGeom prst="diamond">
            <a:avLst/>
          </a:prstGeom>
          <a:ln w="19050">
            <a:noFill/>
          </a:ln>
        </p:spPr>
        <p:txBody>
          <a:bodyPr>
            <a:normAutofit/>
          </a:bodyPr>
          <a:lstStyle>
            <a:lvl1pPr>
              <a:defRPr sz="1800"/>
            </a:lvl1pPr>
          </a:lstStyle>
          <a:p>
            <a:endParaRPr lang="id-ID"/>
          </a:p>
        </p:txBody>
      </p:sp>
      <p:sp>
        <p:nvSpPr>
          <p:cNvPr id="45" name="Picture Placeholder 3"/>
          <p:cNvSpPr>
            <a:spLocks noGrp="1"/>
          </p:cNvSpPr>
          <p:nvPr>
            <p:ph type="pic" sz="quarter" idx="15"/>
          </p:nvPr>
        </p:nvSpPr>
        <p:spPr>
          <a:xfrm>
            <a:off x="5980738" y="4181686"/>
            <a:ext cx="4126925" cy="3096000"/>
          </a:xfrm>
          <a:prstGeom prst="diamond">
            <a:avLst/>
          </a:prstGeom>
          <a:ln w="19050">
            <a:noFill/>
          </a:ln>
        </p:spPr>
        <p:txBody>
          <a:bodyPr>
            <a:normAutofit/>
          </a:bodyPr>
          <a:lstStyle>
            <a:lvl1pPr>
              <a:defRPr sz="1800"/>
            </a:lvl1pPr>
          </a:lstStyle>
          <a:p>
            <a:endParaRPr lang="id-ID"/>
          </a:p>
        </p:txBody>
      </p:sp>
      <p:sp>
        <p:nvSpPr>
          <p:cNvPr id="46" name="Picture Placeholder 3"/>
          <p:cNvSpPr>
            <a:spLocks noGrp="1"/>
          </p:cNvSpPr>
          <p:nvPr>
            <p:ph type="pic" sz="quarter" idx="16"/>
          </p:nvPr>
        </p:nvSpPr>
        <p:spPr>
          <a:xfrm>
            <a:off x="5980738" y="7389570"/>
            <a:ext cx="4126925" cy="3096000"/>
          </a:xfrm>
          <a:prstGeom prst="diamond">
            <a:avLst/>
          </a:prstGeom>
          <a:ln w="19050">
            <a:noFill/>
          </a:ln>
        </p:spPr>
        <p:txBody>
          <a:bodyPr>
            <a:normAutofit/>
          </a:bodyPr>
          <a:lstStyle>
            <a:lvl1pPr>
              <a:defRPr sz="1800"/>
            </a:lvl1pPr>
          </a:lstStyle>
          <a:p>
            <a:endParaRPr lang="id-ID"/>
          </a:p>
        </p:txBody>
      </p:sp>
      <p:sp>
        <p:nvSpPr>
          <p:cNvPr id="47" name="Picture Placeholder 3"/>
          <p:cNvSpPr>
            <a:spLocks noGrp="1"/>
          </p:cNvSpPr>
          <p:nvPr>
            <p:ph type="pic" sz="quarter" idx="17"/>
          </p:nvPr>
        </p:nvSpPr>
        <p:spPr>
          <a:xfrm>
            <a:off x="8044001" y="5804678"/>
            <a:ext cx="4126925" cy="3096000"/>
          </a:xfrm>
          <a:prstGeom prst="diamond">
            <a:avLst/>
          </a:prstGeom>
          <a:ln w="19050">
            <a:noFill/>
          </a:ln>
        </p:spPr>
        <p:txBody>
          <a:bodyPr>
            <a:normAutofit/>
          </a:bodyPr>
          <a:lstStyle>
            <a:lvl1pPr>
              <a:defRPr sz="1800"/>
            </a:lvl1pPr>
          </a:lstStyle>
          <a:p>
            <a:endParaRPr lang="id-ID"/>
          </a:p>
        </p:txBody>
      </p:sp>
      <p:sp>
        <p:nvSpPr>
          <p:cNvPr id="48" name="Picture Placeholder 3"/>
          <p:cNvSpPr>
            <a:spLocks noGrp="1"/>
          </p:cNvSpPr>
          <p:nvPr>
            <p:ph type="pic" sz="quarter" idx="18"/>
          </p:nvPr>
        </p:nvSpPr>
        <p:spPr>
          <a:xfrm>
            <a:off x="10118343" y="4181686"/>
            <a:ext cx="4126925" cy="3096000"/>
          </a:xfrm>
          <a:prstGeom prst="diamond">
            <a:avLst/>
          </a:prstGeom>
          <a:ln w="19050">
            <a:noFill/>
          </a:ln>
        </p:spPr>
        <p:txBody>
          <a:bodyPr>
            <a:normAutofit/>
          </a:bodyPr>
          <a:lstStyle>
            <a:lvl1pPr>
              <a:defRPr sz="1800"/>
            </a:lvl1pPr>
          </a:lstStyle>
          <a:p>
            <a:endParaRPr lang="id-ID"/>
          </a:p>
        </p:txBody>
      </p:sp>
      <p:sp>
        <p:nvSpPr>
          <p:cNvPr id="49" name="Picture Placeholder 3"/>
          <p:cNvSpPr>
            <a:spLocks noGrp="1"/>
          </p:cNvSpPr>
          <p:nvPr>
            <p:ph type="pic" sz="quarter" idx="19"/>
          </p:nvPr>
        </p:nvSpPr>
        <p:spPr>
          <a:xfrm>
            <a:off x="12193669" y="5804678"/>
            <a:ext cx="4126925" cy="3096000"/>
          </a:xfrm>
          <a:prstGeom prst="diamond">
            <a:avLst/>
          </a:prstGeom>
          <a:ln w="19050">
            <a:noFill/>
          </a:ln>
        </p:spPr>
        <p:txBody>
          <a:bodyPr>
            <a:normAutofit/>
          </a:bodyPr>
          <a:lstStyle>
            <a:lvl1pPr>
              <a:defRPr sz="1800"/>
            </a:lvl1pPr>
          </a:lstStyle>
          <a:p>
            <a:endParaRPr lang="id-ID"/>
          </a:p>
        </p:txBody>
      </p:sp>
      <p:sp>
        <p:nvSpPr>
          <p:cNvPr id="50" name="Picture Placeholder 3"/>
          <p:cNvSpPr>
            <a:spLocks noGrp="1"/>
          </p:cNvSpPr>
          <p:nvPr>
            <p:ph type="pic" sz="quarter" idx="20"/>
          </p:nvPr>
        </p:nvSpPr>
        <p:spPr>
          <a:xfrm>
            <a:off x="14256934" y="4181686"/>
            <a:ext cx="4126925" cy="3096000"/>
          </a:xfrm>
          <a:prstGeom prst="diamond">
            <a:avLst/>
          </a:prstGeom>
          <a:ln w="19050">
            <a:noFill/>
          </a:ln>
        </p:spPr>
        <p:txBody>
          <a:bodyPr>
            <a:normAutofit/>
          </a:bodyPr>
          <a:lstStyle>
            <a:lvl1pPr>
              <a:defRPr sz="1800"/>
            </a:lvl1pPr>
          </a:lstStyle>
          <a:p>
            <a:endParaRPr lang="id-ID"/>
          </a:p>
        </p:txBody>
      </p:sp>
      <p:sp>
        <p:nvSpPr>
          <p:cNvPr id="51" name="Picture Placeholder 3"/>
          <p:cNvSpPr>
            <a:spLocks noGrp="1"/>
          </p:cNvSpPr>
          <p:nvPr>
            <p:ph type="pic" sz="quarter" idx="21"/>
          </p:nvPr>
        </p:nvSpPr>
        <p:spPr>
          <a:xfrm>
            <a:off x="14256934" y="7389570"/>
            <a:ext cx="4126925" cy="3096000"/>
          </a:xfrm>
          <a:prstGeom prst="diamond">
            <a:avLst/>
          </a:prstGeom>
          <a:ln w="19050">
            <a:noFill/>
          </a:ln>
        </p:spPr>
        <p:txBody>
          <a:bodyPr>
            <a:normAutofit/>
          </a:bodyPr>
          <a:lstStyle>
            <a:lvl1pPr>
              <a:defRPr sz="1800"/>
            </a:lvl1pPr>
          </a:lstStyle>
          <a:p>
            <a:endParaRPr lang="id-ID"/>
          </a:p>
        </p:txBody>
      </p:sp>
      <p:sp>
        <p:nvSpPr>
          <p:cNvPr id="52" name="Picture Placeholder 3"/>
          <p:cNvSpPr>
            <a:spLocks noGrp="1"/>
          </p:cNvSpPr>
          <p:nvPr>
            <p:ph type="pic" sz="quarter" idx="22"/>
          </p:nvPr>
        </p:nvSpPr>
        <p:spPr>
          <a:xfrm>
            <a:off x="16320197" y="5804678"/>
            <a:ext cx="4126925" cy="3096000"/>
          </a:xfrm>
          <a:prstGeom prst="diamond">
            <a:avLst/>
          </a:prstGeom>
          <a:ln w="19050">
            <a:noFill/>
          </a:ln>
        </p:spPr>
        <p:txBody>
          <a:bodyPr>
            <a:normAutofit/>
          </a:bodyPr>
          <a:lstStyle>
            <a:lvl1pPr>
              <a:defRPr sz="1800"/>
            </a:lvl1pPr>
          </a:lstStyle>
          <a:p>
            <a:endParaRPr lang="id-ID"/>
          </a:p>
        </p:txBody>
      </p:sp>
      <p:sp>
        <p:nvSpPr>
          <p:cNvPr id="53" name="Picture Placeholder 3"/>
          <p:cNvSpPr>
            <a:spLocks noGrp="1"/>
          </p:cNvSpPr>
          <p:nvPr>
            <p:ph type="pic" sz="quarter" idx="23"/>
          </p:nvPr>
        </p:nvSpPr>
        <p:spPr>
          <a:xfrm>
            <a:off x="18394537" y="4181686"/>
            <a:ext cx="4126925" cy="3096000"/>
          </a:xfrm>
          <a:prstGeom prst="diamond">
            <a:avLst/>
          </a:prstGeom>
          <a:ln w="19050">
            <a:noFill/>
          </a:ln>
        </p:spPr>
        <p:txBody>
          <a:bodyPr>
            <a:normAutofit/>
          </a:bodyPr>
          <a:lstStyle>
            <a:lvl1pPr>
              <a:defRPr sz="1800"/>
            </a:lvl1pPr>
          </a:lstStyle>
          <a:p>
            <a:endParaRPr lang="id-ID"/>
          </a:p>
        </p:txBody>
      </p:sp>
      <p:sp>
        <p:nvSpPr>
          <p:cNvPr id="55" name="Picture Placeholder 3"/>
          <p:cNvSpPr>
            <a:spLocks noGrp="1"/>
          </p:cNvSpPr>
          <p:nvPr>
            <p:ph type="pic" sz="quarter" idx="24"/>
          </p:nvPr>
        </p:nvSpPr>
        <p:spPr>
          <a:xfrm>
            <a:off x="10118340" y="7389570"/>
            <a:ext cx="4126925" cy="3096000"/>
          </a:xfrm>
          <a:prstGeom prst="diamond">
            <a:avLst/>
          </a:prstGeom>
          <a:ln w="19050">
            <a:noFill/>
          </a:ln>
        </p:spPr>
        <p:txBody>
          <a:bodyPr>
            <a:normAutofit/>
          </a:bodyPr>
          <a:lstStyle>
            <a:lvl1pPr>
              <a:defRPr sz="1800"/>
            </a:lvl1pPr>
          </a:lstStyle>
          <a:p>
            <a:endParaRPr lang="id-ID"/>
          </a:p>
        </p:txBody>
      </p:sp>
      <p:sp>
        <p:nvSpPr>
          <p:cNvPr id="56" name="Pentagon 55"/>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7"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58" name="Group 57"/>
          <p:cNvGrpSpPr/>
          <p:nvPr userDrawn="1"/>
        </p:nvGrpSpPr>
        <p:grpSpPr>
          <a:xfrm rot="5400000">
            <a:off x="-1692584" y="-745180"/>
            <a:ext cx="3039412" cy="4529775"/>
            <a:chOff x="8349573" y="-1673337"/>
            <a:chExt cx="6162676" cy="6416675"/>
          </a:xfrm>
          <a:solidFill>
            <a:schemeClr val="bg2">
              <a:alpha val="15000"/>
            </a:schemeClr>
          </a:solidFill>
        </p:grpSpPr>
        <p:sp>
          <p:nvSpPr>
            <p:cNvPr id="59"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0"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6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71" name="Group 70"/>
          <p:cNvGrpSpPr/>
          <p:nvPr userDrawn="1"/>
        </p:nvGrpSpPr>
        <p:grpSpPr>
          <a:xfrm rot="10800000">
            <a:off x="21910022" y="11140683"/>
            <a:ext cx="4499097" cy="3164682"/>
            <a:chOff x="8349573" y="-1673337"/>
            <a:chExt cx="6162676" cy="6416675"/>
          </a:xfrm>
          <a:solidFill>
            <a:schemeClr val="bg2">
              <a:alpha val="15000"/>
            </a:schemeClr>
          </a:solidFill>
        </p:grpSpPr>
        <p:sp>
          <p:nvSpPr>
            <p:cNvPr id="7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14176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6" name="Picture Placeholder 3"/>
          <p:cNvSpPr>
            <a:spLocks noGrp="1"/>
          </p:cNvSpPr>
          <p:nvPr>
            <p:ph type="pic" sz="quarter" idx="13"/>
          </p:nvPr>
        </p:nvSpPr>
        <p:spPr>
          <a:xfrm>
            <a:off x="1857092" y="4181686"/>
            <a:ext cx="4126925" cy="3096000"/>
          </a:xfrm>
          <a:prstGeom prst="diamond">
            <a:avLst/>
          </a:prstGeom>
          <a:ln w="19050">
            <a:noFill/>
          </a:ln>
        </p:spPr>
        <p:txBody>
          <a:bodyPr>
            <a:normAutofit/>
          </a:bodyPr>
          <a:lstStyle>
            <a:lvl1pPr>
              <a:defRPr sz="1800"/>
            </a:lvl1pPr>
          </a:lstStyle>
          <a:p>
            <a:endParaRPr lang="id-ID"/>
          </a:p>
        </p:txBody>
      </p:sp>
      <p:sp>
        <p:nvSpPr>
          <p:cNvPr id="57" name="Picture Placeholder 3"/>
          <p:cNvSpPr>
            <a:spLocks noGrp="1"/>
          </p:cNvSpPr>
          <p:nvPr>
            <p:ph type="pic" sz="quarter" idx="14"/>
          </p:nvPr>
        </p:nvSpPr>
        <p:spPr>
          <a:xfrm>
            <a:off x="3917476" y="5804678"/>
            <a:ext cx="4126925" cy="3096000"/>
          </a:xfrm>
          <a:prstGeom prst="diamond">
            <a:avLst/>
          </a:prstGeom>
          <a:ln w="19050">
            <a:noFill/>
          </a:ln>
        </p:spPr>
        <p:txBody>
          <a:bodyPr>
            <a:normAutofit/>
          </a:bodyPr>
          <a:lstStyle>
            <a:lvl1pPr>
              <a:defRPr sz="1800"/>
            </a:lvl1pPr>
          </a:lstStyle>
          <a:p>
            <a:endParaRPr lang="id-ID"/>
          </a:p>
        </p:txBody>
      </p:sp>
      <p:sp>
        <p:nvSpPr>
          <p:cNvPr id="58" name="Picture Placeholder 3"/>
          <p:cNvSpPr>
            <a:spLocks noGrp="1"/>
          </p:cNvSpPr>
          <p:nvPr>
            <p:ph type="pic" sz="quarter" idx="15"/>
          </p:nvPr>
        </p:nvSpPr>
        <p:spPr>
          <a:xfrm>
            <a:off x="5980738" y="4181686"/>
            <a:ext cx="4126925" cy="3096000"/>
          </a:xfrm>
          <a:prstGeom prst="diamond">
            <a:avLst/>
          </a:prstGeom>
          <a:ln w="19050">
            <a:noFill/>
          </a:ln>
        </p:spPr>
        <p:txBody>
          <a:bodyPr>
            <a:normAutofit/>
          </a:bodyPr>
          <a:lstStyle>
            <a:lvl1pPr>
              <a:defRPr sz="1800"/>
            </a:lvl1pPr>
          </a:lstStyle>
          <a:p>
            <a:endParaRPr lang="id-ID"/>
          </a:p>
        </p:txBody>
      </p:sp>
      <p:sp>
        <p:nvSpPr>
          <p:cNvPr id="59" name="Picture Placeholder 3"/>
          <p:cNvSpPr>
            <a:spLocks noGrp="1"/>
          </p:cNvSpPr>
          <p:nvPr>
            <p:ph type="pic" sz="quarter" idx="16"/>
          </p:nvPr>
        </p:nvSpPr>
        <p:spPr>
          <a:xfrm>
            <a:off x="5980738" y="7389570"/>
            <a:ext cx="4126925" cy="3096000"/>
          </a:xfrm>
          <a:prstGeom prst="diamond">
            <a:avLst/>
          </a:prstGeom>
          <a:ln w="19050">
            <a:noFill/>
          </a:ln>
        </p:spPr>
        <p:txBody>
          <a:bodyPr>
            <a:normAutofit/>
          </a:bodyPr>
          <a:lstStyle>
            <a:lvl1pPr>
              <a:defRPr sz="1800"/>
            </a:lvl1pPr>
          </a:lstStyle>
          <a:p>
            <a:endParaRPr lang="id-ID"/>
          </a:p>
        </p:txBody>
      </p:sp>
      <p:sp>
        <p:nvSpPr>
          <p:cNvPr id="60" name="Picture Placeholder 3"/>
          <p:cNvSpPr>
            <a:spLocks noGrp="1"/>
          </p:cNvSpPr>
          <p:nvPr>
            <p:ph type="pic" sz="quarter" idx="17"/>
          </p:nvPr>
        </p:nvSpPr>
        <p:spPr>
          <a:xfrm>
            <a:off x="8044001" y="5804678"/>
            <a:ext cx="4126925" cy="3096000"/>
          </a:xfrm>
          <a:prstGeom prst="diamond">
            <a:avLst/>
          </a:prstGeom>
          <a:ln w="19050">
            <a:noFill/>
          </a:ln>
        </p:spPr>
        <p:txBody>
          <a:bodyPr>
            <a:normAutofit/>
          </a:bodyPr>
          <a:lstStyle>
            <a:lvl1pPr>
              <a:defRPr sz="1800"/>
            </a:lvl1pPr>
          </a:lstStyle>
          <a:p>
            <a:endParaRPr lang="id-ID"/>
          </a:p>
        </p:txBody>
      </p:sp>
      <p:sp>
        <p:nvSpPr>
          <p:cNvPr id="61" name="Picture Placeholder 3"/>
          <p:cNvSpPr>
            <a:spLocks noGrp="1"/>
          </p:cNvSpPr>
          <p:nvPr>
            <p:ph type="pic" sz="quarter" idx="18"/>
          </p:nvPr>
        </p:nvSpPr>
        <p:spPr>
          <a:xfrm>
            <a:off x="10118343" y="4181686"/>
            <a:ext cx="4126925" cy="3096000"/>
          </a:xfrm>
          <a:prstGeom prst="diamond">
            <a:avLst/>
          </a:prstGeom>
          <a:ln w="19050">
            <a:noFill/>
          </a:ln>
        </p:spPr>
        <p:txBody>
          <a:bodyPr>
            <a:normAutofit/>
          </a:bodyPr>
          <a:lstStyle>
            <a:lvl1pPr>
              <a:defRPr sz="1800"/>
            </a:lvl1pPr>
          </a:lstStyle>
          <a:p>
            <a:endParaRPr lang="id-ID"/>
          </a:p>
        </p:txBody>
      </p:sp>
      <p:sp>
        <p:nvSpPr>
          <p:cNvPr id="62" name="Picture Placeholder 3"/>
          <p:cNvSpPr>
            <a:spLocks noGrp="1"/>
          </p:cNvSpPr>
          <p:nvPr>
            <p:ph type="pic" sz="quarter" idx="19"/>
          </p:nvPr>
        </p:nvSpPr>
        <p:spPr>
          <a:xfrm>
            <a:off x="12193669" y="5804678"/>
            <a:ext cx="4126925" cy="3096000"/>
          </a:xfrm>
          <a:prstGeom prst="diamond">
            <a:avLst/>
          </a:prstGeom>
          <a:ln w="19050">
            <a:noFill/>
          </a:ln>
        </p:spPr>
        <p:txBody>
          <a:bodyPr>
            <a:normAutofit/>
          </a:bodyPr>
          <a:lstStyle>
            <a:lvl1pPr>
              <a:defRPr sz="1800"/>
            </a:lvl1pPr>
          </a:lstStyle>
          <a:p>
            <a:endParaRPr lang="id-ID"/>
          </a:p>
        </p:txBody>
      </p:sp>
      <p:sp>
        <p:nvSpPr>
          <p:cNvPr id="63" name="Picture Placeholder 3"/>
          <p:cNvSpPr>
            <a:spLocks noGrp="1"/>
          </p:cNvSpPr>
          <p:nvPr>
            <p:ph type="pic" sz="quarter" idx="20"/>
          </p:nvPr>
        </p:nvSpPr>
        <p:spPr>
          <a:xfrm>
            <a:off x="14256934" y="4181686"/>
            <a:ext cx="4126925" cy="3096000"/>
          </a:xfrm>
          <a:prstGeom prst="diamond">
            <a:avLst/>
          </a:prstGeom>
          <a:ln w="19050">
            <a:noFill/>
          </a:ln>
        </p:spPr>
        <p:txBody>
          <a:bodyPr>
            <a:normAutofit/>
          </a:bodyPr>
          <a:lstStyle>
            <a:lvl1pPr>
              <a:defRPr sz="1800"/>
            </a:lvl1pPr>
          </a:lstStyle>
          <a:p>
            <a:endParaRPr lang="id-ID"/>
          </a:p>
        </p:txBody>
      </p:sp>
      <p:sp>
        <p:nvSpPr>
          <p:cNvPr id="64" name="Picture Placeholder 3"/>
          <p:cNvSpPr>
            <a:spLocks noGrp="1"/>
          </p:cNvSpPr>
          <p:nvPr>
            <p:ph type="pic" sz="quarter" idx="21"/>
          </p:nvPr>
        </p:nvSpPr>
        <p:spPr>
          <a:xfrm>
            <a:off x="14256934" y="7389570"/>
            <a:ext cx="4126925" cy="3096000"/>
          </a:xfrm>
          <a:prstGeom prst="diamond">
            <a:avLst/>
          </a:prstGeom>
          <a:ln w="19050">
            <a:noFill/>
          </a:ln>
        </p:spPr>
        <p:txBody>
          <a:bodyPr>
            <a:normAutofit/>
          </a:bodyPr>
          <a:lstStyle>
            <a:lvl1pPr>
              <a:defRPr sz="1800"/>
            </a:lvl1pPr>
          </a:lstStyle>
          <a:p>
            <a:endParaRPr lang="id-ID"/>
          </a:p>
        </p:txBody>
      </p:sp>
      <p:sp>
        <p:nvSpPr>
          <p:cNvPr id="65" name="Picture Placeholder 3"/>
          <p:cNvSpPr>
            <a:spLocks noGrp="1"/>
          </p:cNvSpPr>
          <p:nvPr>
            <p:ph type="pic" sz="quarter" idx="22"/>
          </p:nvPr>
        </p:nvSpPr>
        <p:spPr>
          <a:xfrm>
            <a:off x="16320197" y="5804678"/>
            <a:ext cx="4126925" cy="3096000"/>
          </a:xfrm>
          <a:prstGeom prst="diamond">
            <a:avLst/>
          </a:prstGeom>
          <a:ln w="19050">
            <a:noFill/>
          </a:ln>
        </p:spPr>
        <p:txBody>
          <a:bodyPr>
            <a:normAutofit/>
          </a:bodyPr>
          <a:lstStyle>
            <a:lvl1pPr>
              <a:defRPr sz="1800"/>
            </a:lvl1pPr>
          </a:lstStyle>
          <a:p>
            <a:endParaRPr lang="id-ID"/>
          </a:p>
        </p:txBody>
      </p:sp>
      <p:sp>
        <p:nvSpPr>
          <p:cNvPr id="66" name="Picture Placeholder 3"/>
          <p:cNvSpPr>
            <a:spLocks noGrp="1"/>
          </p:cNvSpPr>
          <p:nvPr>
            <p:ph type="pic" sz="quarter" idx="23"/>
          </p:nvPr>
        </p:nvSpPr>
        <p:spPr>
          <a:xfrm>
            <a:off x="18394537" y="4181686"/>
            <a:ext cx="4126925" cy="3096000"/>
          </a:xfrm>
          <a:prstGeom prst="diamond">
            <a:avLst/>
          </a:prstGeom>
          <a:ln w="19050">
            <a:noFill/>
          </a:ln>
        </p:spPr>
        <p:txBody>
          <a:bodyPr>
            <a:normAutofit/>
          </a:bodyPr>
          <a:lstStyle>
            <a:lvl1pPr>
              <a:defRPr sz="1800"/>
            </a:lvl1pPr>
          </a:lstStyle>
          <a:p>
            <a:endParaRPr lang="id-ID"/>
          </a:p>
        </p:txBody>
      </p:sp>
      <p:sp>
        <p:nvSpPr>
          <p:cNvPr id="67" name="Picture Placeholder 3"/>
          <p:cNvSpPr>
            <a:spLocks noGrp="1"/>
          </p:cNvSpPr>
          <p:nvPr>
            <p:ph type="pic" sz="quarter" idx="24"/>
          </p:nvPr>
        </p:nvSpPr>
        <p:spPr>
          <a:xfrm>
            <a:off x="10118340" y="7389570"/>
            <a:ext cx="4126925" cy="3096000"/>
          </a:xfrm>
          <a:prstGeom prst="diamond">
            <a:avLst/>
          </a:prstGeom>
          <a:ln w="19050">
            <a:noFill/>
          </a:ln>
        </p:spPr>
        <p:txBody>
          <a:bodyPr>
            <a:normAutofit/>
          </a:bodyPr>
          <a:lstStyle>
            <a:lvl1pPr>
              <a:defRPr sz="1800"/>
            </a:lvl1pPr>
          </a:lstStyle>
          <a:p>
            <a:endParaRPr lang="id-ID"/>
          </a:p>
        </p:txBody>
      </p:sp>
      <p:sp>
        <p:nvSpPr>
          <p:cNvPr id="68" name="Pentagon 67"/>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69"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grpSp>
        <p:nvGrpSpPr>
          <p:cNvPr id="70" name="Group 69"/>
          <p:cNvGrpSpPr/>
          <p:nvPr userDrawn="1"/>
        </p:nvGrpSpPr>
        <p:grpSpPr>
          <a:xfrm rot="5400000">
            <a:off x="-1692584" y="-745180"/>
            <a:ext cx="3039412" cy="4529775"/>
            <a:chOff x="8349573" y="-1673337"/>
            <a:chExt cx="6162676" cy="6416675"/>
          </a:xfrm>
          <a:solidFill>
            <a:schemeClr val="bg2">
              <a:alpha val="15000"/>
            </a:schemeClr>
          </a:solidFill>
        </p:grpSpPr>
        <p:sp>
          <p:nvSpPr>
            <p:cNvPr id="71"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2"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3"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4"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5"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6"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7"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8"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79"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0"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1"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2"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grpSp>
        <p:nvGrpSpPr>
          <p:cNvPr id="83" name="Group 82"/>
          <p:cNvGrpSpPr/>
          <p:nvPr userDrawn="1"/>
        </p:nvGrpSpPr>
        <p:grpSpPr>
          <a:xfrm rot="10800000">
            <a:off x="21910022" y="11140683"/>
            <a:ext cx="4499097" cy="3164682"/>
            <a:chOff x="8349573" y="-1673337"/>
            <a:chExt cx="6162676" cy="6416675"/>
          </a:xfrm>
          <a:solidFill>
            <a:schemeClr val="bg2">
              <a:alpha val="15000"/>
            </a:schemeClr>
          </a:solidFill>
        </p:grpSpPr>
        <p:sp>
          <p:nvSpPr>
            <p:cNvPr id="84"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5"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6"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7"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8"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89"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0"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1"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2"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3"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4"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95"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grpSp>
    </p:spTree>
    <p:extLst>
      <p:ext uri="{BB962C8B-B14F-4D97-AF65-F5344CB8AC3E}">
        <p14:creationId xmlns:p14="http://schemas.microsoft.com/office/powerpoint/2010/main" val="3229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par>
                                <p:cTn id="8" presetID="22" presetClass="entr" presetSubtype="4"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down)">
                                      <p:cBhvr>
                                        <p:cTn id="1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2" name="Group 1"/>
          <p:cNvGrpSpPr/>
          <p:nvPr userDrawn="1"/>
        </p:nvGrpSpPr>
        <p:grpSpPr>
          <a:xfrm>
            <a:off x="13984928" y="0"/>
            <a:ext cx="12728914" cy="13716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52" name="Pentagon 51"/>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53"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5441034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pSp>
        <p:nvGrpSpPr>
          <p:cNvPr id="131" name="Group 130"/>
          <p:cNvGrpSpPr/>
          <p:nvPr userDrawn="1"/>
        </p:nvGrpSpPr>
        <p:grpSpPr>
          <a:xfrm>
            <a:off x="13564723" y="-35266"/>
            <a:ext cx="15536097" cy="13716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4" name="Picture Placeholder 3"/>
          <p:cNvSpPr>
            <a:spLocks noGrp="1"/>
          </p:cNvSpPr>
          <p:nvPr>
            <p:ph type="pic" sz="quarter" idx="13"/>
          </p:nvPr>
        </p:nvSpPr>
        <p:spPr>
          <a:xfrm>
            <a:off x="2774230" y="3997329"/>
            <a:ext cx="8373470" cy="5337174"/>
          </a:xfrm>
        </p:spPr>
        <p:txBody>
          <a:bodyPr/>
          <a:lstStyle/>
          <a:p>
            <a:endParaRPr lang="id-ID"/>
          </a:p>
        </p:txBody>
      </p:sp>
      <p:sp>
        <p:nvSpPr>
          <p:cNvPr id="61" name="Pentagon 60"/>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62"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4507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grpSp>
        <p:nvGrpSpPr>
          <p:cNvPr id="61" name="Group 60"/>
          <p:cNvGrpSpPr/>
          <p:nvPr userDrawn="1"/>
        </p:nvGrpSpPr>
        <p:grpSpPr>
          <a:xfrm>
            <a:off x="13564723" y="-35266"/>
            <a:ext cx="15536097" cy="13716000"/>
            <a:chOff x="5973431" y="0"/>
            <a:chExt cx="6218569" cy="6858000"/>
          </a:xfrm>
        </p:grpSpPr>
        <p:sp>
          <p:nvSpPr>
            <p:cNvPr id="6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17" name="Pentagon 116"/>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18"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119" name="Picture Placeholder 2"/>
          <p:cNvSpPr>
            <a:spLocks noGrp="1"/>
          </p:cNvSpPr>
          <p:nvPr>
            <p:ph type="pic" sz="quarter" idx="13"/>
          </p:nvPr>
        </p:nvSpPr>
        <p:spPr>
          <a:xfrm>
            <a:off x="2774230" y="4762501"/>
            <a:ext cx="8373470" cy="3981450"/>
          </a:xfrm>
        </p:spPr>
      </p:sp>
    </p:spTree>
    <p:extLst>
      <p:ext uri="{BB962C8B-B14F-4D97-AF65-F5344CB8AC3E}">
        <p14:creationId xmlns:p14="http://schemas.microsoft.com/office/powerpoint/2010/main" val="4109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right)">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grpSp>
        <p:nvGrpSpPr>
          <p:cNvPr id="60" name="Group 59"/>
          <p:cNvGrpSpPr/>
          <p:nvPr userDrawn="1"/>
        </p:nvGrpSpPr>
        <p:grpSpPr>
          <a:xfrm>
            <a:off x="13564723" y="-35266"/>
            <a:ext cx="15536097" cy="13716000"/>
            <a:chOff x="5973431" y="0"/>
            <a:chExt cx="6218569" cy="6858000"/>
          </a:xfrm>
        </p:grpSpPr>
        <p:sp>
          <p:nvSpPr>
            <p:cNvPr id="61"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5"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6"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7"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8"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9"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0"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1"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16" name="Pentagon 115"/>
          <p:cNvSpPr/>
          <p:nvPr userDrawn="1"/>
        </p:nvSpPr>
        <p:spPr>
          <a:xfrm rot="10800000">
            <a:off x="22458150" y="1021816"/>
            <a:ext cx="1919500" cy="8868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17"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67063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52" name="Group 51"/>
          <p:cNvGrpSpPr/>
          <p:nvPr userDrawn="1"/>
        </p:nvGrpSpPr>
        <p:grpSpPr>
          <a:xfrm>
            <a:off x="13984928" y="0"/>
            <a:ext cx="12728914" cy="13716000"/>
            <a:chOff x="7790152" y="0"/>
            <a:chExt cx="5088585" cy="6858000"/>
          </a:xfrm>
        </p:grpSpPr>
        <p:sp>
          <p:nvSpPr>
            <p:cNvPr id="53"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11" name="Pentagon 110"/>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12"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4" name="Picture Placeholder 3"/>
          <p:cNvSpPr>
            <a:spLocks noGrp="1"/>
          </p:cNvSpPr>
          <p:nvPr>
            <p:ph type="pic" sz="quarter" idx="13"/>
          </p:nvPr>
        </p:nvSpPr>
        <p:spPr>
          <a:xfrm>
            <a:off x="17556315" y="3800298"/>
            <a:ext cx="3815006" cy="6552000"/>
          </a:xfrm>
        </p:spPr>
        <p:txBody>
          <a:bodyPr/>
          <a:lstStyle/>
          <a:p>
            <a:endParaRPr lang="id-ID"/>
          </a:p>
        </p:txBody>
      </p:sp>
    </p:spTree>
    <p:extLst>
      <p:ext uri="{BB962C8B-B14F-4D97-AF65-F5344CB8AC3E}">
        <p14:creationId xmlns:p14="http://schemas.microsoft.com/office/powerpoint/2010/main" val="29165169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grpSp>
        <p:nvGrpSpPr>
          <p:cNvPr id="52" name="Group 51"/>
          <p:cNvGrpSpPr/>
          <p:nvPr userDrawn="1"/>
        </p:nvGrpSpPr>
        <p:grpSpPr>
          <a:xfrm>
            <a:off x="13984928" y="0"/>
            <a:ext cx="12728914" cy="13716000"/>
            <a:chOff x="7790152" y="0"/>
            <a:chExt cx="5088585" cy="6858000"/>
          </a:xfrm>
        </p:grpSpPr>
        <p:sp>
          <p:nvSpPr>
            <p:cNvPr id="53"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54"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6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7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8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9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0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sz="2700"/>
            </a:p>
          </p:txBody>
        </p:sp>
        <p:sp>
          <p:nvSpPr>
            <p:cNvPr id="11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sz="2700"/>
            </a:p>
          </p:txBody>
        </p:sp>
      </p:grpSp>
      <p:sp>
        <p:nvSpPr>
          <p:cNvPr id="111" name="Pentagon 110"/>
          <p:cNvSpPr/>
          <p:nvPr userDrawn="1"/>
        </p:nvSpPr>
        <p:spPr>
          <a:xfrm rot="10800000">
            <a:off x="22458150" y="1021816"/>
            <a:ext cx="1919500" cy="8868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112"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
        <p:nvSpPr>
          <p:cNvPr id="113" name="Picture Placeholder 2"/>
          <p:cNvSpPr>
            <a:spLocks noGrp="1"/>
          </p:cNvSpPr>
          <p:nvPr>
            <p:ph type="pic" sz="quarter" idx="13"/>
          </p:nvPr>
        </p:nvSpPr>
        <p:spPr>
          <a:xfrm>
            <a:off x="17556315" y="4591050"/>
            <a:ext cx="3815006" cy="4881156"/>
          </a:xfrm>
        </p:spPr>
      </p:sp>
    </p:spTree>
    <p:extLst>
      <p:ext uri="{BB962C8B-B14F-4D97-AF65-F5344CB8AC3E}">
        <p14:creationId xmlns:p14="http://schemas.microsoft.com/office/powerpoint/2010/main" val="15560504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entagon 3"/>
          <p:cNvSpPr/>
          <p:nvPr userDrawn="1"/>
        </p:nvSpPr>
        <p:spPr>
          <a:xfrm rot="10800000">
            <a:off x="22458150" y="1021816"/>
            <a:ext cx="1919500" cy="8868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0"/>
          </a:p>
        </p:txBody>
      </p:sp>
      <p:sp>
        <p:nvSpPr>
          <p:cNvPr id="7" name="Slide Number Placeholder 4"/>
          <p:cNvSpPr>
            <a:spLocks noGrp="1"/>
          </p:cNvSpPr>
          <p:nvPr>
            <p:ph type="sldNum" sz="quarter" idx="12"/>
          </p:nvPr>
        </p:nvSpPr>
        <p:spPr>
          <a:xfrm>
            <a:off x="22922986" y="1090295"/>
            <a:ext cx="1439625" cy="730250"/>
          </a:xfrm>
          <a:prstGeom prst="rect">
            <a:avLst/>
          </a:prstGeom>
        </p:spPr>
        <p:txBody>
          <a:bodyPr/>
          <a:lstStyle>
            <a:lvl1pPr algn="ctr">
              <a:defRPr b="1">
                <a:solidFill>
                  <a:schemeClr val="bg1"/>
                </a:solidFill>
              </a:defRPr>
            </a:lvl1pPr>
          </a:lstStyle>
          <a:p>
            <a:fld id="{06BF0A5B-CA18-47D2-801E-5D97420A52F4}" type="slidenum">
              <a:rPr lang="id-ID" smtClean="0"/>
              <a:pPr/>
              <a:t>‹Nº›</a:t>
            </a:fld>
            <a:endParaRPr lang="id-ID" dirty="0"/>
          </a:p>
        </p:txBody>
      </p:sp>
    </p:spTree>
    <p:extLst>
      <p:ext uri="{BB962C8B-B14F-4D97-AF65-F5344CB8AC3E}">
        <p14:creationId xmlns:p14="http://schemas.microsoft.com/office/powerpoint/2010/main" val="21965726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5.jp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image" Target="../media/image1.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191.xml"/><Relationship Id="rId21" Type="http://schemas.openxmlformats.org/officeDocument/2006/relationships/slideLayout" Target="../slideLayouts/slideLayout95.xml"/><Relationship Id="rId42" Type="http://schemas.openxmlformats.org/officeDocument/2006/relationships/slideLayout" Target="../slideLayouts/slideLayout116.xml"/><Relationship Id="rId63" Type="http://schemas.openxmlformats.org/officeDocument/2006/relationships/slideLayout" Target="../slideLayouts/slideLayout137.xml"/><Relationship Id="rId84" Type="http://schemas.openxmlformats.org/officeDocument/2006/relationships/slideLayout" Target="../slideLayouts/slideLayout158.xml"/><Relationship Id="rId138" Type="http://schemas.openxmlformats.org/officeDocument/2006/relationships/slideLayout" Target="../slideLayouts/slideLayout212.xml"/><Relationship Id="rId107" Type="http://schemas.openxmlformats.org/officeDocument/2006/relationships/slideLayout" Target="../slideLayouts/slideLayout181.xml"/><Relationship Id="rId11" Type="http://schemas.openxmlformats.org/officeDocument/2006/relationships/slideLayout" Target="../slideLayouts/slideLayout85.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3" Type="http://schemas.openxmlformats.org/officeDocument/2006/relationships/slideLayout" Target="../slideLayouts/slideLayout127.xml"/><Relationship Id="rId58" Type="http://schemas.openxmlformats.org/officeDocument/2006/relationships/slideLayout" Target="../slideLayouts/slideLayout132.xml"/><Relationship Id="rId74" Type="http://schemas.openxmlformats.org/officeDocument/2006/relationships/slideLayout" Target="../slideLayouts/slideLayout148.xml"/><Relationship Id="rId79" Type="http://schemas.openxmlformats.org/officeDocument/2006/relationships/slideLayout" Target="../slideLayouts/slideLayout153.xml"/><Relationship Id="rId102" Type="http://schemas.openxmlformats.org/officeDocument/2006/relationships/slideLayout" Target="../slideLayouts/slideLayout176.xml"/><Relationship Id="rId123" Type="http://schemas.openxmlformats.org/officeDocument/2006/relationships/slideLayout" Target="../slideLayouts/slideLayout197.xml"/><Relationship Id="rId128" Type="http://schemas.openxmlformats.org/officeDocument/2006/relationships/slideLayout" Target="../slideLayouts/slideLayout202.xml"/><Relationship Id="rId5" Type="http://schemas.openxmlformats.org/officeDocument/2006/relationships/slideLayout" Target="../slideLayouts/slideLayout79.xml"/><Relationship Id="rId90" Type="http://schemas.openxmlformats.org/officeDocument/2006/relationships/slideLayout" Target="../slideLayouts/slideLayout164.xml"/><Relationship Id="rId95" Type="http://schemas.openxmlformats.org/officeDocument/2006/relationships/slideLayout" Target="../slideLayouts/slideLayout169.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64" Type="http://schemas.openxmlformats.org/officeDocument/2006/relationships/slideLayout" Target="../slideLayouts/slideLayout138.xml"/><Relationship Id="rId69" Type="http://schemas.openxmlformats.org/officeDocument/2006/relationships/slideLayout" Target="../slideLayouts/slideLayout143.xml"/><Relationship Id="rId113" Type="http://schemas.openxmlformats.org/officeDocument/2006/relationships/slideLayout" Target="../slideLayouts/slideLayout187.xml"/><Relationship Id="rId118" Type="http://schemas.openxmlformats.org/officeDocument/2006/relationships/slideLayout" Target="../slideLayouts/slideLayout192.xml"/><Relationship Id="rId134" Type="http://schemas.openxmlformats.org/officeDocument/2006/relationships/slideLayout" Target="../slideLayouts/slideLayout208.xml"/><Relationship Id="rId139" Type="http://schemas.openxmlformats.org/officeDocument/2006/relationships/slideLayout" Target="../slideLayouts/slideLayout213.xml"/><Relationship Id="rId80" Type="http://schemas.openxmlformats.org/officeDocument/2006/relationships/slideLayout" Target="../slideLayouts/slideLayout154.xml"/><Relationship Id="rId85" Type="http://schemas.openxmlformats.org/officeDocument/2006/relationships/slideLayout" Target="../slideLayouts/slideLayout159.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59" Type="http://schemas.openxmlformats.org/officeDocument/2006/relationships/slideLayout" Target="../slideLayouts/slideLayout133.xml"/><Relationship Id="rId103" Type="http://schemas.openxmlformats.org/officeDocument/2006/relationships/slideLayout" Target="../slideLayouts/slideLayout177.xml"/><Relationship Id="rId108" Type="http://schemas.openxmlformats.org/officeDocument/2006/relationships/slideLayout" Target="../slideLayouts/slideLayout182.xml"/><Relationship Id="rId124" Type="http://schemas.openxmlformats.org/officeDocument/2006/relationships/slideLayout" Target="../slideLayouts/slideLayout198.xml"/><Relationship Id="rId129" Type="http://schemas.openxmlformats.org/officeDocument/2006/relationships/slideLayout" Target="../slideLayouts/slideLayout203.xml"/><Relationship Id="rId54" Type="http://schemas.openxmlformats.org/officeDocument/2006/relationships/slideLayout" Target="../slideLayouts/slideLayout128.xml"/><Relationship Id="rId70" Type="http://schemas.openxmlformats.org/officeDocument/2006/relationships/slideLayout" Target="../slideLayouts/slideLayout144.xml"/><Relationship Id="rId75" Type="http://schemas.openxmlformats.org/officeDocument/2006/relationships/slideLayout" Target="../slideLayouts/slideLayout149.xml"/><Relationship Id="rId91" Type="http://schemas.openxmlformats.org/officeDocument/2006/relationships/slideLayout" Target="../slideLayouts/slideLayout165.xml"/><Relationship Id="rId96" Type="http://schemas.openxmlformats.org/officeDocument/2006/relationships/slideLayout" Target="../slideLayouts/slideLayout170.xml"/><Relationship Id="rId140" Type="http://schemas.openxmlformats.org/officeDocument/2006/relationships/slideLayout" Target="../slideLayouts/slideLayout21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49" Type="http://schemas.openxmlformats.org/officeDocument/2006/relationships/slideLayout" Target="../slideLayouts/slideLayout123.xml"/><Relationship Id="rId114" Type="http://schemas.openxmlformats.org/officeDocument/2006/relationships/slideLayout" Target="../slideLayouts/slideLayout188.xml"/><Relationship Id="rId119" Type="http://schemas.openxmlformats.org/officeDocument/2006/relationships/slideLayout" Target="../slideLayouts/slideLayout193.xml"/><Relationship Id="rId44" Type="http://schemas.openxmlformats.org/officeDocument/2006/relationships/slideLayout" Target="../slideLayouts/slideLayout118.xml"/><Relationship Id="rId60" Type="http://schemas.openxmlformats.org/officeDocument/2006/relationships/slideLayout" Target="../slideLayouts/slideLayout134.xml"/><Relationship Id="rId65" Type="http://schemas.openxmlformats.org/officeDocument/2006/relationships/slideLayout" Target="../slideLayouts/slideLayout139.xml"/><Relationship Id="rId81" Type="http://schemas.openxmlformats.org/officeDocument/2006/relationships/slideLayout" Target="../slideLayouts/slideLayout155.xml"/><Relationship Id="rId86" Type="http://schemas.openxmlformats.org/officeDocument/2006/relationships/slideLayout" Target="../slideLayouts/slideLayout160.xml"/><Relationship Id="rId130" Type="http://schemas.openxmlformats.org/officeDocument/2006/relationships/slideLayout" Target="../slideLayouts/slideLayout204.xml"/><Relationship Id="rId135" Type="http://schemas.openxmlformats.org/officeDocument/2006/relationships/slideLayout" Target="../slideLayouts/slideLayout209.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9" Type="http://schemas.openxmlformats.org/officeDocument/2006/relationships/slideLayout" Target="../slideLayouts/slideLayout113.xml"/><Relationship Id="rId109" Type="http://schemas.openxmlformats.org/officeDocument/2006/relationships/slideLayout" Target="../slideLayouts/slideLayout183.xml"/><Relationship Id="rId34" Type="http://schemas.openxmlformats.org/officeDocument/2006/relationships/slideLayout" Target="../slideLayouts/slideLayout108.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76" Type="http://schemas.openxmlformats.org/officeDocument/2006/relationships/slideLayout" Target="../slideLayouts/slideLayout150.xml"/><Relationship Id="rId97" Type="http://schemas.openxmlformats.org/officeDocument/2006/relationships/slideLayout" Target="../slideLayouts/slideLayout171.xml"/><Relationship Id="rId104" Type="http://schemas.openxmlformats.org/officeDocument/2006/relationships/slideLayout" Target="../slideLayouts/slideLayout178.xml"/><Relationship Id="rId120" Type="http://schemas.openxmlformats.org/officeDocument/2006/relationships/slideLayout" Target="../slideLayouts/slideLayout194.xml"/><Relationship Id="rId125" Type="http://schemas.openxmlformats.org/officeDocument/2006/relationships/slideLayout" Target="../slideLayouts/slideLayout199.xml"/><Relationship Id="rId141" Type="http://schemas.openxmlformats.org/officeDocument/2006/relationships/slideLayout" Target="../slideLayouts/slideLayout215.xml"/><Relationship Id="rId7" Type="http://schemas.openxmlformats.org/officeDocument/2006/relationships/slideLayout" Target="../slideLayouts/slideLayout81.xml"/><Relationship Id="rId71" Type="http://schemas.openxmlformats.org/officeDocument/2006/relationships/slideLayout" Target="../slideLayouts/slideLayout145.xml"/><Relationship Id="rId92" Type="http://schemas.openxmlformats.org/officeDocument/2006/relationships/slideLayout" Target="../slideLayouts/slideLayout166.xml"/><Relationship Id="rId2" Type="http://schemas.openxmlformats.org/officeDocument/2006/relationships/slideLayout" Target="../slideLayouts/slideLayout76.xml"/><Relationship Id="rId29" Type="http://schemas.openxmlformats.org/officeDocument/2006/relationships/slideLayout" Target="../slideLayouts/slideLayout103.xml"/><Relationship Id="rId24" Type="http://schemas.openxmlformats.org/officeDocument/2006/relationships/slideLayout" Target="../slideLayouts/slideLayout98.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66" Type="http://schemas.openxmlformats.org/officeDocument/2006/relationships/slideLayout" Target="../slideLayouts/slideLayout140.xml"/><Relationship Id="rId87" Type="http://schemas.openxmlformats.org/officeDocument/2006/relationships/slideLayout" Target="../slideLayouts/slideLayout161.xml"/><Relationship Id="rId110" Type="http://schemas.openxmlformats.org/officeDocument/2006/relationships/slideLayout" Target="../slideLayouts/slideLayout184.xml"/><Relationship Id="rId115" Type="http://schemas.openxmlformats.org/officeDocument/2006/relationships/slideLayout" Target="../slideLayouts/slideLayout189.xml"/><Relationship Id="rId131" Type="http://schemas.openxmlformats.org/officeDocument/2006/relationships/slideLayout" Target="../slideLayouts/slideLayout205.xml"/><Relationship Id="rId136" Type="http://schemas.openxmlformats.org/officeDocument/2006/relationships/slideLayout" Target="../slideLayouts/slideLayout210.xml"/><Relationship Id="rId61" Type="http://schemas.openxmlformats.org/officeDocument/2006/relationships/slideLayout" Target="../slideLayouts/slideLayout135.xml"/><Relationship Id="rId82" Type="http://schemas.openxmlformats.org/officeDocument/2006/relationships/slideLayout" Target="../slideLayouts/slideLayout156.xml"/><Relationship Id="rId19" Type="http://schemas.openxmlformats.org/officeDocument/2006/relationships/slideLayout" Target="../slideLayouts/slideLayout93.xml"/><Relationship Id="rId14" Type="http://schemas.openxmlformats.org/officeDocument/2006/relationships/slideLayout" Target="../slideLayouts/slideLayout88.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56" Type="http://schemas.openxmlformats.org/officeDocument/2006/relationships/slideLayout" Target="../slideLayouts/slideLayout130.xml"/><Relationship Id="rId77" Type="http://schemas.openxmlformats.org/officeDocument/2006/relationships/slideLayout" Target="../slideLayouts/slideLayout151.xml"/><Relationship Id="rId100" Type="http://schemas.openxmlformats.org/officeDocument/2006/relationships/slideLayout" Target="../slideLayouts/slideLayout174.xml"/><Relationship Id="rId105" Type="http://schemas.openxmlformats.org/officeDocument/2006/relationships/slideLayout" Target="../slideLayouts/slideLayout179.xml"/><Relationship Id="rId126" Type="http://schemas.openxmlformats.org/officeDocument/2006/relationships/slideLayout" Target="../slideLayouts/slideLayout200.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72" Type="http://schemas.openxmlformats.org/officeDocument/2006/relationships/slideLayout" Target="../slideLayouts/slideLayout146.xml"/><Relationship Id="rId93" Type="http://schemas.openxmlformats.org/officeDocument/2006/relationships/slideLayout" Target="../slideLayouts/slideLayout167.xml"/><Relationship Id="rId98" Type="http://schemas.openxmlformats.org/officeDocument/2006/relationships/slideLayout" Target="../slideLayouts/slideLayout172.xml"/><Relationship Id="rId121" Type="http://schemas.openxmlformats.org/officeDocument/2006/relationships/slideLayout" Target="../slideLayouts/slideLayout195.xml"/><Relationship Id="rId142" Type="http://schemas.openxmlformats.org/officeDocument/2006/relationships/slideLayout" Target="../slideLayouts/slideLayout216.xml"/><Relationship Id="rId3" Type="http://schemas.openxmlformats.org/officeDocument/2006/relationships/slideLayout" Target="../slideLayouts/slideLayout77.xml"/><Relationship Id="rId25" Type="http://schemas.openxmlformats.org/officeDocument/2006/relationships/slideLayout" Target="../slideLayouts/slideLayout99.xml"/><Relationship Id="rId46" Type="http://schemas.openxmlformats.org/officeDocument/2006/relationships/slideLayout" Target="../slideLayouts/slideLayout120.xml"/><Relationship Id="rId67" Type="http://schemas.openxmlformats.org/officeDocument/2006/relationships/slideLayout" Target="../slideLayouts/slideLayout141.xml"/><Relationship Id="rId116" Type="http://schemas.openxmlformats.org/officeDocument/2006/relationships/slideLayout" Target="../slideLayouts/slideLayout190.xml"/><Relationship Id="rId137" Type="http://schemas.openxmlformats.org/officeDocument/2006/relationships/slideLayout" Target="../slideLayouts/slideLayout211.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62" Type="http://schemas.openxmlformats.org/officeDocument/2006/relationships/slideLayout" Target="../slideLayouts/slideLayout136.xml"/><Relationship Id="rId83" Type="http://schemas.openxmlformats.org/officeDocument/2006/relationships/slideLayout" Target="../slideLayouts/slideLayout157.xml"/><Relationship Id="rId88" Type="http://schemas.openxmlformats.org/officeDocument/2006/relationships/slideLayout" Target="../slideLayouts/slideLayout162.xml"/><Relationship Id="rId111" Type="http://schemas.openxmlformats.org/officeDocument/2006/relationships/slideLayout" Target="../slideLayouts/slideLayout185.xml"/><Relationship Id="rId132" Type="http://schemas.openxmlformats.org/officeDocument/2006/relationships/slideLayout" Target="../slideLayouts/slideLayout206.xml"/><Relationship Id="rId15" Type="http://schemas.openxmlformats.org/officeDocument/2006/relationships/slideLayout" Target="../slideLayouts/slideLayout89.xml"/><Relationship Id="rId36" Type="http://schemas.openxmlformats.org/officeDocument/2006/relationships/slideLayout" Target="../slideLayouts/slideLayout110.xml"/><Relationship Id="rId57" Type="http://schemas.openxmlformats.org/officeDocument/2006/relationships/slideLayout" Target="../slideLayouts/slideLayout131.xml"/><Relationship Id="rId106" Type="http://schemas.openxmlformats.org/officeDocument/2006/relationships/slideLayout" Target="../slideLayouts/slideLayout180.xml"/><Relationship Id="rId127" Type="http://schemas.openxmlformats.org/officeDocument/2006/relationships/slideLayout" Target="../slideLayouts/slideLayout201.xml"/><Relationship Id="rId10" Type="http://schemas.openxmlformats.org/officeDocument/2006/relationships/slideLayout" Target="../slideLayouts/slideLayout84.xml"/><Relationship Id="rId31" Type="http://schemas.openxmlformats.org/officeDocument/2006/relationships/slideLayout" Target="../slideLayouts/slideLayout105.xml"/><Relationship Id="rId52" Type="http://schemas.openxmlformats.org/officeDocument/2006/relationships/slideLayout" Target="../slideLayouts/slideLayout126.xml"/><Relationship Id="rId73" Type="http://schemas.openxmlformats.org/officeDocument/2006/relationships/slideLayout" Target="../slideLayouts/slideLayout147.xml"/><Relationship Id="rId78" Type="http://schemas.openxmlformats.org/officeDocument/2006/relationships/slideLayout" Target="../slideLayouts/slideLayout152.xml"/><Relationship Id="rId94" Type="http://schemas.openxmlformats.org/officeDocument/2006/relationships/slideLayout" Target="../slideLayouts/slideLayout168.xml"/><Relationship Id="rId99" Type="http://schemas.openxmlformats.org/officeDocument/2006/relationships/slideLayout" Target="../slideLayouts/slideLayout173.xml"/><Relationship Id="rId101" Type="http://schemas.openxmlformats.org/officeDocument/2006/relationships/slideLayout" Target="../slideLayouts/slideLayout175.xml"/><Relationship Id="rId122" Type="http://schemas.openxmlformats.org/officeDocument/2006/relationships/slideLayout" Target="../slideLayouts/slideLayout196.xml"/><Relationship Id="rId143" Type="http://schemas.openxmlformats.org/officeDocument/2006/relationships/theme" Target="../theme/theme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26" Type="http://schemas.openxmlformats.org/officeDocument/2006/relationships/slideLayout" Target="../slideLayouts/slideLayout100.xml"/><Relationship Id="rId47" Type="http://schemas.openxmlformats.org/officeDocument/2006/relationships/slideLayout" Target="../slideLayouts/slideLayout121.xml"/><Relationship Id="rId68" Type="http://schemas.openxmlformats.org/officeDocument/2006/relationships/slideLayout" Target="../slideLayouts/slideLayout142.xml"/><Relationship Id="rId89" Type="http://schemas.openxmlformats.org/officeDocument/2006/relationships/slideLayout" Target="../slideLayouts/slideLayout163.xml"/><Relationship Id="rId112" Type="http://schemas.openxmlformats.org/officeDocument/2006/relationships/slideLayout" Target="../slideLayouts/slideLayout186.xml"/><Relationship Id="rId133" Type="http://schemas.openxmlformats.org/officeDocument/2006/relationships/slideLayout" Target="../slideLayouts/slideLayout207.xml"/><Relationship Id="rId16"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Imagen 3">
            <a:extLst>
              <a:ext uri="{FF2B5EF4-FFF2-40B4-BE49-F238E27FC236}">
                <a16:creationId xmlns:a16="http://schemas.microsoft.com/office/drawing/2014/main" id="{61873713-5380-AB1B-7EC3-BB34CD3AD459}"/>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22429935" y="0"/>
            <a:ext cx="1974478" cy="1395956"/>
          </a:xfrm>
          <a:prstGeom prst="rect">
            <a:avLst/>
          </a:prstGeom>
        </p:spPr>
      </p:pic>
      <p:pic>
        <p:nvPicPr>
          <p:cNvPr id="5" name="Marcador de posición de imagen 2">
            <a:extLst>
              <a:ext uri="{FF2B5EF4-FFF2-40B4-BE49-F238E27FC236}">
                <a16:creationId xmlns:a16="http://schemas.microsoft.com/office/drawing/2014/main" id="{C75E4269-95EA-6F92-161F-AA4B5969B8D2}"/>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l="-4410" t="-49808" r="-4410" b="-49808"/>
          <a:stretch/>
        </p:blipFill>
        <p:spPr>
          <a:xfrm>
            <a:off x="19490761" y="200947"/>
            <a:ext cx="2924893" cy="994061"/>
          </a:xfrm>
          <a:prstGeom prst="rect">
            <a:avLst/>
          </a:prstGeom>
        </p:spPr>
      </p:pic>
    </p:spTree>
    <p:extLst>
      <p:ext uri="{BB962C8B-B14F-4D97-AF65-F5344CB8AC3E}">
        <p14:creationId xmlns:p14="http://schemas.microsoft.com/office/powerpoint/2010/main" val="219010480"/>
      </p:ext>
    </p:extLst>
  </p:cSld>
  <p:clrMap bg1="lt1" tx1="dk1" bg2="lt2" tx2="dk2" accent1="accent1" accent2="accent2" accent3="accent3" accent4="accent4" accent5="accent5" accent6="accent6" hlink="hlink" folHlink="folHlink"/>
  <p:sldLayoutIdLst>
    <p:sldLayoutId id="2147483679" r:id="rId1"/>
    <p:sldLayoutId id="2147483773" r:id="rId2"/>
    <p:sldLayoutId id="2147483690" r:id="rId3"/>
    <p:sldLayoutId id="2147483806" r:id="rId4"/>
    <p:sldLayoutId id="2147483754" r:id="rId5"/>
    <p:sldLayoutId id="2147483746" r:id="rId6"/>
    <p:sldLayoutId id="2147483745" r:id="rId7"/>
    <p:sldLayoutId id="2147483692" r:id="rId8"/>
    <p:sldLayoutId id="2147483734" r:id="rId9"/>
    <p:sldLayoutId id="2147483743" r:id="rId10"/>
    <p:sldLayoutId id="2147483704" r:id="rId11"/>
    <p:sldLayoutId id="2147483718" r:id="rId12"/>
    <p:sldLayoutId id="2147483719" r:id="rId13"/>
    <p:sldLayoutId id="2147483715" r:id="rId14"/>
    <p:sldLayoutId id="2147483722" r:id="rId15"/>
    <p:sldLayoutId id="2147483723" r:id="rId16"/>
    <p:sldLayoutId id="2147483733" r:id="rId17"/>
    <p:sldLayoutId id="2147483724" r:id="rId18"/>
    <p:sldLayoutId id="2147483725" r:id="rId19"/>
    <p:sldLayoutId id="2147483726" r:id="rId20"/>
    <p:sldLayoutId id="2147483727" r:id="rId21"/>
    <p:sldLayoutId id="2147483729" r:id="rId22"/>
    <p:sldLayoutId id="2147483730" r:id="rId23"/>
    <p:sldLayoutId id="2147483732" r:id="rId24"/>
    <p:sldLayoutId id="2147483740" r:id="rId25"/>
    <p:sldLayoutId id="2147483742" r:id="rId26"/>
    <p:sldLayoutId id="2147483744" r:id="rId27"/>
    <p:sldLayoutId id="2147483747" r:id="rId28"/>
    <p:sldLayoutId id="2147483753" r:id="rId29"/>
    <p:sldLayoutId id="2147483775" r:id="rId30"/>
    <p:sldLayoutId id="2147483770" r:id="rId31"/>
    <p:sldLayoutId id="2147483771" r:id="rId32"/>
    <p:sldLayoutId id="2147483798" r:id="rId33"/>
    <p:sldLayoutId id="2147483978" r:id="rId34"/>
    <p:sldLayoutId id="2147483977" r:id="rId35"/>
    <p:sldLayoutId id="2147483976" r:id="rId36"/>
    <p:sldLayoutId id="2147483979" r:id="rId37"/>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Imagen 6" descr="Una imagen de un campo&#10;&#10;Descripción generada automáticamente">
            <a:extLst>
              <a:ext uri="{FF2B5EF4-FFF2-40B4-BE49-F238E27FC236}">
                <a16:creationId xmlns:a16="http://schemas.microsoft.com/office/drawing/2014/main" id="{9FD273E5-2CCC-D3C7-D9FE-A081AE204B2A}"/>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482280" y="-1566935"/>
            <a:ext cx="24900973" cy="16556498"/>
          </a:xfrm>
          <a:prstGeom prst="rect">
            <a:avLst/>
          </a:prstGeom>
        </p:spPr>
      </p:pic>
      <p:pic>
        <p:nvPicPr>
          <p:cNvPr id="4" name="Imagen 3">
            <a:extLst>
              <a:ext uri="{FF2B5EF4-FFF2-40B4-BE49-F238E27FC236}">
                <a16:creationId xmlns:a16="http://schemas.microsoft.com/office/drawing/2014/main" id="{61873713-5380-AB1B-7EC3-BB34CD3AD459}"/>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22429935" y="0"/>
            <a:ext cx="1974478" cy="1395956"/>
          </a:xfrm>
          <a:prstGeom prst="rect">
            <a:avLst/>
          </a:prstGeom>
        </p:spPr>
      </p:pic>
      <p:pic>
        <p:nvPicPr>
          <p:cNvPr id="5" name="Marcador de posición de imagen 2">
            <a:extLst>
              <a:ext uri="{FF2B5EF4-FFF2-40B4-BE49-F238E27FC236}">
                <a16:creationId xmlns:a16="http://schemas.microsoft.com/office/drawing/2014/main" id="{C75E4269-95EA-6F92-161F-AA4B5969B8D2}"/>
              </a:ext>
            </a:extLst>
          </p:cNvPr>
          <p:cNvPicPr>
            <a:picLocks noChangeAspect="1"/>
          </p:cNvPicPr>
          <p:nvPr userDrawn="1"/>
        </p:nvPicPr>
        <p:blipFill rotWithShape="1">
          <a:blip r:embed="rId41" cstate="print">
            <a:extLst>
              <a:ext uri="{28A0092B-C50C-407E-A947-70E740481C1C}">
                <a14:useLocalDpi xmlns:a14="http://schemas.microsoft.com/office/drawing/2010/main" val="0"/>
              </a:ext>
            </a:extLst>
          </a:blip>
          <a:srcRect l="-4410" t="-49808" r="-4410" b="-49808"/>
          <a:stretch/>
        </p:blipFill>
        <p:spPr>
          <a:xfrm>
            <a:off x="19490761" y="200947"/>
            <a:ext cx="2924893" cy="994061"/>
          </a:xfrm>
          <a:prstGeom prst="rect">
            <a:avLst/>
          </a:prstGeom>
        </p:spPr>
      </p:pic>
    </p:spTree>
    <p:extLst>
      <p:ext uri="{BB962C8B-B14F-4D97-AF65-F5344CB8AC3E}">
        <p14:creationId xmlns:p14="http://schemas.microsoft.com/office/powerpoint/2010/main" val="205939047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 id="2147484002" r:id="rId22"/>
    <p:sldLayoutId id="2147484003" r:id="rId23"/>
    <p:sldLayoutId id="2147484004" r:id="rId24"/>
    <p:sldLayoutId id="2147484005" r:id="rId25"/>
    <p:sldLayoutId id="2147484006" r:id="rId26"/>
    <p:sldLayoutId id="2147484007" r:id="rId27"/>
    <p:sldLayoutId id="2147484008" r:id="rId28"/>
    <p:sldLayoutId id="2147484009" r:id="rId29"/>
    <p:sldLayoutId id="2147484010" r:id="rId30"/>
    <p:sldLayoutId id="2147484011" r:id="rId31"/>
    <p:sldLayoutId id="2147484012" r:id="rId32"/>
    <p:sldLayoutId id="2147484013" r:id="rId33"/>
    <p:sldLayoutId id="2147484014" r:id="rId34"/>
    <p:sldLayoutId id="2147484015" r:id="rId35"/>
    <p:sldLayoutId id="2147484016" r:id="rId36"/>
    <p:sldLayoutId id="2147484017" r:id="rId37"/>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3"/>
            <a:ext cx="21025723" cy="2651126"/>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grpSp>
        <p:nvGrpSpPr>
          <p:cNvPr id="5" name="Group 4"/>
          <p:cNvGrpSpPr/>
          <p:nvPr userDrawn="1"/>
        </p:nvGrpSpPr>
        <p:grpSpPr>
          <a:xfrm>
            <a:off x="818884" y="12738499"/>
            <a:ext cx="2046531" cy="564880"/>
            <a:chOff x="307161" y="6369249"/>
            <a:chExt cx="767649" cy="282440"/>
          </a:xfrm>
        </p:grpSpPr>
        <p:sp>
          <p:nvSpPr>
            <p:cNvPr id="16" name="TextBox 15"/>
            <p:cNvSpPr txBox="1"/>
            <p:nvPr userDrawn="1"/>
          </p:nvSpPr>
          <p:spPr>
            <a:xfrm>
              <a:off x="554628" y="6369249"/>
              <a:ext cx="520182" cy="230833"/>
            </a:xfrm>
            <a:prstGeom prst="rect">
              <a:avLst/>
            </a:prstGeom>
            <a:noFill/>
          </p:spPr>
          <p:txBody>
            <a:bodyPr wrap="none" rtlCol="0">
              <a:spAutoFit/>
            </a:bodyPr>
            <a:lstStyle/>
            <a:p>
              <a:r>
                <a:rPr lang="id-ID" sz="2400" dirty="0">
                  <a:solidFill>
                    <a:schemeClr val="tx2"/>
                  </a:solidFill>
                  <a:latin typeface="Bebas" pitchFamily="2" charset="0"/>
                </a:rPr>
                <a:t>KOMPLET</a:t>
              </a:r>
            </a:p>
          </p:txBody>
        </p:sp>
        <p:grpSp>
          <p:nvGrpSpPr>
            <p:cNvPr id="38" name="Group 37"/>
            <p:cNvGrpSpPr/>
            <p:nvPr userDrawn="1"/>
          </p:nvGrpSpPr>
          <p:grpSpPr>
            <a:xfrm>
              <a:off x="307161" y="6386511"/>
              <a:ext cx="282215" cy="265178"/>
              <a:chOff x="4262509" y="1544643"/>
              <a:chExt cx="3712566" cy="3488436"/>
            </a:xfrm>
          </p:grpSpPr>
          <p:sp>
            <p:nvSpPr>
              <p:cNvPr id="39"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2700"/>
              </a:p>
            </p:txBody>
          </p:sp>
          <p:sp>
            <p:nvSpPr>
              <p:cNvPr id="40"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2700"/>
              </a:p>
            </p:txBody>
          </p:sp>
          <p:sp>
            <p:nvSpPr>
              <p:cNvPr id="41"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2700"/>
              </a:p>
            </p:txBody>
          </p:sp>
          <p:sp>
            <p:nvSpPr>
              <p:cNvPr id="42"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2700"/>
              </a:p>
            </p:txBody>
          </p:sp>
          <p:sp>
            <p:nvSpPr>
              <p:cNvPr id="43"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2700"/>
              </a:p>
            </p:txBody>
          </p:sp>
          <p:sp>
            <p:nvSpPr>
              <p:cNvPr id="44"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2700"/>
              </a:p>
            </p:txBody>
          </p:sp>
          <p:sp>
            <p:nvSpPr>
              <p:cNvPr id="45"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2700"/>
              </a:p>
            </p:txBody>
          </p:sp>
          <p:sp>
            <p:nvSpPr>
              <p:cNvPr id="46"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2700"/>
              </a:p>
            </p:txBody>
          </p:sp>
        </p:grpSp>
      </p:grpSp>
    </p:spTree>
    <p:extLst>
      <p:ext uri="{BB962C8B-B14F-4D97-AF65-F5344CB8AC3E}">
        <p14:creationId xmlns:p14="http://schemas.microsoft.com/office/powerpoint/2010/main" val="29886175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 id="2147483852" r:id="rId42"/>
    <p:sldLayoutId id="2147483853" r:id="rId43"/>
    <p:sldLayoutId id="2147483854" r:id="rId44"/>
    <p:sldLayoutId id="2147483855" r:id="rId45"/>
    <p:sldLayoutId id="2147483856" r:id="rId46"/>
    <p:sldLayoutId id="2147483857" r:id="rId47"/>
    <p:sldLayoutId id="2147483858" r:id="rId48"/>
    <p:sldLayoutId id="2147483859" r:id="rId49"/>
    <p:sldLayoutId id="2147483860" r:id="rId50"/>
    <p:sldLayoutId id="2147483861" r:id="rId51"/>
    <p:sldLayoutId id="2147483862" r:id="rId52"/>
    <p:sldLayoutId id="2147483863" r:id="rId53"/>
    <p:sldLayoutId id="2147483864" r:id="rId54"/>
    <p:sldLayoutId id="2147483865" r:id="rId55"/>
    <p:sldLayoutId id="2147483866" r:id="rId56"/>
    <p:sldLayoutId id="2147483867" r:id="rId57"/>
    <p:sldLayoutId id="2147483868" r:id="rId58"/>
    <p:sldLayoutId id="2147483869" r:id="rId59"/>
    <p:sldLayoutId id="2147483870" r:id="rId60"/>
    <p:sldLayoutId id="2147483871" r:id="rId61"/>
    <p:sldLayoutId id="2147483872" r:id="rId62"/>
    <p:sldLayoutId id="2147483873" r:id="rId63"/>
    <p:sldLayoutId id="2147483874" r:id="rId64"/>
    <p:sldLayoutId id="2147483875" r:id="rId65"/>
    <p:sldLayoutId id="2147483876" r:id="rId66"/>
    <p:sldLayoutId id="2147483877" r:id="rId67"/>
    <p:sldLayoutId id="2147483878" r:id="rId68"/>
    <p:sldLayoutId id="2147483879" r:id="rId69"/>
    <p:sldLayoutId id="2147483880" r:id="rId70"/>
    <p:sldLayoutId id="2147483881" r:id="rId71"/>
    <p:sldLayoutId id="2147483882" r:id="rId72"/>
    <p:sldLayoutId id="2147483883" r:id="rId73"/>
    <p:sldLayoutId id="2147483884" r:id="rId74"/>
    <p:sldLayoutId id="2147483885" r:id="rId75"/>
    <p:sldLayoutId id="2147483886" r:id="rId76"/>
    <p:sldLayoutId id="2147483887" r:id="rId77"/>
    <p:sldLayoutId id="2147483888" r:id="rId78"/>
    <p:sldLayoutId id="2147483889" r:id="rId79"/>
    <p:sldLayoutId id="2147483890" r:id="rId80"/>
    <p:sldLayoutId id="2147483891" r:id="rId81"/>
    <p:sldLayoutId id="2147483892" r:id="rId82"/>
    <p:sldLayoutId id="2147483893" r:id="rId83"/>
    <p:sldLayoutId id="2147483894" r:id="rId84"/>
    <p:sldLayoutId id="2147483895" r:id="rId85"/>
    <p:sldLayoutId id="2147483896" r:id="rId86"/>
    <p:sldLayoutId id="2147483897" r:id="rId87"/>
    <p:sldLayoutId id="2147483898" r:id="rId88"/>
    <p:sldLayoutId id="2147483899" r:id="rId89"/>
    <p:sldLayoutId id="2147483900" r:id="rId90"/>
    <p:sldLayoutId id="2147483901" r:id="rId91"/>
    <p:sldLayoutId id="2147483902" r:id="rId92"/>
    <p:sldLayoutId id="2147483903" r:id="rId93"/>
    <p:sldLayoutId id="2147483904" r:id="rId94"/>
    <p:sldLayoutId id="2147483905" r:id="rId95"/>
    <p:sldLayoutId id="2147483906" r:id="rId96"/>
    <p:sldLayoutId id="2147483907" r:id="rId97"/>
    <p:sldLayoutId id="2147483908" r:id="rId98"/>
    <p:sldLayoutId id="2147483909" r:id="rId99"/>
    <p:sldLayoutId id="2147483910" r:id="rId100"/>
    <p:sldLayoutId id="2147483911" r:id="rId101"/>
    <p:sldLayoutId id="2147483912" r:id="rId102"/>
    <p:sldLayoutId id="2147483913" r:id="rId103"/>
    <p:sldLayoutId id="2147483914" r:id="rId104"/>
    <p:sldLayoutId id="2147483915" r:id="rId105"/>
    <p:sldLayoutId id="2147483916" r:id="rId106"/>
    <p:sldLayoutId id="2147483917" r:id="rId107"/>
    <p:sldLayoutId id="2147483918" r:id="rId108"/>
    <p:sldLayoutId id="2147483919" r:id="rId109"/>
    <p:sldLayoutId id="2147483920" r:id="rId110"/>
    <p:sldLayoutId id="2147483921" r:id="rId111"/>
    <p:sldLayoutId id="2147483922" r:id="rId112"/>
    <p:sldLayoutId id="2147483923" r:id="rId113"/>
    <p:sldLayoutId id="2147483924" r:id="rId114"/>
    <p:sldLayoutId id="2147483925" r:id="rId115"/>
    <p:sldLayoutId id="2147483926" r:id="rId116"/>
    <p:sldLayoutId id="2147483927" r:id="rId117"/>
    <p:sldLayoutId id="2147483928" r:id="rId118"/>
    <p:sldLayoutId id="2147483929" r:id="rId119"/>
    <p:sldLayoutId id="2147483930" r:id="rId120"/>
    <p:sldLayoutId id="2147483931" r:id="rId121"/>
    <p:sldLayoutId id="2147483932" r:id="rId122"/>
    <p:sldLayoutId id="2147483933" r:id="rId123"/>
    <p:sldLayoutId id="2147483934" r:id="rId124"/>
    <p:sldLayoutId id="2147483935" r:id="rId125"/>
    <p:sldLayoutId id="2147483936" r:id="rId126"/>
    <p:sldLayoutId id="2147483937" r:id="rId127"/>
    <p:sldLayoutId id="2147483938" r:id="rId128"/>
    <p:sldLayoutId id="2147483939" r:id="rId129"/>
    <p:sldLayoutId id="2147483940" r:id="rId130"/>
    <p:sldLayoutId id="2147483941" r:id="rId131"/>
    <p:sldLayoutId id="2147483942" r:id="rId132"/>
    <p:sldLayoutId id="2147483943" r:id="rId133"/>
    <p:sldLayoutId id="2147483944" r:id="rId134"/>
    <p:sldLayoutId id="2147483945" r:id="rId135"/>
    <p:sldLayoutId id="2147483946" r:id="rId136"/>
    <p:sldLayoutId id="2147483947" r:id="rId137"/>
    <p:sldLayoutId id="2147483948" r:id="rId138"/>
    <p:sldLayoutId id="2147483949" r:id="rId139"/>
    <p:sldLayoutId id="2147483950" r:id="rId140"/>
    <p:sldLayoutId id="2147483951" r:id="rId141"/>
    <p:sldLayoutId id="2147483952" r:id="rId142"/>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id-ID"/>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s://compartiendoconocimiento.elmundo.es/retener-a-un-cliente-es-entre-5-y-7-veces-mas-barato-que-atraer-a-uno-nuevo"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hyperlink" Target="https://nomad.ooo/por-que-fidelizar-clientes-cuesta-5-veces-menos-que-captarlo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8.emf"/><Relationship Id="rId12" Type="http://schemas.openxmlformats.org/officeDocument/2006/relationships/image" Target="../media/image18.png"/><Relationship Id="rId2" Type="http://schemas.openxmlformats.org/officeDocument/2006/relationships/image" Target="../media/image9.jpeg"/><Relationship Id="rId16" Type="http://schemas.openxmlformats.org/officeDocument/2006/relationships/image" Target="../media/image22.jpeg"/><Relationship Id="rId1" Type="http://schemas.openxmlformats.org/officeDocument/2006/relationships/slideLayout" Target="../slideLayouts/slideLayout33.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es.wikipedia.org/wiki/Mendeley" TargetMode="External"/><Relationship Id="rId7" Type="http://schemas.openxmlformats.org/officeDocument/2006/relationships/hyperlink" Target="https://www.mapa.gob.es/es/desarrollo-rural/temas/innovacion-medio-rural/digitalizacion/Sub%20observatorio.aspx"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hyperlink" Target="https://es.wikipedia.org/wiki/Overleaf" TargetMode="External"/><Relationship Id="rId5" Type="http://schemas.openxmlformats.org/officeDocument/2006/relationships/hyperlink" Target="https://es.wikipedia.org/wiki/LaTeX" TargetMode="External"/><Relationship Id="rId4" Type="http://schemas.openxmlformats.org/officeDocument/2006/relationships/hyperlink" Target="https://es.wikipedia.org/wiki/EndNot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hyperlink" Target="https://allconferencealert.net/" TargetMode="External"/><Relationship Id="rId2" Type="http://schemas.openxmlformats.org/officeDocument/2006/relationships/hyperlink" Target="https://conferencealerts.com/?gad_source=1&amp;gclid=CjwKCAiA74G9BhAEEiwA8kNfpZvvZXmziSCdoxjSgfvO5FISbTlRmRuBdKC2019pWo6Gy57rpdlTLhoCuoYQAvD_BwE" TargetMode="Externa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8" Type="http://schemas.openxmlformats.org/officeDocument/2006/relationships/hyperlink" Target="https://www.ninesigma.com/" TargetMode="External"/><Relationship Id="rId3" Type="http://schemas.openxmlformats.org/officeDocument/2006/relationships/hyperlink" Target="https://arihub.org/" TargetMode="External"/><Relationship Id="rId7" Type="http://schemas.openxmlformats.org/officeDocument/2006/relationships/hyperlink" Target="https://agfunder.com/"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hyperlink" Target="https://www.innoget.com/" TargetMode="External"/><Relationship Id="rId5" Type="http://schemas.openxmlformats.org/officeDocument/2006/relationships/hyperlink" Target="https://www.eatexfoodinnovationhub.com/" TargetMode="External"/><Relationship Id="rId4" Type="http://schemas.openxmlformats.org/officeDocument/2006/relationships/hyperlink" Target="https://ec.europa.eu/eip/agriculture/en/about.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kimglobal.com/es/colaboracion-en-proyectos-internacionales/" TargetMode="External"/><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hyperlink" Target="https://www.ayming.com/" TargetMode="External"/><Relationship Id="rId5" Type="http://schemas.openxmlformats.org/officeDocument/2006/relationships/hyperlink" Target="https://idconsortium.com/" TargetMode="External"/><Relationship Id="rId4" Type="http://schemas.openxmlformats.org/officeDocument/2006/relationships/hyperlink" Target="https://oneco.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jpg"/><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hyperlink" Target="https://ciagro.es/" TargetMode="External"/><Relationship Id="rId7" Type="http://schemas.openxmlformats.org/officeDocument/2006/relationships/image" Target="../media/image29.svg"/><Relationship Id="rId2" Type="http://schemas.openxmlformats.org/officeDocument/2006/relationships/hyperlink" Target="http://www.ingeniumh.es/" TargetMode="External"/><Relationship Id="rId1" Type="http://schemas.openxmlformats.org/officeDocument/2006/relationships/slideLayout" Target="../slideLayouts/slideLayout3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3.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3.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sv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jpeg"/><Relationship Id="rId9" Type="http://schemas.openxmlformats.org/officeDocument/2006/relationships/image" Target="../media/image46.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33.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4.jpeg"/><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3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La altura máxima de los árboles | leonoticias">
            <a:extLst>
              <a:ext uri="{FF2B5EF4-FFF2-40B4-BE49-F238E27FC236}">
                <a16:creationId xmlns:a16="http://schemas.microsoft.com/office/drawing/2014/main" id="{1F705F97-1DE0-B220-8ED1-67132A944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480126" cy="137160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82EDC44-BAAC-4B19-80A1-BEA4C291988C}"/>
              </a:ext>
            </a:extLst>
          </p:cNvPr>
          <p:cNvSpPr/>
          <p:nvPr/>
        </p:nvSpPr>
        <p:spPr>
          <a:xfrm>
            <a:off x="0" y="0"/>
            <a:ext cx="24574201" cy="13716000"/>
          </a:xfrm>
          <a:prstGeom prst="rect">
            <a:avLst/>
          </a:prstGeom>
          <a:solidFill>
            <a:schemeClr val="bg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extLst>
              <a:ext uri="{FF2B5EF4-FFF2-40B4-BE49-F238E27FC236}">
                <a16:creationId xmlns:a16="http://schemas.microsoft.com/office/drawing/2014/main" id="{6012983F-B54A-454F-9C91-6AB52BCC7EAC}"/>
              </a:ext>
            </a:extLst>
          </p:cNvPr>
          <p:cNvSpPr/>
          <p:nvPr/>
        </p:nvSpPr>
        <p:spPr>
          <a:xfrm>
            <a:off x="9236137" y="3554252"/>
            <a:ext cx="5472000" cy="5472608"/>
          </a:xfrm>
          <a:prstGeom prst="ellipse">
            <a:avLst/>
          </a:prstGeom>
          <a:gradFill flip="none" rotWithShape="1">
            <a:gsLst>
              <a:gs pos="0">
                <a:schemeClr val="bg1"/>
              </a:gs>
              <a:gs pos="23000">
                <a:schemeClr val="bg1"/>
              </a:gs>
              <a:gs pos="54000">
                <a:schemeClr val="bg1">
                  <a:lumMod val="95000"/>
                  <a:alpha val="73000"/>
                </a:schemeClr>
              </a:gs>
              <a:gs pos="81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C3C74C23-40FF-4194-A192-B933409E4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137" y="3932556"/>
            <a:ext cx="4716000" cy="4716000"/>
          </a:xfrm>
          <a:prstGeom prst="ellipse">
            <a:avLst/>
          </a:prstGeom>
          <a:ln>
            <a:noFill/>
          </a:ln>
          <a:effectLst>
            <a:softEdge rad="112500"/>
          </a:effectLst>
        </p:spPr>
      </p:pic>
    </p:spTree>
    <p:extLst>
      <p:ext uri="{BB962C8B-B14F-4D97-AF65-F5344CB8AC3E}">
        <p14:creationId xmlns:p14="http://schemas.microsoft.com/office/powerpoint/2010/main" val="1187609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0BAF8-4557-436E-4C93-AFA6D9F673A3}"/>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345760FA-E054-86F5-C3D1-BD16E8DC8402}"/>
              </a:ext>
            </a:extLst>
          </p:cNvPr>
          <p:cNvGrpSpPr/>
          <p:nvPr/>
        </p:nvGrpSpPr>
        <p:grpSpPr>
          <a:xfrm>
            <a:off x="6068146" y="1178116"/>
            <a:ext cx="18296638" cy="1258452"/>
            <a:chOff x="5990934" y="1044210"/>
            <a:chExt cx="6201066" cy="583725"/>
          </a:xfrm>
          <a:solidFill>
            <a:schemeClr val="tx1">
              <a:lumMod val="75000"/>
            </a:schemeClr>
          </a:solidFill>
        </p:grpSpPr>
        <p:sp>
          <p:nvSpPr>
            <p:cNvPr id="6" name="Freeform: Shape 58">
              <a:extLst>
                <a:ext uri="{FF2B5EF4-FFF2-40B4-BE49-F238E27FC236}">
                  <a16:creationId xmlns:a16="http://schemas.microsoft.com/office/drawing/2014/main" id="{9B0711E6-5014-1E46-9F75-70FE264D8262}"/>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solidFill>
                  <a:schemeClr val="bg1"/>
                </a:solidFill>
                <a:latin typeface="Relaway"/>
                <a:cs typeface="Arial" pitchFamily="34" charset="0"/>
              </a:endParaRPr>
            </a:p>
          </p:txBody>
        </p:sp>
        <p:sp>
          <p:nvSpPr>
            <p:cNvPr id="8" name="TextBox 44">
              <a:extLst>
                <a:ext uri="{FF2B5EF4-FFF2-40B4-BE49-F238E27FC236}">
                  <a16:creationId xmlns:a16="http://schemas.microsoft.com/office/drawing/2014/main" id="{BA0B1417-7637-9A89-727F-AD156D662372}"/>
                </a:ext>
              </a:extLst>
            </p:cNvPr>
            <p:cNvSpPr txBox="1"/>
            <p:nvPr/>
          </p:nvSpPr>
          <p:spPr bwMode="auto">
            <a:xfrm>
              <a:off x="6120363" y="1190575"/>
              <a:ext cx="5787069"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sz="4000" b="1" dirty="0">
                  <a:solidFill>
                    <a:schemeClr val="bg1"/>
                  </a:solidFill>
                </a:rPr>
                <a:t>Comité de Dirección</a:t>
              </a:r>
            </a:p>
          </p:txBody>
        </p:sp>
      </p:grpSp>
      <p:sp>
        <p:nvSpPr>
          <p:cNvPr id="29" name="Rectángulo 28">
            <a:extLst>
              <a:ext uri="{FF2B5EF4-FFF2-40B4-BE49-F238E27FC236}">
                <a16:creationId xmlns:a16="http://schemas.microsoft.com/office/drawing/2014/main" id="{A521E709-FAA8-5962-C937-ABFF2A875858}"/>
              </a:ext>
            </a:extLst>
          </p:cNvPr>
          <p:cNvSpPr/>
          <p:nvPr/>
        </p:nvSpPr>
        <p:spPr>
          <a:xfrm>
            <a:off x="12866" y="0"/>
            <a:ext cx="6055279" cy="13554744"/>
          </a:xfrm>
          <a:prstGeom prst="rect">
            <a:avLst/>
          </a:prstGeom>
          <a:noFill/>
          <a:ln w="3206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a:extLst>
              <a:ext uri="{FF2B5EF4-FFF2-40B4-BE49-F238E27FC236}">
                <a16:creationId xmlns:a16="http://schemas.microsoft.com/office/drawing/2014/main" id="{53C59337-AFB5-292A-DC73-10DCA03842A5}"/>
              </a:ext>
            </a:extLst>
          </p:cNvPr>
          <p:cNvSpPr txBox="1"/>
          <p:nvPr/>
        </p:nvSpPr>
        <p:spPr>
          <a:xfrm>
            <a:off x="6741305" y="3443937"/>
            <a:ext cx="7832920" cy="5322226"/>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ffectLst/>
                <a:ea typeface="Aptos" panose="020B0004020202020204" pitchFamily="34" charset="0"/>
                <a:cs typeface="Times New Roman" panose="02020603050405020304" pitchFamily="18" charset="0"/>
              </a:rPr>
              <a:t>1. Diseñar y homogeneizar protocolos que mejoren la gobernanza de CIAGRO.</a:t>
            </a:r>
          </a:p>
          <a:p>
            <a:pPr marL="914400" lvl="1" indent="-457200" algn="just">
              <a:lnSpc>
                <a:spcPct val="107000"/>
              </a:lnSpc>
              <a:spcAft>
                <a:spcPts val="800"/>
              </a:spcAft>
              <a:buFont typeface="Arial" panose="020B0604020202020204" pitchFamily="34" charset="0"/>
              <a:buChar char="•"/>
              <a:tabLst>
                <a:tab pos="457200" algn="l"/>
              </a:tabLst>
            </a:pPr>
            <a:r>
              <a:rPr lang="es-ES" sz="2400" kern="100" dirty="0">
                <a:cs typeface="Times New Roman" panose="02020603050405020304" pitchFamily="18" charset="0"/>
              </a:rPr>
              <a:t>Protocolo funcionamiento de los grupos de trabajo.</a:t>
            </a:r>
          </a:p>
          <a:p>
            <a:pPr marL="914400" lvl="1" indent="-457200" algn="just">
              <a:lnSpc>
                <a:spcPct val="107000"/>
              </a:lnSpc>
              <a:spcAft>
                <a:spcPts val="800"/>
              </a:spcAft>
              <a:buFont typeface="Arial" panose="020B0604020202020204" pitchFamily="34" charset="0"/>
              <a:buChar char="•"/>
              <a:tabLst>
                <a:tab pos="457200" algn="l"/>
              </a:tabLst>
            </a:pPr>
            <a:r>
              <a:rPr lang="es-ES" sz="2400" kern="100" dirty="0">
                <a:cs typeface="Times New Roman" panose="02020603050405020304" pitchFamily="18" charset="0"/>
              </a:rPr>
              <a:t>Protocolo establecimiento de alianzas.</a:t>
            </a:r>
          </a:p>
          <a:p>
            <a:pPr marL="914400" lvl="1" indent="-457200" algn="just">
              <a:lnSpc>
                <a:spcPct val="107000"/>
              </a:lnSpc>
              <a:spcAft>
                <a:spcPts val="800"/>
              </a:spcAft>
              <a:buFont typeface="Arial" panose="020B0604020202020204" pitchFamily="34" charset="0"/>
              <a:buChar char="•"/>
              <a:tabLst>
                <a:tab pos="457200" algn="l"/>
              </a:tabLst>
            </a:pPr>
            <a:r>
              <a:rPr lang="es-ES" sz="2400" kern="100" dirty="0">
                <a:cs typeface="Times New Roman" panose="02020603050405020304" pitchFamily="18" charset="0"/>
              </a:rPr>
              <a:t>Protocolo de comunicación interna y externa.</a:t>
            </a:r>
          </a:p>
          <a:p>
            <a:pPr marL="914400" lvl="1" indent="-457200" algn="just">
              <a:lnSpc>
                <a:spcPct val="107000"/>
              </a:lnSpc>
              <a:spcAft>
                <a:spcPts val="800"/>
              </a:spcAft>
              <a:buFont typeface="Arial" panose="020B0604020202020204" pitchFamily="34" charset="0"/>
              <a:buChar char="•"/>
              <a:tabLst>
                <a:tab pos="457200" algn="l"/>
              </a:tabLst>
            </a:pPr>
            <a:r>
              <a:rPr lang="es-ES" sz="2400" kern="100" dirty="0">
                <a:cs typeface="Times New Roman" panose="02020603050405020304" pitchFamily="18" charset="0"/>
              </a:rPr>
              <a:t>Desarrollar procedimientos como, por ejemplo, el “</a:t>
            </a:r>
            <a:r>
              <a:rPr lang="es-ES" sz="2400" kern="100" dirty="0" err="1">
                <a:cs typeface="Times New Roman" panose="02020603050405020304" pitchFamily="18" charset="0"/>
              </a:rPr>
              <a:t>on</a:t>
            </a:r>
            <a:r>
              <a:rPr lang="es-ES" sz="2400" kern="100" dirty="0">
                <a:cs typeface="Times New Roman" panose="02020603050405020304" pitchFamily="18" charset="0"/>
              </a:rPr>
              <a:t> </a:t>
            </a:r>
            <a:r>
              <a:rPr lang="es-ES" sz="2400" kern="100" dirty="0" err="1">
                <a:cs typeface="Times New Roman" panose="02020603050405020304" pitchFamily="18" charset="0"/>
              </a:rPr>
              <a:t>boarding</a:t>
            </a:r>
            <a:r>
              <a:rPr lang="es-ES" sz="2400" kern="100" dirty="0">
                <a:cs typeface="Times New Roman" panose="02020603050405020304" pitchFamily="18" charset="0"/>
              </a:rPr>
              <a:t>” para nuevos investigadores con la finalidad de mejorar la experiencia de usuario y acortar el tiempo que puede tardar en conocer el instituto.</a:t>
            </a:r>
          </a:p>
          <a:p>
            <a:pPr marL="914400" lvl="1" indent="-457200" algn="just">
              <a:lnSpc>
                <a:spcPct val="107000"/>
              </a:lnSpc>
              <a:spcAft>
                <a:spcPts val="800"/>
              </a:spcAft>
              <a:buFont typeface="Arial" panose="020B0604020202020204" pitchFamily="34" charset="0"/>
              <a:buChar char="•"/>
              <a:tabLst>
                <a:tab pos="457200" algn="l"/>
              </a:tabLst>
            </a:pPr>
            <a:r>
              <a:rPr kumimoji="0" lang="es-ES" altLang="ko-KR" sz="2400" b="0" i="0" u="none" strike="noStrike" kern="100" cap="none" spc="0" normalizeH="0" baseline="0" noProof="0" dirty="0">
                <a:ln>
                  <a:noFill/>
                </a:ln>
                <a:solidFill>
                  <a:srgbClr val="31373B">
                    <a:lumMod val="50000"/>
                  </a:srgbClr>
                </a:solidFill>
                <a:effectLst/>
                <a:uLnTx/>
                <a:uFillTx/>
                <a:latin typeface="Raleway"/>
                <a:ea typeface="+mn-ea"/>
                <a:cs typeface="Times New Roman" panose="02020603050405020304" pitchFamily="18" charset="0"/>
              </a:rPr>
              <a:t>Etc.</a:t>
            </a:r>
            <a:endParaRPr kumimoji="0" lang="es-ES" altLang="ko-KR" sz="2400" b="0" i="0" u="none" strike="noStrike" kern="1200" cap="none" spc="0" normalizeH="0" baseline="0" noProof="0" dirty="0">
              <a:ln>
                <a:noFill/>
              </a:ln>
              <a:solidFill>
                <a:srgbClr val="31373B">
                  <a:lumMod val="50000"/>
                </a:srgbClr>
              </a:solidFill>
              <a:effectLst/>
              <a:uLnTx/>
              <a:uFillTx/>
              <a:latin typeface="Raleway"/>
              <a:ea typeface="+mn-ea"/>
              <a:cs typeface="Arial" pitchFamily="34" charset="0"/>
            </a:endParaRPr>
          </a:p>
        </p:txBody>
      </p:sp>
      <p:sp>
        <p:nvSpPr>
          <p:cNvPr id="2" name="TextBox 48">
            <a:extLst>
              <a:ext uri="{FF2B5EF4-FFF2-40B4-BE49-F238E27FC236}">
                <a16:creationId xmlns:a16="http://schemas.microsoft.com/office/drawing/2014/main" id="{30BCD090-3DC7-F6B4-2822-D23E3FDD1197}"/>
              </a:ext>
            </a:extLst>
          </p:cNvPr>
          <p:cNvSpPr txBox="1"/>
          <p:nvPr/>
        </p:nvSpPr>
        <p:spPr>
          <a:xfrm>
            <a:off x="263451" y="2904850"/>
            <a:ext cx="5554107" cy="5016758"/>
          </a:xfrm>
          <a:prstGeom prst="rect">
            <a:avLst/>
          </a:prstGeom>
          <a:noFill/>
        </p:spPr>
        <p:txBody>
          <a:bodyPr wrap="square" lIns="215944" rIns="215944" rtlCol="0">
            <a:spAutoFit/>
          </a:bodyPr>
          <a:lstStyle/>
          <a:p>
            <a:r>
              <a:rPr lang="es-ES" sz="4000" b="1" dirty="0">
                <a:solidFill>
                  <a:srgbClr val="FFFF00"/>
                </a:solidFill>
              </a:rPr>
              <a:t>1.2</a:t>
            </a:r>
            <a:r>
              <a:rPr lang="es-ES" sz="4000" b="1" dirty="0">
                <a:solidFill>
                  <a:schemeClr val="bg1"/>
                </a:solidFill>
              </a:rPr>
              <a:t> </a:t>
            </a:r>
            <a:r>
              <a:rPr lang="es-ES" sz="4000" b="1" kern="100" dirty="0">
                <a:solidFill>
                  <a:schemeClr val="bg1"/>
                </a:solidFill>
                <a:effectLst/>
                <a:ea typeface="Aptos" panose="020B0004020202020204" pitchFamily="34" charset="0"/>
                <a:cs typeface="Times New Roman" panose="02020603050405020304" pitchFamily="18" charset="0"/>
              </a:rPr>
              <a:t>Diseñar y homogeneizar protocolos</a:t>
            </a:r>
            <a:r>
              <a:rPr lang="es-ES" sz="4000" b="1" kern="100" dirty="0">
                <a:solidFill>
                  <a:schemeClr val="bg1"/>
                </a:solidFill>
                <a:ea typeface="Aptos" panose="020B0004020202020204" pitchFamily="34" charset="0"/>
                <a:cs typeface="Times New Roman" panose="02020603050405020304" pitchFamily="18" charset="0"/>
              </a:rPr>
              <a:t>, además de </a:t>
            </a:r>
            <a:r>
              <a:rPr lang="es-ES" sz="4000" b="1" kern="100" dirty="0">
                <a:solidFill>
                  <a:schemeClr val="bg1"/>
                </a:solidFill>
                <a:effectLst/>
                <a:ea typeface="Aptos" panose="020B0004020202020204" pitchFamily="34" charset="0"/>
                <a:cs typeface="Times New Roman" panose="02020603050405020304" pitchFamily="18" charset="0"/>
              </a:rPr>
              <a:t>herramientas digitales que mejoren la gobernanza de CIAGRO.</a:t>
            </a:r>
            <a:endParaRPr lang="es-ES" sz="4000" b="1" dirty="0">
              <a:solidFill>
                <a:schemeClr val="bg1"/>
              </a:solidFill>
            </a:endParaRPr>
          </a:p>
        </p:txBody>
      </p:sp>
      <p:sp>
        <p:nvSpPr>
          <p:cNvPr id="3" name="CuadroTexto 2">
            <a:extLst>
              <a:ext uri="{FF2B5EF4-FFF2-40B4-BE49-F238E27FC236}">
                <a16:creationId xmlns:a16="http://schemas.microsoft.com/office/drawing/2014/main" id="{2EE2272F-E175-4F56-BA7D-BC610D4801D5}"/>
              </a:ext>
            </a:extLst>
          </p:cNvPr>
          <p:cNvSpPr txBox="1"/>
          <p:nvPr/>
        </p:nvSpPr>
        <p:spPr>
          <a:xfrm>
            <a:off x="15513294" y="3443937"/>
            <a:ext cx="8036942" cy="5406673"/>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a typeface="Aptos" panose="020B0004020202020204" pitchFamily="34" charset="0"/>
                <a:cs typeface="Times New Roman" panose="02020603050405020304" pitchFamily="18" charset="0"/>
              </a:rPr>
              <a:t>2</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 Implementar herramientas digitales que faciliten la consecución de objetivos planteados.</a:t>
            </a:r>
          </a:p>
          <a:p>
            <a:pPr marL="914400" lvl="1" indent="-457200" algn="just">
              <a:lnSpc>
                <a:spcPct val="107000"/>
              </a:lnSpc>
              <a:spcAft>
                <a:spcPts val="800"/>
              </a:spcAft>
              <a:buFont typeface="Arial" panose="020B0604020202020204" pitchFamily="34" charset="0"/>
              <a:buChar char="•"/>
              <a:tabLst>
                <a:tab pos="457200" algn="l"/>
              </a:tabLst>
            </a:pPr>
            <a:r>
              <a:rPr lang="es-ES" sz="2400" dirty="0"/>
              <a:t>Centralizar toda la información institucional en un espacio digital accesible para todos los implicados en CIAGRO-UMH, donde estén disponibles los protocolos de funcionamiento, información sobre el Plan Estratégico, convocatorias de ayudas, etc.</a:t>
            </a:r>
          </a:p>
          <a:p>
            <a:pPr marL="914400" lvl="1" indent="-457200" algn="just">
              <a:lnSpc>
                <a:spcPct val="107000"/>
              </a:lnSpc>
              <a:spcAft>
                <a:spcPts val="800"/>
              </a:spcAft>
              <a:buFont typeface="Arial" panose="020B0604020202020204" pitchFamily="34" charset="0"/>
              <a:buChar char="•"/>
              <a:tabLst>
                <a:tab pos="457200" algn="l"/>
              </a:tabLst>
            </a:pPr>
            <a:r>
              <a:rPr lang="es-ES" sz="2400" kern="100" dirty="0">
                <a:cs typeface="Times New Roman" panose="02020603050405020304" pitchFamily="18" charset="0"/>
              </a:rPr>
              <a:t>Promover el uso </a:t>
            </a:r>
            <a:r>
              <a:rPr kumimoji="0" lang="es-ES" altLang="ko-KR" sz="2400" b="0" i="0" u="none" strike="noStrike" kern="1200" cap="none" spc="0" normalizeH="0" baseline="0" noProof="0" dirty="0">
                <a:ln>
                  <a:noFill/>
                </a:ln>
                <a:solidFill>
                  <a:srgbClr val="31373B">
                    <a:lumMod val="50000"/>
                  </a:srgbClr>
                </a:solidFill>
                <a:effectLst/>
                <a:uLnTx/>
                <a:uFillTx/>
                <a:latin typeface="Raleway"/>
                <a:ea typeface="+mn-ea"/>
                <a:cs typeface="Arial" pitchFamily="34" charset="0"/>
              </a:rPr>
              <a:t>compartido </a:t>
            </a:r>
            <a:r>
              <a:rPr lang="es-ES" altLang="ko-KR" sz="2400" dirty="0">
                <a:solidFill>
                  <a:srgbClr val="31373B">
                    <a:lumMod val="50000"/>
                  </a:srgbClr>
                </a:solidFill>
                <a:latin typeface="Raleway"/>
                <a:cs typeface="Arial" pitchFamily="34" charset="0"/>
              </a:rPr>
              <a:t>de herramientas como, por ejemplo, </a:t>
            </a:r>
            <a:r>
              <a:rPr kumimoji="0" lang="es-ES" altLang="ko-KR" sz="2400" b="0" i="0" u="none" strike="noStrike" kern="1200" cap="none" spc="0" normalizeH="0" baseline="0" noProof="0" dirty="0">
                <a:ln>
                  <a:noFill/>
                </a:ln>
                <a:solidFill>
                  <a:srgbClr val="31373B">
                    <a:lumMod val="50000"/>
                  </a:srgbClr>
                </a:solidFill>
                <a:effectLst/>
                <a:uLnTx/>
                <a:uFillTx/>
                <a:latin typeface="Raleway"/>
                <a:ea typeface="+mn-ea"/>
                <a:cs typeface="Arial" pitchFamily="34" charset="0"/>
              </a:rPr>
              <a:t>Google Drive para almacenar documentos de interés, </a:t>
            </a:r>
            <a:r>
              <a:rPr lang="es-ES" altLang="ko-KR" sz="2400" dirty="0">
                <a:solidFill>
                  <a:srgbClr val="31373B">
                    <a:lumMod val="50000"/>
                  </a:srgbClr>
                </a:solidFill>
                <a:latin typeface="Raleway"/>
                <a:cs typeface="Arial" pitchFamily="34" charset="0"/>
              </a:rPr>
              <a:t>W</a:t>
            </a:r>
            <a:r>
              <a:rPr kumimoji="0" lang="es-ES" altLang="ko-KR" sz="2400" b="0" i="0" u="none" strike="noStrike" kern="1200" cap="none" spc="0" normalizeH="0" baseline="0" noProof="0" dirty="0" err="1">
                <a:ln>
                  <a:noFill/>
                </a:ln>
                <a:solidFill>
                  <a:srgbClr val="31373B">
                    <a:lumMod val="50000"/>
                  </a:srgbClr>
                </a:solidFill>
                <a:effectLst/>
                <a:uLnTx/>
                <a:uFillTx/>
                <a:latin typeface="Raleway"/>
                <a:ea typeface="+mn-ea"/>
                <a:cs typeface="Arial" pitchFamily="34" charset="0"/>
              </a:rPr>
              <a:t>hatsapp</a:t>
            </a:r>
            <a:r>
              <a:rPr kumimoji="0" lang="es-ES" altLang="ko-KR" sz="2400" b="0" i="0" u="none" strike="noStrike" kern="1200" cap="none" spc="0" normalizeH="0" baseline="0" noProof="0" dirty="0">
                <a:ln>
                  <a:noFill/>
                </a:ln>
                <a:solidFill>
                  <a:srgbClr val="31373B">
                    <a:lumMod val="50000"/>
                  </a:srgbClr>
                </a:solidFill>
                <a:effectLst/>
                <a:uLnTx/>
                <a:uFillTx/>
                <a:latin typeface="Raleway"/>
                <a:ea typeface="+mn-ea"/>
                <a:cs typeface="Arial" pitchFamily="34" charset="0"/>
              </a:rPr>
              <a:t> </a:t>
            </a:r>
            <a:r>
              <a:rPr kumimoji="0" lang="es-ES" altLang="ko-KR" sz="2400" b="0" i="0" u="none" strike="noStrike" kern="1200" cap="none" spc="0" normalizeH="0" baseline="0" noProof="0" dirty="0" err="1">
                <a:ln>
                  <a:noFill/>
                </a:ln>
                <a:solidFill>
                  <a:srgbClr val="31373B">
                    <a:lumMod val="50000"/>
                  </a:srgbClr>
                </a:solidFill>
                <a:effectLst/>
                <a:uLnTx/>
                <a:uFillTx/>
                <a:latin typeface="Raleway"/>
                <a:ea typeface="+mn-ea"/>
                <a:cs typeface="Arial" pitchFamily="34" charset="0"/>
              </a:rPr>
              <a:t>business</a:t>
            </a:r>
            <a:r>
              <a:rPr kumimoji="0" lang="es-ES" altLang="ko-KR" sz="2400" b="0" i="0" u="none" strike="noStrike" kern="1200" cap="none" spc="0" normalizeH="0" baseline="0" noProof="0" dirty="0">
                <a:ln>
                  <a:noFill/>
                </a:ln>
                <a:solidFill>
                  <a:srgbClr val="31373B">
                    <a:lumMod val="50000"/>
                  </a:srgbClr>
                </a:solidFill>
                <a:effectLst/>
                <a:uLnTx/>
                <a:uFillTx/>
                <a:latin typeface="Raleway"/>
                <a:ea typeface="+mn-ea"/>
                <a:cs typeface="Arial" pitchFamily="34" charset="0"/>
              </a:rPr>
              <a:t> </a:t>
            </a:r>
            <a:r>
              <a:rPr lang="es-ES" altLang="ko-KR" sz="2400" dirty="0">
                <a:solidFill>
                  <a:srgbClr val="31373B">
                    <a:lumMod val="50000"/>
                  </a:srgbClr>
                </a:solidFill>
                <a:latin typeface="Raleway"/>
                <a:cs typeface="Arial" pitchFamily="34" charset="0"/>
              </a:rPr>
              <a:t>para agilizar la comunicación interna, </a:t>
            </a:r>
            <a:r>
              <a:rPr lang="es-ES" altLang="ko-KR" sz="2400" dirty="0" err="1">
                <a:solidFill>
                  <a:srgbClr val="31373B">
                    <a:lumMod val="50000"/>
                  </a:srgbClr>
                </a:solidFill>
                <a:latin typeface="Raleway"/>
                <a:cs typeface="Arial" pitchFamily="34" charset="0"/>
              </a:rPr>
              <a:t>Kaila</a:t>
            </a:r>
            <a:r>
              <a:rPr lang="es-ES" altLang="ko-KR" sz="2400" dirty="0">
                <a:solidFill>
                  <a:srgbClr val="31373B">
                    <a:lumMod val="50000"/>
                  </a:srgbClr>
                </a:solidFill>
                <a:latin typeface="Raleway"/>
                <a:cs typeface="Arial" pitchFamily="34" charset="0"/>
              </a:rPr>
              <a:t> para localizar convocatorias de </a:t>
            </a:r>
            <a:r>
              <a:rPr lang="es-ES" sz="2400" dirty="0">
                <a:solidFill>
                  <a:srgbClr val="31373B">
                    <a:lumMod val="50000"/>
                  </a:srgbClr>
                </a:solidFill>
                <a:latin typeface="Raleway"/>
                <a:cs typeface="Arial" pitchFamily="34" charset="0"/>
              </a:rPr>
              <a:t>financiación europea, </a:t>
            </a:r>
            <a:r>
              <a:rPr lang="es-ES" altLang="ko-KR" sz="2400" dirty="0">
                <a:solidFill>
                  <a:srgbClr val="31373B">
                    <a:lumMod val="50000"/>
                  </a:srgbClr>
                </a:solidFill>
                <a:latin typeface="Raleway"/>
                <a:cs typeface="Arial" pitchFamily="34" charset="0"/>
              </a:rPr>
              <a:t>etc.</a:t>
            </a:r>
          </a:p>
        </p:txBody>
      </p:sp>
      <p:cxnSp>
        <p:nvCxnSpPr>
          <p:cNvPr id="5" name="Conector recto 4">
            <a:extLst>
              <a:ext uri="{FF2B5EF4-FFF2-40B4-BE49-F238E27FC236}">
                <a16:creationId xmlns:a16="http://schemas.microsoft.com/office/drawing/2014/main" id="{D89838AF-3AC2-E5E6-4C3A-FF649ED77243}"/>
              </a:ext>
            </a:extLst>
          </p:cNvPr>
          <p:cNvCxnSpPr>
            <a:cxnSpLocks/>
          </p:cNvCxnSpPr>
          <p:nvPr/>
        </p:nvCxnSpPr>
        <p:spPr>
          <a:xfrm>
            <a:off x="15094233" y="2904850"/>
            <a:ext cx="0" cy="956977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29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C426D-867D-CC79-00E5-D8FEC9B03FF8}"/>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5CA762D2-5DB5-71C7-76AF-4C77BBDD7F48}"/>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28ECEB63-E72C-4C91-09E7-F78D50639457}"/>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E5B2F93B-47CA-4FAC-DB91-7875F56F1DC9}"/>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3" name="Rectángulo 2">
            <a:extLst>
              <a:ext uri="{FF2B5EF4-FFF2-40B4-BE49-F238E27FC236}">
                <a16:creationId xmlns:a16="http://schemas.microsoft.com/office/drawing/2014/main" id="{8019095C-38AA-80A3-4C5A-4A301ACF8C0C}"/>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1C7E540B-2A55-0654-BD5A-180723FF975B}"/>
              </a:ext>
            </a:extLst>
          </p:cNvPr>
          <p:cNvSpPr txBox="1"/>
          <p:nvPr/>
        </p:nvSpPr>
        <p:spPr>
          <a:xfrm>
            <a:off x="7148265" y="2567583"/>
            <a:ext cx="16070563" cy="5151923"/>
          </a:xfrm>
          <a:prstGeom prst="rect">
            <a:avLst/>
          </a:prstGeom>
          <a:noFill/>
        </p:spPr>
        <p:txBody>
          <a:bodyPr wrap="square" rtlCol="0">
            <a:spAutoFit/>
          </a:bodyPr>
          <a:lstStyle/>
          <a:p>
            <a:pPr marL="342900" indent="-342900" algn="just">
              <a:lnSpc>
                <a:spcPct val="200000"/>
              </a:lnSpc>
              <a:buClr>
                <a:schemeClr val="accent2"/>
              </a:buClr>
              <a:buSzPct val="100000"/>
              <a:buFont typeface="Arial" panose="020B0604020202020204" pitchFamily="34" charset="0"/>
              <a:buChar char="•"/>
            </a:pPr>
            <a:r>
              <a:rPr lang="es-ES" sz="2400" b="1" dirty="0">
                <a:solidFill>
                  <a:schemeClr val="tx1">
                    <a:lumMod val="50000"/>
                  </a:schemeClr>
                </a:solidFill>
              </a:rPr>
              <a:t>Implementación, por ejemplo, de </a:t>
            </a:r>
            <a:r>
              <a:rPr lang="es-ES" altLang="ko-KR" sz="2400" b="1" dirty="0">
                <a:solidFill>
                  <a:srgbClr val="31373B">
                    <a:lumMod val="50000"/>
                  </a:srgbClr>
                </a:solidFill>
                <a:latin typeface="Raleway"/>
                <a:cs typeface="Arial" pitchFamily="34" charset="0"/>
              </a:rPr>
              <a:t>WhatsApp </a:t>
            </a:r>
            <a:r>
              <a:rPr lang="es-ES" altLang="ko-KR" sz="2400" b="1" dirty="0" err="1">
                <a:solidFill>
                  <a:srgbClr val="31373B">
                    <a:lumMod val="50000"/>
                  </a:srgbClr>
                </a:solidFill>
                <a:latin typeface="Raleway"/>
                <a:cs typeface="Arial" pitchFamily="34" charset="0"/>
              </a:rPr>
              <a:t>business</a:t>
            </a:r>
            <a:r>
              <a:rPr lang="es-ES" altLang="ko-KR" sz="2400" b="1" dirty="0">
                <a:solidFill>
                  <a:srgbClr val="31373B">
                    <a:lumMod val="50000"/>
                  </a:srgbClr>
                </a:solidFill>
                <a:latin typeface="Raleway"/>
                <a:cs typeface="Arial" pitchFamily="34" charset="0"/>
              </a:rPr>
              <a:t> institucional </a:t>
            </a:r>
            <a:r>
              <a:rPr lang="es-ES" altLang="ko-KR" sz="2400" dirty="0">
                <a:solidFill>
                  <a:srgbClr val="31373B">
                    <a:lumMod val="50000"/>
                  </a:srgbClr>
                </a:solidFill>
                <a:latin typeface="Raleway"/>
                <a:cs typeface="Arial" pitchFamily="34" charset="0"/>
              </a:rPr>
              <a:t>para:</a:t>
            </a:r>
          </a:p>
          <a:p>
            <a:pPr marL="800100" lvl="1" indent="-342900" algn="just">
              <a:lnSpc>
                <a:spcPct val="200000"/>
              </a:lnSpc>
              <a:buClr>
                <a:schemeClr val="accent2"/>
              </a:buClr>
              <a:buSzPct val="100000"/>
              <a:buFont typeface="Wingdings" panose="05000000000000000000" pitchFamily="2" charset="2"/>
              <a:buChar char="ü"/>
            </a:pPr>
            <a:r>
              <a:rPr lang="es-ES" altLang="ko-KR" sz="2400" dirty="0">
                <a:solidFill>
                  <a:srgbClr val="31373B">
                    <a:lumMod val="50000"/>
                  </a:srgbClr>
                </a:solidFill>
                <a:latin typeface="Raleway"/>
                <a:cs typeface="Arial" pitchFamily="34" charset="0"/>
              </a:rPr>
              <a:t>Notificaciones en tiempo real sobre nuevas convocatorias, </a:t>
            </a:r>
          </a:p>
          <a:p>
            <a:pPr marL="800100" lvl="1" indent="-342900" algn="just">
              <a:lnSpc>
                <a:spcPct val="200000"/>
              </a:lnSpc>
              <a:buClr>
                <a:schemeClr val="accent2"/>
              </a:buClr>
              <a:buSzPct val="100000"/>
              <a:buFont typeface="Wingdings" panose="05000000000000000000" pitchFamily="2" charset="2"/>
              <a:buChar char="ü"/>
            </a:pPr>
            <a:r>
              <a:rPr lang="es-ES" altLang="ko-KR" sz="2400" dirty="0">
                <a:solidFill>
                  <a:srgbClr val="31373B">
                    <a:lumMod val="50000"/>
                  </a:srgbClr>
                </a:solidFill>
                <a:latin typeface="Raleway"/>
                <a:cs typeface="Arial" pitchFamily="34" charset="0"/>
              </a:rPr>
              <a:t>eventos y logros.</a:t>
            </a:r>
          </a:p>
          <a:p>
            <a:pPr marL="800100" lvl="1" indent="-342900" algn="just">
              <a:lnSpc>
                <a:spcPct val="200000"/>
              </a:lnSpc>
              <a:buClr>
                <a:schemeClr val="accent2"/>
              </a:buClr>
              <a:buSzPct val="100000"/>
              <a:buFont typeface="Wingdings" panose="05000000000000000000" pitchFamily="2" charset="2"/>
              <a:buChar char="ü"/>
            </a:pPr>
            <a:r>
              <a:rPr lang="es-ES" altLang="ko-KR" sz="2400" dirty="0">
                <a:solidFill>
                  <a:srgbClr val="31373B">
                    <a:lumMod val="50000"/>
                  </a:srgbClr>
                </a:solidFill>
                <a:latin typeface="Raleway"/>
                <a:cs typeface="Arial" pitchFamily="34" charset="0"/>
              </a:rPr>
              <a:t>Acceso rápido a documentos, directorios internos y calendario de actividades.</a:t>
            </a:r>
          </a:p>
          <a:p>
            <a:pPr marL="800100" lvl="1" indent="-342900" algn="just">
              <a:lnSpc>
                <a:spcPct val="200000"/>
              </a:lnSpc>
              <a:buClr>
                <a:schemeClr val="accent2"/>
              </a:buClr>
              <a:buSzPct val="100000"/>
              <a:buFont typeface="Wingdings" panose="05000000000000000000" pitchFamily="2" charset="2"/>
              <a:buChar char="ü"/>
            </a:pPr>
            <a:r>
              <a:rPr lang="es-ES" altLang="ko-KR" sz="2400" dirty="0">
                <a:solidFill>
                  <a:srgbClr val="31373B">
                    <a:lumMod val="50000"/>
                  </a:srgbClr>
                </a:solidFill>
                <a:latin typeface="Raleway"/>
                <a:cs typeface="Arial" pitchFamily="34" charset="0"/>
              </a:rPr>
              <a:t>Encuestas de clima laboral para evaluar la satisfacción con la comunicación interna.</a:t>
            </a:r>
          </a:p>
          <a:p>
            <a:pPr marL="800100" lvl="1" indent="-342900" algn="just">
              <a:lnSpc>
                <a:spcPct val="200000"/>
              </a:lnSpc>
              <a:buClr>
                <a:schemeClr val="accent2"/>
              </a:buClr>
              <a:buSzPct val="100000"/>
              <a:buFont typeface="Wingdings" panose="05000000000000000000" pitchFamily="2" charset="2"/>
              <a:buChar char="ü"/>
            </a:pPr>
            <a:r>
              <a:rPr lang="es-ES" altLang="ko-KR" sz="2400" dirty="0" err="1">
                <a:solidFill>
                  <a:srgbClr val="31373B">
                    <a:lumMod val="50000"/>
                  </a:srgbClr>
                </a:solidFill>
                <a:latin typeface="Raleway"/>
                <a:cs typeface="Arial" pitchFamily="34" charset="0"/>
              </a:rPr>
              <a:t>etc</a:t>
            </a:r>
            <a:endParaRPr lang="es-ES" altLang="ko-KR" sz="2400" dirty="0">
              <a:solidFill>
                <a:srgbClr val="31373B">
                  <a:lumMod val="50000"/>
                </a:srgbClr>
              </a:solidFill>
              <a:latin typeface="Raleway"/>
              <a:cs typeface="Arial" pitchFamily="34" charset="0"/>
            </a:endParaRPr>
          </a:p>
          <a:p>
            <a:pPr marL="342900" indent="-342900" algn="just">
              <a:lnSpc>
                <a:spcPct val="200000"/>
              </a:lnSpc>
              <a:buClr>
                <a:schemeClr val="accent2"/>
              </a:buClr>
              <a:buSzPct val="100000"/>
              <a:buFont typeface="Arial" panose="020B0604020202020204" pitchFamily="34" charset="0"/>
              <a:buChar char="•"/>
            </a:pPr>
            <a:endParaRPr lang="es-ES" sz="2400" b="1" dirty="0"/>
          </a:p>
        </p:txBody>
      </p:sp>
      <p:pic>
        <p:nvPicPr>
          <p:cNvPr id="12" name="Imagen 11">
            <a:extLst>
              <a:ext uri="{FF2B5EF4-FFF2-40B4-BE49-F238E27FC236}">
                <a16:creationId xmlns:a16="http://schemas.microsoft.com/office/drawing/2014/main" id="{D2181951-7E8F-F633-4C0B-7ED6D2B17D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4" name="TextBox 48">
            <a:extLst>
              <a:ext uri="{FF2B5EF4-FFF2-40B4-BE49-F238E27FC236}">
                <a16:creationId xmlns:a16="http://schemas.microsoft.com/office/drawing/2014/main" id="{A71C3781-F5EF-AA43-5045-22FFE1CCD780}"/>
              </a:ext>
            </a:extLst>
          </p:cNvPr>
          <p:cNvSpPr txBox="1"/>
          <p:nvPr/>
        </p:nvSpPr>
        <p:spPr>
          <a:xfrm>
            <a:off x="263451" y="4125553"/>
            <a:ext cx="5554107" cy="5016758"/>
          </a:xfrm>
          <a:prstGeom prst="rect">
            <a:avLst/>
          </a:prstGeom>
          <a:noFill/>
        </p:spPr>
        <p:txBody>
          <a:bodyPr wrap="square" lIns="215944" rIns="215944" rtlCol="0">
            <a:spAutoFit/>
          </a:bodyPr>
          <a:lstStyle/>
          <a:p>
            <a:r>
              <a:rPr lang="es-ES" sz="4000" b="1" dirty="0">
                <a:solidFill>
                  <a:schemeClr val="accent2"/>
                </a:solidFill>
              </a:rPr>
              <a:t>1.2</a:t>
            </a:r>
            <a:r>
              <a:rPr lang="es-ES" sz="4000" b="1" dirty="0">
                <a:solidFill>
                  <a:schemeClr val="bg1"/>
                </a:solidFill>
              </a:rPr>
              <a:t> </a:t>
            </a:r>
            <a:r>
              <a:rPr lang="es-ES" sz="4000" b="1" kern="100" dirty="0">
                <a:solidFill>
                  <a:schemeClr val="bg1"/>
                </a:solidFill>
                <a:effectLst/>
                <a:ea typeface="Aptos" panose="020B0004020202020204" pitchFamily="34" charset="0"/>
                <a:cs typeface="Times New Roman" panose="02020603050405020304" pitchFamily="18" charset="0"/>
              </a:rPr>
              <a:t>Diseñar y homogeneizar protocolos</a:t>
            </a:r>
            <a:r>
              <a:rPr lang="es-ES" sz="4000" b="1" kern="100" dirty="0">
                <a:solidFill>
                  <a:schemeClr val="bg1"/>
                </a:solidFill>
                <a:ea typeface="Aptos" panose="020B0004020202020204" pitchFamily="34" charset="0"/>
                <a:cs typeface="Times New Roman" panose="02020603050405020304" pitchFamily="18" charset="0"/>
              </a:rPr>
              <a:t>, así como</a:t>
            </a:r>
            <a:r>
              <a:rPr lang="es-ES" sz="4000" b="1" kern="100" dirty="0">
                <a:solidFill>
                  <a:schemeClr val="bg1"/>
                </a:solidFill>
                <a:effectLst/>
                <a:ea typeface="Aptos" panose="020B0004020202020204" pitchFamily="34" charset="0"/>
                <a:cs typeface="Times New Roman" panose="02020603050405020304" pitchFamily="18" charset="0"/>
              </a:rPr>
              <a:t> herramientas digitales que mejoren la gobernanza de CIAGRO.</a:t>
            </a:r>
            <a:endParaRPr lang="es-ES" sz="4000" b="1" dirty="0">
              <a:solidFill>
                <a:schemeClr val="bg1"/>
              </a:solidFill>
            </a:endParaRPr>
          </a:p>
        </p:txBody>
      </p:sp>
    </p:spTree>
    <p:extLst>
      <p:ext uri="{BB962C8B-B14F-4D97-AF65-F5344CB8AC3E}">
        <p14:creationId xmlns:p14="http://schemas.microsoft.com/office/powerpoint/2010/main" val="273862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CBBC5-3916-2D83-D453-854826DBB49F}"/>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6254011F-E06A-6C5E-F6F9-C30063986A83}"/>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FC1D4B35-7BFA-D0A1-3A0D-72A48311BE79}"/>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52D52915-0268-40D6-A281-805F7BE3C18F}"/>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3" name="Rectángulo 2">
            <a:extLst>
              <a:ext uri="{FF2B5EF4-FFF2-40B4-BE49-F238E27FC236}">
                <a16:creationId xmlns:a16="http://schemas.microsoft.com/office/drawing/2014/main" id="{E634983A-EEEE-8180-8627-B7D94E79A746}"/>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C429DA33-3C4E-7866-4E81-BC6BB6FF2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4" name="TextBox 48">
            <a:extLst>
              <a:ext uri="{FF2B5EF4-FFF2-40B4-BE49-F238E27FC236}">
                <a16:creationId xmlns:a16="http://schemas.microsoft.com/office/drawing/2014/main" id="{8F90D1D5-F3CD-4FD3-E36D-42D52D8A237B}"/>
              </a:ext>
            </a:extLst>
          </p:cNvPr>
          <p:cNvSpPr txBox="1"/>
          <p:nvPr/>
        </p:nvSpPr>
        <p:spPr>
          <a:xfrm>
            <a:off x="263451" y="4125553"/>
            <a:ext cx="5554107" cy="5016758"/>
          </a:xfrm>
          <a:prstGeom prst="rect">
            <a:avLst/>
          </a:prstGeom>
          <a:noFill/>
        </p:spPr>
        <p:txBody>
          <a:bodyPr wrap="square" lIns="215944" rIns="215944" rtlCol="0">
            <a:spAutoFit/>
          </a:bodyPr>
          <a:lstStyle/>
          <a:p>
            <a:r>
              <a:rPr lang="es-ES" sz="4000" b="1" dirty="0">
                <a:solidFill>
                  <a:schemeClr val="accent2"/>
                </a:solidFill>
              </a:rPr>
              <a:t>1.2</a:t>
            </a:r>
            <a:r>
              <a:rPr lang="es-ES" sz="4000" b="1" dirty="0">
                <a:solidFill>
                  <a:schemeClr val="bg1"/>
                </a:solidFill>
              </a:rPr>
              <a:t> </a:t>
            </a:r>
            <a:r>
              <a:rPr lang="es-ES" sz="4000" b="1" kern="100" dirty="0">
                <a:solidFill>
                  <a:schemeClr val="bg1"/>
                </a:solidFill>
                <a:effectLst/>
                <a:ea typeface="Aptos" panose="020B0004020202020204" pitchFamily="34" charset="0"/>
                <a:cs typeface="Times New Roman" panose="02020603050405020304" pitchFamily="18" charset="0"/>
              </a:rPr>
              <a:t>Diseñar y homogeneizar protocolos</a:t>
            </a:r>
            <a:r>
              <a:rPr lang="es-ES" sz="4000" b="1" kern="100" dirty="0">
                <a:solidFill>
                  <a:schemeClr val="bg1"/>
                </a:solidFill>
                <a:ea typeface="Aptos" panose="020B0004020202020204" pitchFamily="34" charset="0"/>
                <a:cs typeface="Times New Roman" panose="02020603050405020304" pitchFamily="18" charset="0"/>
              </a:rPr>
              <a:t>, así como</a:t>
            </a:r>
            <a:r>
              <a:rPr lang="es-ES" sz="4000" b="1" kern="100" dirty="0">
                <a:solidFill>
                  <a:schemeClr val="bg1"/>
                </a:solidFill>
                <a:effectLst/>
                <a:ea typeface="Aptos" panose="020B0004020202020204" pitchFamily="34" charset="0"/>
                <a:cs typeface="Times New Roman" panose="02020603050405020304" pitchFamily="18" charset="0"/>
              </a:rPr>
              <a:t> herramientas digitales que mejoren la gobernanza de CIAGRO.</a:t>
            </a:r>
            <a:endParaRPr lang="es-ES" sz="4000" b="1" dirty="0">
              <a:solidFill>
                <a:schemeClr val="bg1"/>
              </a:solidFill>
            </a:endParaRPr>
          </a:p>
        </p:txBody>
      </p:sp>
      <p:sp>
        <p:nvSpPr>
          <p:cNvPr id="14" name="CuadroTexto 13">
            <a:extLst>
              <a:ext uri="{FF2B5EF4-FFF2-40B4-BE49-F238E27FC236}">
                <a16:creationId xmlns:a16="http://schemas.microsoft.com/office/drawing/2014/main" id="{0E917B7D-C126-8C33-BD0D-A117491B90C2}"/>
              </a:ext>
            </a:extLst>
          </p:cNvPr>
          <p:cNvSpPr txBox="1"/>
          <p:nvPr/>
        </p:nvSpPr>
        <p:spPr>
          <a:xfrm>
            <a:off x="6611210" y="4360572"/>
            <a:ext cx="8936538" cy="7598619"/>
          </a:xfrm>
          <a:prstGeom prst="rect">
            <a:avLst/>
          </a:prstGeom>
          <a:noFill/>
        </p:spPr>
        <p:txBody>
          <a:bodyPr wrap="square">
            <a:spAutoFit/>
          </a:bodyPr>
          <a:lstStyle/>
          <a:p>
            <a:pPr marL="561975" marR="953770" indent="-342900" algn="just">
              <a:lnSpc>
                <a:spcPct val="115000"/>
              </a:lnSpc>
              <a:spcBef>
                <a:spcPts val="115"/>
              </a:spcBef>
              <a:buFont typeface="Arial" panose="020B0604020202020204" pitchFamily="34" charset="0"/>
              <a:buChar char="•"/>
            </a:pPr>
            <a:r>
              <a:rPr lang="es-ES" sz="2800" dirty="0">
                <a:latin typeface="Relaway"/>
              </a:rPr>
              <a:t>Ten en cuenta la documentación laboral.</a:t>
            </a:r>
          </a:p>
          <a:p>
            <a:pPr marL="561975" marR="953770" indent="-342900" algn="just">
              <a:lnSpc>
                <a:spcPct val="115000"/>
              </a:lnSpc>
              <a:spcBef>
                <a:spcPts val="115"/>
              </a:spcBef>
              <a:buFont typeface="Arial" panose="020B0604020202020204" pitchFamily="34" charset="0"/>
              <a:buChar char="•"/>
            </a:pPr>
            <a:r>
              <a:rPr lang="es-ES" sz="2800" dirty="0">
                <a:latin typeface="Relaway"/>
              </a:rPr>
              <a:t>Verifica la fecha, hora y lugar de inicio.</a:t>
            </a:r>
          </a:p>
          <a:p>
            <a:pPr marL="561975" marR="953770" indent="-342900" algn="just">
              <a:lnSpc>
                <a:spcPct val="115000"/>
              </a:lnSpc>
              <a:spcBef>
                <a:spcPts val="115"/>
              </a:spcBef>
              <a:buFont typeface="Arial" panose="020B0604020202020204" pitchFamily="34" charset="0"/>
              <a:buChar char="•"/>
            </a:pPr>
            <a:r>
              <a:rPr lang="es-ES" sz="2800" dirty="0">
                <a:latin typeface="Relaway"/>
              </a:rPr>
              <a:t>Prepara cualquier documentación que el nuevo empleado pueda necesitar el primer día:</a:t>
            </a:r>
          </a:p>
          <a:p>
            <a:pPr marL="1133475" marR="953770" lvl="1" indent="-457200" algn="just">
              <a:lnSpc>
                <a:spcPct val="115000"/>
              </a:lnSpc>
              <a:spcBef>
                <a:spcPts val="115"/>
              </a:spcBef>
              <a:buFont typeface="Wingdings" panose="05000000000000000000" pitchFamily="2" charset="2"/>
              <a:buChar char="ü"/>
            </a:pPr>
            <a:r>
              <a:rPr lang="es-ES" sz="2800" dirty="0">
                <a:effectLst/>
                <a:latin typeface="Relaway"/>
                <a:ea typeface="Arial MT"/>
                <a:cs typeface="Arial MT"/>
              </a:rPr>
              <a:t>Prepara</a:t>
            </a:r>
            <a:r>
              <a:rPr lang="es-ES" sz="2800" spc="200" dirty="0">
                <a:effectLst/>
                <a:latin typeface="Relaway"/>
                <a:ea typeface="Arial MT"/>
                <a:cs typeface="Arial MT"/>
              </a:rPr>
              <a:t> </a:t>
            </a:r>
            <a:r>
              <a:rPr lang="es-ES" sz="2800" dirty="0">
                <a:effectLst/>
                <a:latin typeface="Relaway"/>
                <a:ea typeface="Arial MT"/>
                <a:cs typeface="Arial MT"/>
              </a:rPr>
              <a:t>una</a:t>
            </a:r>
            <a:r>
              <a:rPr lang="es-ES" sz="2800" spc="200" dirty="0">
                <a:effectLst/>
                <a:latin typeface="Relaway"/>
                <a:ea typeface="Arial MT"/>
                <a:cs typeface="Arial MT"/>
              </a:rPr>
              <a:t> </a:t>
            </a:r>
            <a:r>
              <a:rPr lang="es-ES" sz="2800" dirty="0">
                <a:effectLst/>
                <a:latin typeface="Relaway"/>
                <a:ea typeface="Arial MT"/>
                <a:cs typeface="Arial MT"/>
              </a:rPr>
              <a:t>lista</a:t>
            </a:r>
            <a:r>
              <a:rPr lang="es-ES" sz="2800" spc="200" dirty="0">
                <a:effectLst/>
                <a:latin typeface="Relaway"/>
                <a:ea typeface="Arial MT"/>
                <a:cs typeface="Arial MT"/>
              </a:rPr>
              <a:t> </a:t>
            </a:r>
            <a:r>
              <a:rPr lang="es-ES" sz="2800" dirty="0">
                <a:effectLst/>
                <a:latin typeface="Relaway"/>
                <a:ea typeface="Arial MT"/>
                <a:cs typeface="Arial MT"/>
              </a:rPr>
              <a:t>de</a:t>
            </a:r>
            <a:r>
              <a:rPr lang="es-ES" sz="2800" spc="200" dirty="0">
                <a:effectLst/>
                <a:latin typeface="Relaway"/>
                <a:ea typeface="Arial MT"/>
                <a:cs typeface="Arial MT"/>
              </a:rPr>
              <a:t> </a:t>
            </a:r>
            <a:r>
              <a:rPr lang="es-ES" sz="2800" dirty="0">
                <a:effectLst/>
                <a:latin typeface="Relaway"/>
                <a:ea typeface="Arial MT"/>
                <a:cs typeface="Arial MT"/>
              </a:rPr>
              <a:t>los</a:t>
            </a:r>
            <a:r>
              <a:rPr lang="es-ES" sz="2800" spc="200" dirty="0">
                <a:effectLst/>
                <a:latin typeface="Relaway"/>
                <a:ea typeface="Arial MT"/>
                <a:cs typeface="Arial MT"/>
              </a:rPr>
              <a:t> </a:t>
            </a:r>
            <a:r>
              <a:rPr lang="es-ES" sz="2800" dirty="0">
                <a:effectLst/>
                <a:latin typeface="Relaway"/>
                <a:ea typeface="Arial MT"/>
                <a:cs typeface="Arial MT"/>
              </a:rPr>
              <a:t>beneficios</a:t>
            </a:r>
            <a:r>
              <a:rPr lang="es-ES" sz="2800" spc="200" dirty="0">
                <a:effectLst/>
                <a:latin typeface="Relaway"/>
                <a:ea typeface="Arial MT"/>
                <a:cs typeface="Arial MT"/>
              </a:rPr>
              <a:t> </a:t>
            </a:r>
            <a:r>
              <a:rPr lang="es-ES" sz="2800" dirty="0">
                <a:effectLst/>
                <a:latin typeface="Relaway"/>
                <a:ea typeface="Arial MT"/>
                <a:cs typeface="Arial MT"/>
              </a:rPr>
              <a:t>o</a:t>
            </a:r>
            <a:r>
              <a:rPr lang="es-ES" sz="2800" spc="200" dirty="0">
                <a:effectLst/>
                <a:latin typeface="Relaway"/>
                <a:ea typeface="Arial MT"/>
                <a:cs typeface="Arial MT"/>
              </a:rPr>
              <a:t> </a:t>
            </a:r>
            <a:r>
              <a:rPr lang="es-ES" sz="2800" dirty="0">
                <a:effectLst/>
                <a:latin typeface="Relaway"/>
                <a:ea typeface="Arial MT"/>
                <a:cs typeface="Arial MT"/>
              </a:rPr>
              <a:t>permisos</a:t>
            </a:r>
            <a:r>
              <a:rPr lang="es-ES" sz="2800" spc="200" dirty="0">
                <a:effectLst/>
                <a:latin typeface="Relaway"/>
                <a:ea typeface="Arial MT"/>
                <a:cs typeface="Arial MT"/>
              </a:rPr>
              <a:t> </a:t>
            </a:r>
            <a:r>
              <a:rPr lang="es-ES" sz="2800" spc="45" dirty="0">
                <a:effectLst/>
                <a:latin typeface="Relaway"/>
                <a:ea typeface="Arial MT"/>
                <a:cs typeface="Arial MT"/>
              </a:rPr>
              <a:t>disponibles. </a:t>
            </a:r>
          </a:p>
          <a:p>
            <a:pPr marL="1133475" marR="953770" lvl="1" indent="-457200" algn="just">
              <a:lnSpc>
                <a:spcPct val="115000"/>
              </a:lnSpc>
              <a:spcBef>
                <a:spcPts val="115"/>
              </a:spcBef>
              <a:buFont typeface="Wingdings" panose="05000000000000000000" pitchFamily="2" charset="2"/>
              <a:buChar char="ü"/>
            </a:pPr>
            <a:r>
              <a:rPr lang="es-ES" sz="2800" dirty="0">
                <a:effectLst/>
                <a:latin typeface="Relaway"/>
                <a:ea typeface="Arial MT"/>
                <a:cs typeface="Arial MT"/>
              </a:rPr>
              <a:t>Prepara</a:t>
            </a:r>
            <a:r>
              <a:rPr lang="es-ES" sz="2800" spc="200" dirty="0">
                <a:effectLst/>
                <a:latin typeface="Relaway"/>
                <a:ea typeface="Arial MT"/>
                <a:cs typeface="Arial MT"/>
              </a:rPr>
              <a:t> </a:t>
            </a:r>
            <a:r>
              <a:rPr lang="es-ES" sz="2800" dirty="0">
                <a:effectLst/>
                <a:latin typeface="Relaway"/>
                <a:ea typeface="Arial MT"/>
                <a:cs typeface="Arial MT"/>
              </a:rPr>
              <a:t>una</a:t>
            </a:r>
            <a:r>
              <a:rPr lang="es-ES" sz="2800" spc="45" dirty="0">
                <a:effectLst/>
                <a:latin typeface="Relaway"/>
                <a:ea typeface="Arial MT"/>
                <a:cs typeface="Arial MT"/>
              </a:rPr>
              <a:t> presentación </a:t>
            </a:r>
            <a:r>
              <a:rPr lang="es-ES" sz="2800" dirty="0">
                <a:effectLst/>
                <a:latin typeface="Relaway"/>
                <a:ea typeface="Arial MT"/>
                <a:cs typeface="Arial MT"/>
              </a:rPr>
              <a:t>de</a:t>
            </a:r>
            <a:r>
              <a:rPr lang="es-ES" sz="2800" spc="45" dirty="0">
                <a:effectLst/>
                <a:latin typeface="Relaway"/>
                <a:ea typeface="Arial MT"/>
                <a:cs typeface="Arial MT"/>
              </a:rPr>
              <a:t> bienvenida, </a:t>
            </a:r>
            <a:r>
              <a:rPr lang="es-ES" sz="2800" dirty="0">
                <a:effectLst/>
                <a:latin typeface="Relaway"/>
                <a:ea typeface="Arial MT"/>
                <a:cs typeface="Arial MT"/>
              </a:rPr>
              <a:t>si</a:t>
            </a:r>
            <a:r>
              <a:rPr lang="es-ES" sz="2800" spc="45" dirty="0">
                <a:effectLst/>
                <a:latin typeface="Relaway"/>
                <a:ea typeface="Arial MT"/>
                <a:cs typeface="Arial MT"/>
              </a:rPr>
              <a:t> corresponde.</a:t>
            </a:r>
          </a:p>
          <a:p>
            <a:pPr marL="676275" marR="953770" indent="-457200" algn="just">
              <a:lnSpc>
                <a:spcPct val="115000"/>
              </a:lnSpc>
              <a:spcBef>
                <a:spcPts val="115"/>
              </a:spcBef>
              <a:buFont typeface="Arial" panose="020B0604020202020204" pitchFamily="34" charset="0"/>
              <a:buChar char="•"/>
            </a:pPr>
            <a:r>
              <a:rPr lang="es-ES" sz="2800" dirty="0">
                <a:effectLst/>
                <a:latin typeface="Relaway"/>
                <a:ea typeface="Arial MT"/>
                <a:cs typeface="Arial MT"/>
              </a:rPr>
              <a:t>Selecciona</a:t>
            </a:r>
            <a:r>
              <a:rPr lang="es-ES" sz="2800" spc="235" dirty="0">
                <a:effectLst/>
                <a:latin typeface="Relaway"/>
                <a:ea typeface="Arial MT"/>
                <a:cs typeface="Arial MT"/>
              </a:rPr>
              <a:t> </a:t>
            </a:r>
            <a:r>
              <a:rPr lang="es-ES" sz="2800" dirty="0">
                <a:effectLst/>
                <a:latin typeface="Relaway"/>
                <a:ea typeface="Arial MT"/>
                <a:cs typeface="Arial MT"/>
              </a:rPr>
              <a:t>y</a:t>
            </a:r>
            <a:r>
              <a:rPr lang="es-ES" sz="2800" spc="240" dirty="0">
                <a:effectLst/>
                <a:latin typeface="Relaway"/>
                <a:ea typeface="Arial MT"/>
                <a:cs typeface="Arial MT"/>
              </a:rPr>
              <a:t> </a:t>
            </a:r>
            <a:r>
              <a:rPr lang="es-ES" sz="2800" dirty="0">
                <a:effectLst/>
                <a:latin typeface="Relaway"/>
                <a:ea typeface="Arial MT"/>
                <a:cs typeface="Arial MT"/>
              </a:rPr>
              <a:t>asigna</a:t>
            </a:r>
            <a:r>
              <a:rPr lang="es-ES" sz="2800" spc="235" dirty="0">
                <a:effectLst/>
                <a:latin typeface="Relaway"/>
                <a:ea typeface="Arial MT"/>
                <a:cs typeface="Arial MT"/>
              </a:rPr>
              <a:t> </a:t>
            </a:r>
            <a:r>
              <a:rPr lang="es-ES" sz="2800" dirty="0">
                <a:effectLst/>
                <a:latin typeface="Relaway"/>
                <a:ea typeface="Arial MT"/>
                <a:cs typeface="Arial MT"/>
              </a:rPr>
              <a:t>un</a:t>
            </a:r>
            <a:r>
              <a:rPr lang="es-ES" sz="2800" spc="240" dirty="0">
                <a:effectLst/>
                <a:latin typeface="Relaway"/>
                <a:ea typeface="Arial MT"/>
                <a:cs typeface="Arial MT"/>
              </a:rPr>
              <a:t> </a:t>
            </a:r>
            <a:r>
              <a:rPr lang="es-ES" sz="2800" dirty="0">
                <a:effectLst/>
                <a:latin typeface="Relaway"/>
                <a:ea typeface="Arial MT"/>
                <a:cs typeface="Arial MT"/>
              </a:rPr>
              <a:t>compañero</a:t>
            </a:r>
            <a:r>
              <a:rPr lang="es-ES" sz="2800" spc="240" dirty="0">
                <a:effectLst/>
                <a:latin typeface="Relaway"/>
                <a:ea typeface="Arial MT"/>
                <a:cs typeface="Arial MT"/>
              </a:rPr>
              <a:t> </a:t>
            </a:r>
            <a:r>
              <a:rPr lang="es-ES" sz="2800" dirty="0">
                <a:effectLst/>
                <a:latin typeface="Relaway"/>
                <a:ea typeface="Arial MT"/>
                <a:cs typeface="Arial MT"/>
              </a:rPr>
              <a:t>de</a:t>
            </a:r>
            <a:r>
              <a:rPr lang="es-ES" sz="2800" spc="235" dirty="0">
                <a:effectLst/>
                <a:latin typeface="Relaway"/>
                <a:ea typeface="Arial MT"/>
                <a:cs typeface="Arial MT"/>
              </a:rPr>
              <a:t> </a:t>
            </a:r>
            <a:r>
              <a:rPr lang="es-ES" sz="2800" spc="35" dirty="0">
                <a:effectLst/>
                <a:latin typeface="Relaway"/>
                <a:ea typeface="Arial MT"/>
                <a:cs typeface="Arial MT"/>
              </a:rPr>
              <a:t>integración.</a:t>
            </a:r>
          </a:p>
          <a:p>
            <a:pPr marL="676275" marR="953770" indent="-457200" algn="just">
              <a:lnSpc>
                <a:spcPct val="115000"/>
              </a:lnSpc>
              <a:spcBef>
                <a:spcPts val="115"/>
              </a:spcBef>
              <a:buFont typeface="Arial" panose="020B0604020202020204" pitchFamily="34" charset="0"/>
              <a:buChar char="•"/>
            </a:pPr>
            <a:r>
              <a:rPr lang="es-ES" sz="2800" dirty="0">
                <a:effectLst/>
                <a:latin typeface="Relaway"/>
                <a:ea typeface="Arial MT"/>
                <a:cs typeface="Arial MT"/>
              </a:rPr>
              <a:t>Informa</a:t>
            </a:r>
            <a:r>
              <a:rPr lang="es-ES" sz="2800" spc="200" dirty="0">
                <a:effectLst/>
                <a:latin typeface="Relaway"/>
                <a:ea typeface="Arial MT"/>
                <a:cs typeface="Arial MT"/>
              </a:rPr>
              <a:t> </a:t>
            </a:r>
            <a:r>
              <a:rPr lang="es-ES" sz="2800" dirty="0">
                <a:effectLst/>
                <a:latin typeface="Relaway"/>
                <a:ea typeface="Arial MT"/>
                <a:cs typeface="Arial MT"/>
              </a:rPr>
              <a:t>al</a:t>
            </a:r>
            <a:r>
              <a:rPr lang="es-ES" sz="2800" spc="200" dirty="0">
                <a:effectLst/>
                <a:latin typeface="Relaway"/>
                <a:ea typeface="Arial MT"/>
                <a:cs typeface="Arial MT"/>
              </a:rPr>
              <a:t> </a:t>
            </a:r>
            <a:r>
              <a:rPr lang="es-ES" sz="2800" dirty="0">
                <a:effectLst/>
                <a:latin typeface="Relaway"/>
                <a:ea typeface="Arial MT"/>
                <a:cs typeface="Arial MT"/>
              </a:rPr>
              <a:t>equipo</a:t>
            </a:r>
            <a:r>
              <a:rPr lang="es-ES" sz="2800" spc="200" dirty="0">
                <a:effectLst/>
                <a:latin typeface="Relaway"/>
                <a:ea typeface="Arial MT"/>
                <a:cs typeface="Arial MT"/>
              </a:rPr>
              <a:t> </a:t>
            </a:r>
            <a:r>
              <a:rPr lang="es-ES" sz="2800" dirty="0">
                <a:effectLst/>
                <a:latin typeface="Relaway"/>
                <a:ea typeface="Arial MT"/>
                <a:cs typeface="Arial MT"/>
              </a:rPr>
              <a:t>de</a:t>
            </a:r>
            <a:r>
              <a:rPr lang="es-ES" sz="2800" spc="200" dirty="0">
                <a:effectLst/>
                <a:latin typeface="Relaway"/>
                <a:ea typeface="Arial MT"/>
                <a:cs typeface="Arial MT"/>
              </a:rPr>
              <a:t> </a:t>
            </a:r>
            <a:r>
              <a:rPr lang="es-ES" sz="2800" dirty="0">
                <a:effectLst/>
                <a:latin typeface="Relaway"/>
                <a:ea typeface="Arial MT"/>
                <a:cs typeface="Arial MT"/>
              </a:rPr>
              <a:t>la</a:t>
            </a:r>
            <a:r>
              <a:rPr lang="es-ES" sz="2800" spc="200" dirty="0">
                <a:effectLst/>
                <a:latin typeface="Relaway"/>
                <a:ea typeface="Arial MT"/>
                <a:cs typeface="Arial MT"/>
              </a:rPr>
              <a:t> </a:t>
            </a:r>
            <a:r>
              <a:rPr lang="es-ES" sz="2800" dirty="0">
                <a:effectLst/>
                <a:latin typeface="Relaway"/>
                <a:ea typeface="Arial MT"/>
                <a:cs typeface="Arial MT"/>
              </a:rPr>
              <a:t>fecha</a:t>
            </a:r>
            <a:r>
              <a:rPr lang="es-ES" sz="2800" spc="200" dirty="0">
                <a:effectLst/>
                <a:latin typeface="Relaway"/>
                <a:ea typeface="Arial MT"/>
                <a:cs typeface="Arial MT"/>
              </a:rPr>
              <a:t> </a:t>
            </a:r>
            <a:r>
              <a:rPr lang="es-ES" sz="2800" dirty="0">
                <a:effectLst/>
                <a:latin typeface="Relaway"/>
                <a:ea typeface="Arial MT"/>
                <a:cs typeface="Arial MT"/>
              </a:rPr>
              <a:t>de</a:t>
            </a:r>
            <a:r>
              <a:rPr lang="es-ES" sz="2800" spc="200" dirty="0">
                <a:effectLst/>
                <a:latin typeface="Relaway"/>
                <a:ea typeface="Arial MT"/>
                <a:cs typeface="Arial MT"/>
              </a:rPr>
              <a:t> </a:t>
            </a:r>
            <a:r>
              <a:rPr lang="es-ES" sz="2800" dirty="0">
                <a:effectLst/>
                <a:latin typeface="Relaway"/>
                <a:ea typeface="Arial MT"/>
                <a:cs typeface="Arial MT"/>
              </a:rPr>
              <a:t>inicio</a:t>
            </a:r>
            <a:r>
              <a:rPr lang="es-ES" sz="2800" spc="200" dirty="0">
                <a:effectLst/>
                <a:latin typeface="Relaway"/>
                <a:ea typeface="Arial MT"/>
                <a:cs typeface="Arial MT"/>
              </a:rPr>
              <a:t> </a:t>
            </a:r>
            <a:r>
              <a:rPr lang="es-ES" sz="2800" dirty="0">
                <a:effectLst/>
                <a:latin typeface="Relaway"/>
                <a:ea typeface="Arial MT"/>
                <a:cs typeface="Arial MT"/>
              </a:rPr>
              <a:t>del</a:t>
            </a:r>
            <a:r>
              <a:rPr lang="es-ES" sz="2800" spc="200" dirty="0">
                <a:effectLst/>
                <a:latin typeface="Relaway"/>
                <a:ea typeface="Arial MT"/>
                <a:cs typeface="Arial MT"/>
              </a:rPr>
              <a:t> </a:t>
            </a:r>
            <a:r>
              <a:rPr lang="es-ES" sz="2800" dirty="0">
                <a:effectLst/>
                <a:latin typeface="Relaway"/>
                <a:ea typeface="Arial MT"/>
                <a:cs typeface="Arial MT"/>
              </a:rPr>
              <a:t>nuevo</a:t>
            </a:r>
            <a:r>
              <a:rPr lang="es-ES" sz="2800" spc="200" dirty="0">
                <a:effectLst/>
                <a:latin typeface="Relaway"/>
                <a:ea typeface="Arial MT"/>
                <a:cs typeface="Arial MT"/>
              </a:rPr>
              <a:t> </a:t>
            </a:r>
            <a:r>
              <a:rPr lang="es-ES" sz="2800" dirty="0">
                <a:effectLst/>
                <a:latin typeface="Relaway"/>
                <a:ea typeface="Arial MT"/>
                <a:cs typeface="Arial MT"/>
              </a:rPr>
              <a:t>empleado.</a:t>
            </a:r>
          </a:p>
          <a:p>
            <a:pPr marL="676275" marR="953770" indent="-457200" algn="just">
              <a:lnSpc>
                <a:spcPct val="115000"/>
              </a:lnSpc>
              <a:spcBef>
                <a:spcPts val="115"/>
              </a:spcBef>
              <a:buFont typeface="Arial" panose="020B0604020202020204" pitchFamily="34" charset="0"/>
              <a:buChar char="•"/>
            </a:pPr>
            <a:r>
              <a:rPr lang="es-ES" sz="2800" dirty="0">
                <a:effectLst/>
                <a:latin typeface="Relaway"/>
                <a:ea typeface="Arial MT"/>
                <a:cs typeface="Arial MT"/>
              </a:rPr>
              <a:t>Prepara</a:t>
            </a:r>
            <a:r>
              <a:rPr lang="es-ES" sz="2800" spc="200" dirty="0">
                <a:effectLst/>
                <a:latin typeface="Relaway"/>
                <a:ea typeface="Arial MT"/>
                <a:cs typeface="Arial MT"/>
              </a:rPr>
              <a:t> </a:t>
            </a:r>
            <a:r>
              <a:rPr lang="es-ES" sz="2800" dirty="0">
                <a:effectLst/>
                <a:latin typeface="Relaway"/>
                <a:ea typeface="Arial MT"/>
                <a:cs typeface="Arial MT"/>
              </a:rPr>
              <a:t>un</a:t>
            </a:r>
            <a:r>
              <a:rPr lang="es-ES" sz="2800" spc="200" dirty="0">
                <a:effectLst/>
                <a:latin typeface="Relaway"/>
                <a:ea typeface="Arial MT"/>
                <a:cs typeface="Arial MT"/>
              </a:rPr>
              <a:t> </a:t>
            </a:r>
            <a:r>
              <a:rPr lang="es-ES" sz="2800" dirty="0">
                <a:effectLst/>
                <a:latin typeface="Relaway"/>
                <a:ea typeface="Arial MT"/>
                <a:cs typeface="Arial MT"/>
              </a:rPr>
              <a:t>paquete</a:t>
            </a:r>
            <a:r>
              <a:rPr lang="es-ES" sz="2800" spc="200" dirty="0">
                <a:effectLst/>
                <a:latin typeface="Relaway"/>
                <a:ea typeface="Arial MT"/>
                <a:cs typeface="Arial MT"/>
              </a:rPr>
              <a:t> </a:t>
            </a:r>
            <a:r>
              <a:rPr lang="es-ES" sz="2800" dirty="0">
                <a:effectLst/>
                <a:latin typeface="Relaway"/>
                <a:ea typeface="Arial MT"/>
                <a:cs typeface="Arial MT"/>
              </a:rPr>
              <a:t>de</a:t>
            </a:r>
            <a:r>
              <a:rPr lang="es-ES" sz="2800" spc="45" dirty="0">
                <a:effectLst/>
                <a:latin typeface="Relaway"/>
                <a:ea typeface="Arial MT"/>
                <a:cs typeface="Arial MT"/>
              </a:rPr>
              <a:t> </a:t>
            </a:r>
            <a:r>
              <a:rPr lang="es-ES" sz="2800" spc="45" dirty="0" err="1">
                <a:effectLst/>
                <a:latin typeface="Relaway"/>
                <a:ea typeface="Arial MT"/>
                <a:cs typeface="Arial MT"/>
              </a:rPr>
              <a:t>merchandising</a:t>
            </a:r>
            <a:r>
              <a:rPr lang="es-ES" sz="2800" spc="45" dirty="0">
                <a:effectLst/>
                <a:latin typeface="Relaway"/>
                <a:ea typeface="Arial MT"/>
                <a:cs typeface="Arial MT"/>
              </a:rPr>
              <a:t> de bienvenida.</a:t>
            </a:r>
            <a:endParaRPr lang="es-ES" sz="2800" dirty="0">
              <a:effectLst/>
              <a:latin typeface="Relaway"/>
              <a:ea typeface="Arial MT"/>
              <a:cs typeface="Arial MT"/>
            </a:endParaRPr>
          </a:p>
          <a:p>
            <a:pPr marL="561975" marR="953770" indent="-342900" algn="just">
              <a:lnSpc>
                <a:spcPct val="115000"/>
              </a:lnSpc>
              <a:spcBef>
                <a:spcPts val="115"/>
              </a:spcBef>
              <a:buFont typeface="Arial" panose="020B0604020202020204" pitchFamily="34" charset="0"/>
              <a:buChar char="•"/>
            </a:pPr>
            <a:endParaRPr lang="es-ES" sz="2800" dirty="0">
              <a:latin typeface="Relaway"/>
            </a:endParaRPr>
          </a:p>
        </p:txBody>
      </p:sp>
      <p:sp>
        <p:nvSpPr>
          <p:cNvPr id="16" name="CuadroTexto 15">
            <a:extLst>
              <a:ext uri="{FF2B5EF4-FFF2-40B4-BE49-F238E27FC236}">
                <a16:creationId xmlns:a16="http://schemas.microsoft.com/office/drawing/2014/main" id="{776BF084-9F2F-B8CB-24E3-8DB1A1A60C4E}"/>
              </a:ext>
            </a:extLst>
          </p:cNvPr>
          <p:cNvSpPr txBox="1"/>
          <p:nvPr/>
        </p:nvSpPr>
        <p:spPr>
          <a:xfrm>
            <a:off x="7272259" y="3833165"/>
            <a:ext cx="7614440" cy="584775"/>
          </a:xfrm>
          <a:prstGeom prst="rect">
            <a:avLst/>
          </a:prstGeom>
          <a:noFill/>
        </p:spPr>
        <p:txBody>
          <a:bodyPr wrap="square">
            <a:spAutoFit/>
          </a:bodyPr>
          <a:lstStyle/>
          <a:p>
            <a:r>
              <a:rPr lang="es-ES" altLang="ko-KR" sz="3200" b="1" u="sng" dirty="0">
                <a:solidFill>
                  <a:schemeClr val="tx1">
                    <a:lumMod val="50000"/>
                  </a:schemeClr>
                </a:solidFill>
                <a:latin typeface="Relaway"/>
                <a:cs typeface="Arial" pitchFamily="34" charset="0"/>
              </a:rPr>
              <a:t>Antes del primer día</a:t>
            </a:r>
            <a:endParaRPr lang="es-ES" sz="3200" dirty="0"/>
          </a:p>
        </p:txBody>
      </p:sp>
      <p:sp>
        <p:nvSpPr>
          <p:cNvPr id="17" name="CuadroTexto 16">
            <a:extLst>
              <a:ext uri="{FF2B5EF4-FFF2-40B4-BE49-F238E27FC236}">
                <a16:creationId xmlns:a16="http://schemas.microsoft.com/office/drawing/2014/main" id="{C7393947-9DCA-EE7C-E2BE-E837783DF1D8}"/>
              </a:ext>
            </a:extLst>
          </p:cNvPr>
          <p:cNvSpPr txBox="1"/>
          <p:nvPr/>
        </p:nvSpPr>
        <p:spPr>
          <a:xfrm>
            <a:off x="9671849" y="2304949"/>
            <a:ext cx="11089232" cy="929165"/>
          </a:xfrm>
          <a:prstGeom prst="rect">
            <a:avLst/>
          </a:prstGeom>
          <a:noFill/>
        </p:spPr>
        <p:txBody>
          <a:bodyPr wrap="square" rtlCol="0">
            <a:spAutoFit/>
          </a:bodyPr>
          <a:lstStyle/>
          <a:p>
            <a:pPr algn="just">
              <a:lnSpc>
                <a:spcPct val="200000"/>
              </a:lnSpc>
              <a:buClr>
                <a:schemeClr val="accent2"/>
              </a:buClr>
              <a:buSzPct val="100000"/>
            </a:pPr>
            <a:r>
              <a:rPr lang="es-ES" sz="3200" b="1" dirty="0" err="1">
                <a:solidFill>
                  <a:srgbClr val="00B050"/>
                </a:solidFill>
              </a:rPr>
              <a:t>Check</a:t>
            </a:r>
            <a:r>
              <a:rPr lang="es-ES" sz="3200" b="1" dirty="0">
                <a:solidFill>
                  <a:srgbClr val="00B050"/>
                </a:solidFill>
              </a:rPr>
              <a:t> </a:t>
            </a:r>
            <a:r>
              <a:rPr lang="es-ES" sz="3200" b="1" dirty="0" err="1">
                <a:solidFill>
                  <a:srgbClr val="00B050"/>
                </a:solidFill>
              </a:rPr>
              <a:t>list</a:t>
            </a:r>
            <a:r>
              <a:rPr lang="es-ES" sz="3200" b="1" dirty="0">
                <a:solidFill>
                  <a:srgbClr val="00B050"/>
                </a:solidFill>
              </a:rPr>
              <a:t> para el </a:t>
            </a:r>
            <a:r>
              <a:rPr lang="es-ES" sz="3200" b="1" dirty="0" err="1">
                <a:solidFill>
                  <a:srgbClr val="00B050"/>
                </a:solidFill>
              </a:rPr>
              <a:t>on</a:t>
            </a:r>
            <a:r>
              <a:rPr lang="es-ES" sz="3200" b="1" dirty="0">
                <a:solidFill>
                  <a:srgbClr val="00B050"/>
                </a:solidFill>
              </a:rPr>
              <a:t> </a:t>
            </a:r>
            <a:r>
              <a:rPr lang="es-ES" sz="3200" b="1" dirty="0" err="1">
                <a:solidFill>
                  <a:srgbClr val="00B050"/>
                </a:solidFill>
              </a:rPr>
              <a:t>boarding</a:t>
            </a:r>
            <a:r>
              <a:rPr lang="es-ES" sz="3200" b="1" dirty="0">
                <a:solidFill>
                  <a:srgbClr val="00B050"/>
                </a:solidFill>
              </a:rPr>
              <a:t> de nuevos investigadores</a:t>
            </a:r>
          </a:p>
        </p:txBody>
      </p:sp>
      <p:sp>
        <p:nvSpPr>
          <p:cNvPr id="18" name="CuadroTexto 17">
            <a:extLst>
              <a:ext uri="{FF2B5EF4-FFF2-40B4-BE49-F238E27FC236}">
                <a16:creationId xmlns:a16="http://schemas.microsoft.com/office/drawing/2014/main" id="{4380B2A3-6B9D-2671-4E8B-CCDF33574F32}"/>
              </a:ext>
            </a:extLst>
          </p:cNvPr>
          <p:cNvSpPr txBox="1"/>
          <p:nvPr/>
        </p:nvSpPr>
        <p:spPr>
          <a:xfrm>
            <a:off x="15961993" y="7169556"/>
            <a:ext cx="3718395" cy="584775"/>
          </a:xfrm>
          <a:prstGeom prst="rect">
            <a:avLst/>
          </a:prstGeom>
          <a:noFill/>
        </p:spPr>
        <p:txBody>
          <a:bodyPr wrap="square">
            <a:spAutoFit/>
          </a:bodyPr>
          <a:lstStyle/>
          <a:p>
            <a:r>
              <a:rPr lang="es-ES" altLang="ko-KR" sz="3200" b="1" u="sng" dirty="0">
                <a:solidFill>
                  <a:schemeClr val="tx1">
                    <a:lumMod val="50000"/>
                  </a:schemeClr>
                </a:solidFill>
                <a:latin typeface="Relaway"/>
                <a:cs typeface="Arial" pitchFamily="34" charset="0"/>
              </a:rPr>
              <a:t>Equipo informático</a:t>
            </a:r>
            <a:endParaRPr lang="es-ES" sz="3200" dirty="0"/>
          </a:p>
        </p:txBody>
      </p:sp>
      <p:sp>
        <p:nvSpPr>
          <p:cNvPr id="19" name="CuadroTexto 18">
            <a:extLst>
              <a:ext uri="{FF2B5EF4-FFF2-40B4-BE49-F238E27FC236}">
                <a16:creationId xmlns:a16="http://schemas.microsoft.com/office/drawing/2014/main" id="{5D0CCD0D-1F45-2CB2-AC4E-6185AC4661B5}"/>
              </a:ext>
            </a:extLst>
          </p:cNvPr>
          <p:cNvSpPr txBox="1"/>
          <p:nvPr/>
        </p:nvSpPr>
        <p:spPr>
          <a:xfrm>
            <a:off x="15300944" y="4417940"/>
            <a:ext cx="8936538" cy="2566472"/>
          </a:xfrm>
          <a:prstGeom prst="rect">
            <a:avLst/>
          </a:prstGeom>
          <a:noFill/>
        </p:spPr>
        <p:txBody>
          <a:bodyPr wrap="square">
            <a:spAutoFit/>
          </a:bodyPr>
          <a:lstStyle/>
          <a:p>
            <a:pPr marL="561975" marR="953770" indent="-342900" algn="just">
              <a:lnSpc>
                <a:spcPct val="115000"/>
              </a:lnSpc>
              <a:spcBef>
                <a:spcPts val="115"/>
              </a:spcBef>
              <a:buFont typeface="Arial" panose="020B0604020202020204" pitchFamily="34" charset="0"/>
              <a:buChar char="•"/>
            </a:pPr>
            <a:r>
              <a:rPr lang="es-ES" sz="2800" dirty="0">
                <a:latin typeface="Relaway"/>
              </a:rPr>
              <a:t>Prepara un espacio de trabajo, con o sin conexión telefónica. Prepara una silla.</a:t>
            </a:r>
          </a:p>
          <a:p>
            <a:pPr marL="561975" marR="953770" indent="-342900" algn="just">
              <a:lnSpc>
                <a:spcPct val="115000"/>
              </a:lnSpc>
              <a:spcBef>
                <a:spcPts val="115"/>
              </a:spcBef>
              <a:buFont typeface="Arial" panose="020B0604020202020204" pitchFamily="34" charset="0"/>
              <a:buChar char="•"/>
            </a:pPr>
            <a:r>
              <a:rPr lang="es-ES" sz="2800" dirty="0">
                <a:latin typeface="Relaway"/>
              </a:rPr>
              <a:t>Haz procedimientos para cumplir con cualquier requerimiento de accesibilidad.</a:t>
            </a:r>
          </a:p>
          <a:p>
            <a:pPr marL="561975" marR="953770" indent="-342900" algn="just">
              <a:lnSpc>
                <a:spcPct val="115000"/>
              </a:lnSpc>
              <a:spcBef>
                <a:spcPts val="115"/>
              </a:spcBef>
              <a:buFont typeface="Arial" panose="020B0604020202020204" pitchFamily="34" charset="0"/>
              <a:buChar char="•"/>
            </a:pPr>
            <a:r>
              <a:rPr lang="es-ES" sz="2800" dirty="0">
                <a:latin typeface="Relaway"/>
              </a:rPr>
              <a:t>Reúne las herramientas y materiales necesarios.</a:t>
            </a:r>
          </a:p>
        </p:txBody>
      </p:sp>
      <p:sp>
        <p:nvSpPr>
          <p:cNvPr id="20" name="CuadroTexto 19">
            <a:extLst>
              <a:ext uri="{FF2B5EF4-FFF2-40B4-BE49-F238E27FC236}">
                <a16:creationId xmlns:a16="http://schemas.microsoft.com/office/drawing/2014/main" id="{B28B9AA6-AA59-2D48-0EE4-7FFC310C5636}"/>
              </a:ext>
            </a:extLst>
          </p:cNvPr>
          <p:cNvSpPr txBox="1"/>
          <p:nvPr/>
        </p:nvSpPr>
        <p:spPr>
          <a:xfrm>
            <a:off x="15961993" y="3772160"/>
            <a:ext cx="7614440" cy="584775"/>
          </a:xfrm>
          <a:prstGeom prst="rect">
            <a:avLst/>
          </a:prstGeom>
          <a:noFill/>
        </p:spPr>
        <p:txBody>
          <a:bodyPr wrap="square">
            <a:spAutoFit/>
          </a:bodyPr>
          <a:lstStyle/>
          <a:p>
            <a:r>
              <a:rPr lang="es-ES" altLang="ko-KR" sz="3200" b="1" u="sng" dirty="0">
                <a:solidFill>
                  <a:schemeClr val="tx1">
                    <a:lumMod val="50000"/>
                  </a:schemeClr>
                </a:solidFill>
                <a:latin typeface="Relaway"/>
                <a:cs typeface="Arial" pitchFamily="34" charset="0"/>
              </a:rPr>
              <a:t>Lugar de trabajo</a:t>
            </a:r>
            <a:endParaRPr lang="es-ES" sz="3200" dirty="0"/>
          </a:p>
        </p:txBody>
      </p:sp>
      <p:sp>
        <p:nvSpPr>
          <p:cNvPr id="21" name="CuadroTexto 20">
            <a:extLst>
              <a:ext uri="{FF2B5EF4-FFF2-40B4-BE49-F238E27FC236}">
                <a16:creationId xmlns:a16="http://schemas.microsoft.com/office/drawing/2014/main" id="{42923788-DA73-31D0-AD9C-EF644C434E0E}"/>
              </a:ext>
            </a:extLst>
          </p:cNvPr>
          <p:cNvSpPr txBox="1"/>
          <p:nvPr/>
        </p:nvSpPr>
        <p:spPr>
          <a:xfrm>
            <a:off x="15322738" y="7900972"/>
            <a:ext cx="8936538" cy="5121017"/>
          </a:xfrm>
          <a:prstGeom prst="rect">
            <a:avLst/>
          </a:prstGeom>
          <a:noFill/>
        </p:spPr>
        <p:txBody>
          <a:bodyPr wrap="square">
            <a:spAutoFit/>
          </a:bodyPr>
          <a:lstStyle/>
          <a:p>
            <a:pPr marL="561975" marR="953770" indent="-342900" algn="just">
              <a:lnSpc>
                <a:spcPct val="115000"/>
              </a:lnSpc>
              <a:spcBef>
                <a:spcPts val="115"/>
              </a:spcBef>
              <a:buFont typeface="Arial" panose="020B0604020202020204" pitchFamily="34" charset="0"/>
              <a:buChar char="•"/>
            </a:pPr>
            <a:r>
              <a:rPr lang="es-ES" sz="2800" dirty="0">
                <a:latin typeface="Relaway"/>
              </a:rPr>
              <a:t>Ordenador Escritorio Teclado</a:t>
            </a:r>
          </a:p>
          <a:p>
            <a:pPr marL="561975" marR="953770" indent="-342900" algn="just">
              <a:lnSpc>
                <a:spcPct val="115000"/>
              </a:lnSpc>
              <a:spcBef>
                <a:spcPts val="115"/>
              </a:spcBef>
              <a:buFont typeface="Arial" panose="020B0604020202020204" pitchFamily="34" charset="0"/>
              <a:buChar char="•"/>
            </a:pPr>
            <a:r>
              <a:rPr lang="es-ES" sz="2800" dirty="0">
                <a:latin typeface="Relaway"/>
              </a:rPr>
              <a:t>Ratón Monitor</a:t>
            </a:r>
          </a:p>
          <a:p>
            <a:pPr marL="561975" marR="953770" indent="-342900" algn="just">
              <a:lnSpc>
                <a:spcPct val="115000"/>
              </a:lnSpc>
              <a:spcBef>
                <a:spcPts val="115"/>
              </a:spcBef>
              <a:buFont typeface="Arial" panose="020B0604020202020204" pitchFamily="34" charset="0"/>
              <a:buChar char="•"/>
            </a:pPr>
            <a:r>
              <a:rPr lang="es-ES" sz="2800" dirty="0">
                <a:latin typeface="Relaway"/>
              </a:rPr>
              <a:t>Auriculares</a:t>
            </a:r>
          </a:p>
          <a:p>
            <a:pPr marL="561975" marR="953770" indent="-342900" algn="just">
              <a:lnSpc>
                <a:spcPct val="115000"/>
              </a:lnSpc>
              <a:spcBef>
                <a:spcPts val="115"/>
              </a:spcBef>
              <a:buFont typeface="Arial" panose="020B0604020202020204" pitchFamily="34" charset="0"/>
              <a:buChar char="•"/>
            </a:pPr>
            <a:r>
              <a:rPr lang="es-ES" sz="2800" dirty="0">
                <a:latin typeface="Relaway"/>
              </a:rPr>
              <a:t>Teléfono</a:t>
            </a:r>
          </a:p>
          <a:p>
            <a:pPr marL="561975" marR="953770" indent="-342900" algn="just">
              <a:lnSpc>
                <a:spcPct val="115000"/>
              </a:lnSpc>
              <a:spcBef>
                <a:spcPts val="115"/>
              </a:spcBef>
              <a:buFont typeface="Arial" panose="020B0604020202020204" pitchFamily="34" charset="0"/>
              <a:buChar char="•"/>
            </a:pPr>
            <a:r>
              <a:rPr lang="es-ES" sz="2800" dirty="0">
                <a:latin typeface="Relaway"/>
              </a:rPr>
              <a:t>Tablet</a:t>
            </a:r>
          </a:p>
          <a:p>
            <a:pPr marL="561975" marR="953770" indent="-342900" algn="just">
              <a:lnSpc>
                <a:spcPct val="115000"/>
              </a:lnSpc>
              <a:spcBef>
                <a:spcPts val="115"/>
              </a:spcBef>
              <a:buFont typeface="Arial" panose="020B0604020202020204" pitchFamily="34" charset="0"/>
              <a:buChar char="•"/>
            </a:pPr>
            <a:r>
              <a:rPr lang="es-ES" sz="2800" dirty="0">
                <a:latin typeface="Relaway"/>
              </a:rPr>
              <a:t>Tarjeta de acceso</a:t>
            </a:r>
          </a:p>
          <a:p>
            <a:pPr marL="561975" marR="953770" indent="-342900" algn="just">
              <a:lnSpc>
                <a:spcPct val="115000"/>
              </a:lnSpc>
              <a:spcBef>
                <a:spcPts val="115"/>
              </a:spcBef>
              <a:buFont typeface="Arial" panose="020B0604020202020204" pitchFamily="34" charset="0"/>
              <a:buChar char="•"/>
            </a:pPr>
            <a:r>
              <a:rPr lang="es-ES" sz="2800" dirty="0" err="1">
                <a:latin typeface="Relaway"/>
              </a:rPr>
              <a:t>Merchandising</a:t>
            </a:r>
            <a:r>
              <a:rPr lang="es-ES" sz="2800" dirty="0">
                <a:latin typeface="Relaway"/>
              </a:rPr>
              <a:t> de la empresa(Botellas, tazas, camisetas...)</a:t>
            </a:r>
          </a:p>
          <a:p>
            <a:pPr marL="561975" marR="953770" indent="-342900" algn="just">
              <a:lnSpc>
                <a:spcPct val="115000"/>
              </a:lnSpc>
              <a:spcBef>
                <a:spcPts val="115"/>
              </a:spcBef>
              <a:buFont typeface="Arial" panose="020B0604020202020204" pitchFamily="34" charset="0"/>
              <a:buChar char="•"/>
            </a:pPr>
            <a:r>
              <a:rPr lang="es-ES" sz="2800" dirty="0">
                <a:latin typeface="Relaway"/>
              </a:rPr>
              <a:t>Otros</a:t>
            </a:r>
          </a:p>
          <a:p>
            <a:pPr marL="561975" marR="953770" indent="-342900" algn="just">
              <a:lnSpc>
                <a:spcPct val="115000"/>
              </a:lnSpc>
              <a:spcBef>
                <a:spcPts val="115"/>
              </a:spcBef>
              <a:buFont typeface="Arial" panose="020B0604020202020204" pitchFamily="34" charset="0"/>
              <a:buChar char="•"/>
            </a:pPr>
            <a:endParaRPr lang="es-ES" sz="2800" dirty="0">
              <a:latin typeface="Relaway"/>
            </a:endParaRPr>
          </a:p>
        </p:txBody>
      </p:sp>
    </p:spTree>
    <p:extLst>
      <p:ext uri="{BB962C8B-B14F-4D97-AF65-F5344CB8AC3E}">
        <p14:creationId xmlns:p14="http://schemas.microsoft.com/office/powerpoint/2010/main" val="204597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794F6-73AE-4DC9-F4A0-5DCC50526A90}"/>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40A27F66-D60E-5FF3-61E1-90BF44B1A914}"/>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66145A9A-F5D6-DD54-B518-A8EC222DCE5C}"/>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B6CB4C6D-3887-7528-8243-3A6D0A598EB8}"/>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3" name="Rectángulo 2">
            <a:extLst>
              <a:ext uri="{FF2B5EF4-FFF2-40B4-BE49-F238E27FC236}">
                <a16:creationId xmlns:a16="http://schemas.microsoft.com/office/drawing/2014/main" id="{94AB076A-649E-8170-D90A-1FC758F58BEC}"/>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8E8BC8D9-C84A-7CC2-3F61-8DDE4FF7B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4" name="TextBox 48">
            <a:extLst>
              <a:ext uri="{FF2B5EF4-FFF2-40B4-BE49-F238E27FC236}">
                <a16:creationId xmlns:a16="http://schemas.microsoft.com/office/drawing/2014/main" id="{B1900B28-E8CB-0B51-566B-26549A4F4BE0}"/>
              </a:ext>
            </a:extLst>
          </p:cNvPr>
          <p:cNvSpPr txBox="1"/>
          <p:nvPr/>
        </p:nvSpPr>
        <p:spPr>
          <a:xfrm>
            <a:off x="263451" y="4125553"/>
            <a:ext cx="5554107" cy="5016758"/>
          </a:xfrm>
          <a:prstGeom prst="rect">
            <a:avLst/>
          </a:prstGeom>
          <a:noFill/>
        </p:spPr>
        <p:txBody>
          <a:bodyPr wrap="square" lIns="215944" rIns="215944" rtlCol="0">
            <a:spAutoFit/>
          </a:bodyPr>
          <a:lstStyle/>
          <a:p>
            <a:r>
              <a:rPr lang="es-ES" sz="4000" b="1" dirty="0">
                <a:solidFill>
                  <a:schemeClr val="accent2"/>
                </a:solidFill>
              </a:rPr>
              <a:t>1.2</a:t>
            </a:r>
            <a:r>
              <a:rPr lang="es-ES" sz="4000" b="1" dirty="0">
                <a:solidFill>
                  <a:schemeClr val="bg1"/>
                </a:solidFill>
              </a:rPr>
              <a:t> </a:t>
            </a:r>
            <a:r>
              <a:rPr lang="es-ES" sz="4000" b="1" kern="100" dirty="0">
                <a:solidFill>
                  <a:schemeClr val="bg1"/>
                </a:solidFill>
                <a:effectLst/>
                <a:ea typeface="Aptos" panose="020B0004020202020204" pitchFamily="34" charset="0"/>
                <a:cs typeface="Times New Roman" panose="02020603050405020304" pitchFamily="18" charset="0"/>
              </a:rPr>
              <a:t>Diseñar y homogeneizar protocolos</a:t>
            </a:r>
            <a:r>
              <a:rPr lang="es-ES" sz="4000" b="1" kern="100" dirty="0">
                <a:solidFill>
                  <a:schemeClr val="bg1"/>
                </a:solidFill>
                <a:ea typeface="Aptos" panose="020B0004020202020204" pitchFamily="34" charset="0"/>
                <a:cs typeface="Times New Roman" panose="02020603050405020304" pitchFamily="18" charset="0"/>
              </a:rPr>
              <a:t>, así como</a:t>
            </a:r>
            <a:r>
              <a:rPr lang="es-ES" sz="4000" b="1" kern="100" dirty="0">
                <a:solidFill>
                  <a:schemeClr val="bg1"/>
                </a:solidFill>
                <a:effectLst/>
                <a:ea typeface="Aptos" panose="020B0004020202020204" pitchFamily="34" charset="0"/>
                <a:cs typeface="Times New Roman" panose="02020603050405020304" pitchFamily="18" charset="0"/>
              </a:rPr>
              <a:t> herramientas digitales que mejoren la gobernanza de CIAGRO.</a:t>
            </a:r>
            <a:endParaRPr lang="es-ES" sz="4000" b="1" dirty="0">
              <a:solidFill>
                <a:schemeClr val="bg1"/>
              </a:solidFill>
            </a:endParaRPr>
          </a:p>
        </p:txBody>
      </p:sp>
      <p:sp>
        <p:nvSpPr>
          <p:cNvPr id="14" name="CuadroTexto 13">
            <a:extLst>
              <a:ext uri="{FF2B5EF4-FFF2-40B4-BE49-F238E27FC236}">
                <a16:creationId xmlns:a16="http://schemas.microsoft.com/office/drawing/2014/main" id="{E7297995-4C5E-30CA-121A-19E38C3FD3DA}"/>
              </a:ext>
            </a:extLst>
          </p:cNvPr>
          <p:cNvSpPr txBox="1"/>
          <p:nvPr/>
        </p:nvSpPr>
        <p:spPr>
          <a:xfrm>
            <a:off x="7189891" y="4550904"/>
            <a:ext cx="8256467" cy="8589659"/>
          </a:xfrm>
          <a:prstGeom prst="rect">
            <a:avLst/>
          </a:prstGeom>
          <a:noFill/>
        </p:spPr>
        <p:txBody>
          <a:bodyPr wrap="square">
            <a:spAutoFit/>
          </a:bodyPr>
          <a:lstStyle/>
          <a:p>
            <a:pPr marL="561975" marR="953770" indent="-342900" algn="just">
              <a:lnSpc>
                <a:spcPct val="115000"/>
              </a:lnSpc>
              <a:spcBef>
                <a:spcPts val="115"/>
              </a:spcBef>
              <a:buFont typeface="Arial" panose="020B0604020202020204" pitchFamily="34" charset="0"/>
              <a:buChar char="•"/>
            </a:pPr>
            <a:r>
              <a:rPr lang="es-ES" sz="2800" dirty="0">
                <a:latin typeface="Relaway"/>
              </a:rPr>
              <a:t>Dar la bienvenida al nuevo empleado (en persona o virtualmente).</a:t>
            </a:r>
          </a:p>
          <a:p>
            <a:pPr marL="561975" marR="953770" indent="-342900" algn="just">
              <a:lnSpc>
                <a:spcPct val="115000"/>
              </a:lnSpc>
              <a:spcBef>
                <a:spcPts val="115"/>
              </a:spcBef>
              <a:buFont typeface="Arial" panose="020B0604020202020204" pitchFamily="34" charset="0"/>
              <a:buChar char="•"/>
            </a:pPr>
            <a:r>
              <a:rPr lang="es-ES" sz="2800" dirty="0" err="1">
                <a:latin typeface="Relaway"/>
              </a:rPr>
              <a:t>Enséñarle</a:t>
            </a:r>
            <a:r>
              <a:rPr lang="es-ES" sz="2800" dirty="0">
                <a:latin typeface="Relaway"/>
              </a:rPr>
              <a:t> la oficina, laboratorio o espacio de trabajo &gt;&gt; IP, Agente de innovación, </a:t>
            </a:r>
            <a:r>
              <a:rPr lang="es-ES" sz="2800" dirty="0" err="1">
                <a:latin typeface="Relaway"/>
              </a:rPr>
              <a:t>etc</a:t>
            </a:r>
            <a:endParaRPr lang="es-ES" sz="2800" dirty="0">
              <a:latin typeface="Relaway"/>
            </a:endParaRPr>
          </a:p>
          <a:p>
            <a:pPr marL="561975" marR="953770" indent="-342900" algn="just">
              <a:lnSpc>
                <a:spcPct val="115000"/>
              </a:lnSpc>
              <a:spcBef>
                <a:spcPts val="115"/>
              </a:spcBef>
              <a:buFont typeface="Arial" panose="020B0604020202020204" pitchFamily="34" charset="0"/>
              <a:buChar char="•"/>
            </a:pPr>
            <a:r>
              <a:rPr lang="es-ES" sz="2800" dirty="0">
                <a:latin typeface="Relaway"/>
              </a:rPr>
              <a:t>Haz una introducción a los miembros clave del equipo.</a:t>
            </a:r>
          </a:p>
          <a:p>
            <a:pPr marL="561975" marR="953770" indent="-342900" algn="just">
              <a:lnSpc>
                <a:spcPct val="115000"/>
              </a:lnSpc>
              <a:spcBef>
                <a:spcPts val="115"/>
              </a:spcBef>
              <a:buFont typeface="Arial" panose="020B0604020202020204" pitchFamily="34" charset="0"/>
              <a:buChar char="•"/>
            </a:pPr>
            <a:r>
              <a:rPr lang="es-ES" sz="2800" dirty="0">
                <a:latin typeface="Relaway"/>
              </a:rPr>
              <a:t>Comparte información sobre Google Drive u otras plataformas de trabajo en equipo.</a:t>
            </a:r>
          </a:p>
          <a:p>
            <a:pPr marL="561975" marR="953770" indent="-342900" algn="just">
              <a:lnSpc>
                <a:spcPct val="115000"/>
              </a:lnSpc>
              <a:spcBef>
                <a:spcPts val="115"/>
              </a:spcBef>
              <a:buFont typeface="Arial" panose="020B0604020202020204" pitchFamily="34" charset="0"/>
              <a:buChar char="•"/>
            </a:pPr>
            <a:r>
              <a:rPr lang="es-ES" sz="2800" dirty="0">
                <a:latin typeface="Relaway"/>
              </a:rPr>
              <a:t>Especifica cualquier beneficio o iniciativa relevante.</a:t>
            </a:r>
          </a:p>
          <a:p>
            <a:pPr marL="561975" marR="953770" indent="-342900" algn="just">
              <a:lnSpc>
                <a:spcPct val="115000"/>
              </a:lnSpc>
              <a:spcBef>
                <a:spcPts val="115"/>
              </a:spcBef>
              <a:buFont typeface="Arial" panose="020B0604020202020204" pitchFamily="34" charset="0"/>
              <a:buChar char="•"/>
            </a:pPr>
            <a:r>
              <a:rPr lang="es-ES" sz="2800" dirty="0">
                <a:latin typeface="Relaway"/>
              </a:rPr>
              <a:t>Comparte los antecedentes y los objetivos y principios fundamentales del instituto.</a:t>
            </a:r>
          </a:p>
          <a:p>
            <a:pPr marL="561975" marR="953770" indent="-342900" algn="just">
              <a:lnSpc>
                <a:spcPct val="115000"/>
              </a:lnSpc>
              <a:spcBef>
                <a:spcPts val="115"/>
              </a:spcBef>
              <a:buFont typeface="Arial" panose="020B0604020202020204" pitchFamily="34" charset="0"/>
              <a:buChar char="•"/>
            </a:pPr>
            <a:r>
              <a:rPr lang="es-ES" sz="2800" dirty="0">
                <a:latin typeface="Relaway"/>
              </a:rPr>
              <a:t>Habla de las responsabilidades asociadas al puesto.</a:t>
            </a:r>
          </a:p>
          <a:p>
            <a:pPr marL="561975" marR="953770" indent="-342900" algn="just">
              <a:lnSpc>
                <a:spcPct val="115000"/>
              </a:lnSpc>
              <a:spcBef>
                <a:spcPts val="115"/>
              </a:spcBef>
              <a:buFont typeface="Arial" panose="020B0604020202020204" pitchFamily="34" charset="0"/>
              <a:buChar char="•"/>
            </a:pPr>
            <a:r>
              <a:rPr lang="es-ES" sz="2800" dirty="0">
                <a:latin typeface="Relaway"/>
              </a:rPr>
              <a:t>Entrega el paquete de bienvenida de </a:t>
            </a:r>
            <a:r>
              <a:rPr lang="es-ES" sz="2800" dirty="0" err="1">
                <a:latin typeface="Relaway"/>
              </a:rPr>
              <a:t>merchandising</a:t>
            </a:r>
            <a:r>
              <a:rPr lang="es-ES" sz="2800" dirty="0">
                <a:latin typeface="Relaway"/>
              </a:rPr>
              <a:t>.</a:t>
            </a:r>
          </a:p>
          <a:p>
            <a:pPr marL="561975" marR="953770" indent="-342900" algn="just">
              <a:lnSpc>
                <a:spcPct val="115000"/>
              </a:lnSpc>
              <a:spcBef>
                <a:spcPts val="115"/>
              </a:spcBef>
              <a:buFont typeface="Arial" panose="020B0604020202020204" pitchFamily="34" charset="0"/>
              <a:buChar char="•"/>
            </a:pPr>
            <a:endParaRPr lang="es-ES" sz="2800" dirty="0">
              <a:latin typeface="Relaway"/>
            </a:endParaRPr>
          </a:p>
        </p:txBody>
      </p:sp>
      <p:sp>
        <p:nvSpPr>
          <p:cNvPr id="16" name="CuadroTexto 15">
            <a:extLst>
              <a:ext uri="{FF2B5EF4-FFF2-40B4-BE49-F238E27FC236}">
                <a16:creationId xmlns:a16="http://schemas.microsoft.com/office/drawing/2014/main" id="{60EB6CF4-ADE5-B367-CB73-3945A58215A9}"/>
              </a:ext>
            </a:extLst>
          </p:cNvPr>
          <p:cNvSpPr txBox="1"/>
          <p:nvPr/>
        </p:nvSpPr>
        <p:spPr>
          <a:xfrm>
            <a:off x="7189892" y="3833165"/>
            <a:ext cx="7614440" cy="584775"/>
          </a:xfrm>
          <a:prstGeom prst="rect">
            <a:avLst/>
          </a:prstGeom>
          <a:noFill/>
        </p:spPr>
        <p:txBody>
          <a:bodyPr wrap="square">
            <a:spAutoFit/>
          </a:bodyPr>
          <a:lstStyle/>
          <a:p>
            <a:r>
              <a:rPr lang="es-ES" altLang="ko-KR" sz="3200" b="1" u="sng" dirty="0">
                <a:solidFill>
                  <a:schemeClr val="tx1">
                    <a:lumMod val="50000"/>
                  </a:schemeClr>
                </a:solidFill>
                <a:latin typeface="Relaway"/>
                <a:cs typeface="Arial" pitchFamily="34" charset="0"/>
              </a:rPr>
              <a:t>Primer día</a:t>
            </a:r>
            <a:endParaRPr lang="es-ES" sz="3200" dirty="0"/>
          </a:p>
        </p:txBody>
      </p:sp>
      <p:sp>
        <p:nvSpPr>
          <p:cNvPr id="17" name="CuadroTexto 16">
            <a:extLst>
              <a:ext uri="{FF2B5EF4-FFF2-40B4-BE49-F238E27FC236}">
                <a16:creationId xmlns:a16="http://schemas.microsoft.com/office/drawing/2014/main" id="{9359A24F-82B7-2381-899D-BB9673920872}"/>
              </a:ext>
            </a:extLst>
          </p:cNvPr>
          <p:cNvSpPr txBox="1"/>
          <p:nvPr/>
        </p:nvSpPr>
        <p:spPr>
          <a:xfrm>
            <a:off x="9671849" y="2304949"/>
            <a:ext cx="11089232" cy="929165"/>
          </a:xfrm>
          <a:prstGeom prst="rect">
            <a:avLst/>
          </a:prstGeom>
          <a:noFill/>
        </p:spPr>
        <p:txBody>
          <a:bodyPr wrap="square" rtlCol="0">
            <a:spAutoFit/>
          </a:bodyPr>
          <a:lstStyle/>
          <a:p>
            <a:pPr algn="just">
              <a:lnSpc>
                <a:spcPct val="200000"/>
              </a:lnSpc>
              <a:buClr>
                <a:schemeClr val="accent2"/>
              </a:buClr>
              <a:buSzPct val="100000"/>
            </a:pPr>
            <a:r>
              <a:rPr lang="es-ES" sz="3200" b="1" dirty="0" err="1">
                <a:solidFill>
                  <a:srgbClr val="00B050"/>
                </a:solidFill>
              </a:rPr>
              <a:t>Check</a:t>
            </a:r>
            <a:r>
              <a:rPr lang="es-ES" sz="3200" b="1" dirty="0">
                <a:solidFill>
                  <a:srgbClr val="00B050"/>
                </a:solidFill>
              </a:rPr>
              <a:t> </a:t>
            </a:r>
            <a:r>
              <a:rPr lang="es-ES" sz="3200" b="1" dirty="0" err="1">
                <a:solidFill>
                  <a:srgbClr val="00B050"/>
                </a:solidFill>
              </a:rPr>
              <a:t>list</a:t>
            </a:r>
            <a:r>
              <a:rPr lang="es-ES" sz="3200" b="1" dirty="0">
                <a:solidFill>
                  <a:srgbClr val="00B050"/>
                </a:solidFill>
              </a:rPr>
              <a:t> para el </a:t>
            </a:r>
            <a:r>
              <a:rPr lang="es-ES" sz="3200" b="1" dirty="0" err="1">
                <a:solidFill>
                  <a:srgbClr val="00B050"/>
                </a:solidFill>
              </a:rPr>
              <a:t>on</a:t>
            </a:r>
            <a:r>
              <a:rPr lang="es-ES" sz="3200" b="1" dirty="0">
                <a:solidFill>
                  <a:srgbClr val="00B050"/>
                </a:solidFill>
              </a:rPr>
              <a:t> </a:t>
            </a:r>
            <a:r>
              <a:rPr lang="es-ES" sz="3200" b="1" dirty="0" err="1">
                <a:solidFill>
                  <a:srgbClr val="00B050"/>
                </a:solidFill>
              </a:rPr>
              <a:t>boarding</a:t>
            </a:r>
            <a:r>
              <a:rPr lang="es-ES" sz="3200" b="1" dirty="0">
                <a:solidFill>
                  <a:srgbClr val="00B050"/>
                </a:solidFill>
              </a:rPr>
              <a:t> de nuevos investigadores</a:t>
            </a:r>
          </a:p>
        </p:txBody>
      </p:sp>
      <p:sp>
        <p:nvSpPr>
          <p:cNvPr id="7" name="CuadroTexto 6">
            <a:extLst>
              <a:ext uri="{FF2B5EF4-FFF2-40B4-BE49-F238E27FC236}">
                <a16:creationId xmlns:a16="http://schemas.microsoft.com/office/drawing/2014/main" id="{E7EE637A-8C25-4A00-B65A-0FF792C3AB73}"/>
              </a:ext>
            </a:extLst>
          </p:cNvPr>
          <p:cNvSpPr txBox="1"/>
          <p:nvPr/>
        </p:nvSpPr>
        <p:spPr>
          <a:xfrm>
            <a:off x="15446359" y="4481608"/>
            <a:ext cx="8640959" cy="3061992"/>
          </a:xfrm>
          <a:prstGeom prst="rect">
            <a:avLst/>
          </a:prstGeom>
          <a:noFill/>
        </p:spPr>
        <p:txBody>
          <a:bodyPr wrap="square">
            <a:spAutoFit/>
          </a:bodyPr>
          <a:lstStyle/>
          <a:p>
            <a:pPr marL="561975" marR="953770" indent="-342900" algn="just">
              <a:lnSpc>
                <a:spcPct val="115000"/>
              </a:lnSpc>
              <a:spcBef>
                <a:spcPts val="115"/>
              </a:spcBef>
              <a:buFont typeface="Arial" panose="020B0604020202020204" pitchFamily="34" charset="0"/>
              <a:buChar char="•"/>
            </a:pPr>
            <a:r>
              <a:rPr lang="es-ES" sz="2800" dirty="0">
                <a:solidFill>
                  <a:srgbClr val="FF0000"/>
                </a:solidFill>
                <a:latin typeface="Relaway"/>
              </a:rPr>
              <a:t>Publicar un mensaje de bienvenida en redes sociales con una foto del investigador.</a:t>
            </a:r>
          </a:p>
          <a:p>
            <a:pPr marL="561975" marR="953770" indent="-342900" algn="just">
              <a:lnSpc>
                <a:spcPct val="115000"/>
              </a:lnSpc>
              <a:spcBef>
                <a:spcPts val="115"/>
              </a:spcBef>
              <a:buFont typeface="Arial" panose="020B0604020202020204" pitchFamily="34" charset="0"/>
              <a:buChar char="•"/>
            </a:pPr>
            <a:r>
              <a:rPr lang="es-ES" sz="2800" dirty="0">
                <a:solidFill>
                  <a:srgbClr val="FF0000"/>
                </a:solidFill>
                <a:latin typeface="Relaway"/>
              </a:rPr>
              <a:t>Programar una serie de reuniones individuales con personas de interés del CIAGRO-UMH para el investigador.</a:t>
            </a:r>
          </a:p>
          <a:p>
            <a:pPr marL="219075" marR="953770" algn="just">
              <a:lnSpc>
                <a:spcPct val="115000"/>
              </a:lnSpc>
              <a:spcBef>
                <a:spcPts val="115"/>
              </a:spcBef>
            </a:pPr>
            <a:endParaRPr lang="es-ES" sz="2800" dirty="0">
              <a:latin typeface="Relaway"/>
            </a:endParaRPr>
          </a:p>
        </p:txBody>
      </p:sp>
      <p:sp>
        <p:nvSpPr>
          <p:cNvPr id="10" name="CuadroTexto 9">
            <a:extLst>
              <a:ext uri="{FF2B5EF4-FFF2-40B4-BE49-F238E27FC236}">
                <a16:creationId xmlns:a16="http://schemas.microsoft.com/office/drawing/2014/main" id="{31DB751F-F856-02AA-814B-DAD07991E532}"/>
              </a:ext>
            </a:extLst>
          </p:cNvPr>
          <p:cNvSpPr txBox="1"/>
          <p:nvPr/>
        </p:nvSpPr>
        <p:spPr>
          <a:xfrm>
            <a:off x="15739076" y="3791354"/>
            <a:ext cx="7614440" cy="584775"/>
          </a:xfrm>
          <a:prstGeom prst="rect">
            <a:avLst/>
          </a:prstGeom>
          <a:noFill/>
        </p:spPr>
        <p:txBody>
          <a:bodyPr wrap="square">
            <a:spAutoFit/>
          </a:bodyPr>
          <a:lstStyle/>
          <a:p>
            <a:r>
              <a:rPr lang="es-ES" altLang="ko-KR" sz="3200" b="1" u="sng" dirty="0">
                <a:solidFill>
                  <a:schemeClr val="tx1">
                    <a:lumMod val="50000"/>
                  </a:schemeClr>
                </a:solidFill>
                <a:latin typeface="Relaway"/>
                <a:cs typeface="Arial" pitchFamily="34" charset="0"/>
              </a:rPr>
              <a:t>Primera semana</a:t>
            </a:r>
            <a:endParaRPr lang="es-ES" sz="3200" dirty="0"/>
          </a:p>
        </p:txBody>
      </p:sp>
      <p:sp>
        <p:nvSpPr>
          <p:cNvPr id="11" name="CuadroTexto 10">
            <a:extLst>
              <a:ext uri="{FF2B5EF4-FFF2-40B4-BE49-F238E27FC236}">
                <a16:creationId xmlns:a16="http://schemas.microsoft.com/office/drawing/2014/main" id="{3B4C9ED1-CF6B-D5C4-2020-B338D54A2166}"/>
              </a:ext>
            </a:extLst>
          </p:cNvPr>
          <p:cNvSpPr txBox="1"/>
          <p:nvPr/>
        </p:nvSpPr>
        <p:spPr>
          <a:xfrm>
            <a:off x="15446359" y="7564986"/>
            <a:ext cx="7614440" cy="584775"/>
          </a:xfrm>
          <a:prstGeom prst="rect">
            <a:avLst/>
          </a:prstGeom>
          <a:noFill/>
        </p:spPr>
        <p:txBody>
          <a:bodyPr wrap="square">
            <a:spAutoFit/>
          </a:bodyPr>
          <a:lstStyle/>
          <a:p>
            <a:r>
              <a:rPr lang="es-ES" altLang="ko-KR" sz="3200" b="1" u="sng" dirty="0">
                <a:solidFill>
                  <a:srgbClr val="FF0000"/>
                </a:solidFill>
                <a:latin typeface="Relaway"/>
                <a:cs typeface="Arial" pitchFamily="34" charset="0"/>
              </a:rPr>
              <a:t>Post -integración</a:t>
            </a:r>
            <a:endParaRPr lang="es-ES" sz="3200" dirty="0">
              <a:solidFill>
                <a:srgbClr val="FF0000"/>
              </a:solidFill>
            </a:endParaRPr>
          </a:p>
        </p:txBody>
      </p:sp>
      <p:sp>
        <p:nvSpPr>
          <p:cNvPr id="15" name="CuadroTexto 14">
            <a:extLst>
              <a:ext uri="{FF2B5EF4-FFF2-40B4-BE49-F238E27FC236}">
                <a16:creationId xmlns:a16="http://schemas.microsoft.com/office/drawing/2014/main" id="{C4B59C61-A6C1-CB74-4C10-E12FC36F1CF4}"/>
              </a:ext>
            </a:extLst>
          </p:cNvPr>
          <p:cNvSpPr txBox="1"/>
          <p:nvPr/>
        </p:nvSpPr>
        <p:spPr>
          <a:xfrm>
            <a:off x="15418149" y="8303093"/>
            <a:ext cx="8669169" cy="2553648"/>
          </a:xfrm>
          <a:prstGeom prst="rect">
            <a:avLst/>
          </a:prstGeom>
          <a:noFill/>
        </p:spPr>
        <p:txBody>
          <a:bodyPr wrap="square">
            <a:spAutoFit/>
          </a:bodyPr>
          <a:lstStyle/>
          <a:p>
            <a:pPr marL="561975" marR="953770" indent="-342900" algn="just">
              <a:lnSpc>
                <a:spcPct val="115000"/>
              </a:lnSpc>
              <a:spcBef>
                <a:spcPts val="115"/>
              </a:spcBef>
              <a:buFont typeface="Arial" panose="020B0604020202020204" pitchFamily="34" charset="0"/>
              <a:buChar char="•"/>
            </a:pPr>
            <a:r>
              <a:rPr lang="es-ES" sz="2800" dirty="0">
                <a:solidFill>
                  <a:srgbClr val="FF0000"/>
                </a:solidFill>
                <a:latin typeface="Relaway"/>
              </a:rPr>
              <a:t>Realiza una reunión de seguimiento a los 30 días. </a:t>
            </a:r>
          </a:p>
          <a:p>
            <a:pPr marL="561975" marR="953770" indent="-342900" algn="just">
              <a:lnSpc>
                <a:spcPct val="115000"/>
              </a:lnSpc>
              <a:spcBef>
                <a:spcPts val="115"/>
              </a:spcBef>
              <a:buFont typeface="Arial" panose="020B0604020202020204" pitchFamily="34" charset="0"/>
              <a:buChar char="•"/>
            </a:pPr>
            <a:r>
              <a:rPr lang="es-ES" sz="2800" dirty="0">
                <a:solidFill>
                  <a:srgbClr val="FF0000"/>
                </a:solidFill>
                <a:latin typeface="Relaway"/>
              </a:rPr>
              <a:t>Realiza una reunión de seguimiento a los 60 días. </a:t>
            </a:r>
          </a:p>
          <a:p>
            <a:pPr marL="561975" marR="953770" indent="-342900" algn="just">
              <a:lnSpc>
                <a:spcPct val="115000"/>
              </a:lnSpc>
              <a:spcBef>
                <a:spcPts val="115"/>
              </a:spcBef>
              <a:buFont typeface="Arial" panose="020B0604020202020204" pitchFamily="34" charset="0"/>
              <a:buChar char="•"/>
            </a:pPr>
            <a:r>
              <a:rPr lang="es-ES" sz="2800" dirty="0">
                <a:solidFill>
                  <a:srgbClr val="FF0000"/>
                </a:solidFill>
                <a:latin typeface="Relaway"/>
              </a:rPr>
              <a:t>Programa una revisión de periodo de prueba.</a:t>
            </a:r>
          </a:p>
        </p:txBody>
      </p:sp>
    </p:spTree>
    <p:extLst>
      <p:ext uri="{BB962C8B-B14F-4D97-AF65-F5344CB8AC3E}">
        <p14:creationId xmlns:p14="http://schemas.microsoft.com/office/powerpoint/2010/main" val="191089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21FE2-0A66-72A8-F0F3-B955183B7DA6}"/>
            </a:ext>
          </a:extLst>
        </p:cNvPr>
        <p:cNvGrpSpPr/>
        <p:nvPr/>
      </p:nvGrpSpPr>
      <p:grpSpPr>
        <a:xfrm>
          <a:off x="0" y="0"/>
          <a:ext cx="0" cy="0"/>
          <a:chOff x="0" y="0"/>
          <a:chExt cx="0" cy="0"/>
        </a:xfrm>
      </p:grpSpPr>
      <p:sp>
        <p:nvSpPr>
          <p:cNvPr id="2" name="TextBox 48">
            <a:extLst>
              <a:ext uri="{FF2B5EF4-FFF2-40B4-BE49-F238E27FC236}">
                <a16:creationId xmlns:a16="http://schemas.microsoft.com/office/drawing/2014/main" id="{6BA22318-A4C5-0FF2-796C-E62B55173093}"/>
              </a:ext>
            </a:extLst>
          </p:cNvPr>
          <p:cNvSpPr txBox="1"/>
          <p:nvPr/>
        </p:nvSpPr>
        <p:spPr>
          <a:xfrm>
            <a:off x="526884" y="2177753"/>
            <a:ext cx="5224263" cy="2554545"/>
          </a:xfrm>
          <a:prstGeom prst="rect">
            <a:avLst/>
          </a:prstGeom>
          <a:noFill/>
        </p:spPr>
        <p:txBody>
          <a:bodyPr wrap="square" lIns="215944" rIns="215944" rtlCol="0">
            <a:spAutoFit/>
          </a:bodyPr>
          <a:lstStyle/>
          <a:p>
            <a:r>
              <a:rPr lang="es-ES" altLang="ko-KR" sz="4000" b="1" dirty="0">
                <a:solidFill>
                  <a:srgbClr val="FFFF00"/>
                </a:solidFill>
                <a:cs typeface="Arial" pitchFamily="34" charset="0"/>
              </a:rPr>
              <a:t>1.3</a:t>
            </a:r>
            <a:r>
              <a:rPr lang="es-ES" altLang="ko-KR" sz="4000" b="1" dirty="0">
                <a:solidFill>
                  <a:srgbClr val="92D050"/>
                </a:solidFill>
                <a:cs typeface="Arial" pitchFamily="34" charset="0"/>
              </a:rPr>
              <a:t> </a:t>
            </a:r>
            <a:r>
              <a:rPr lang="es-ES" sz="4000" b="1" dirty="0">
                <a:solidFill>
                  <a:schemeClr val="bg1"/>
                </a:solidFill>
              </a:rPr>
              <a:t>Mejorar la comunicación interna y la transparencia.</a:t>
            </a:r>
          </a:p>
        </p:txBody>
      </p:sp>
      <p:cxnSp>
        <p:nvCxnSpPr>
          <p:cNvPr id="20" name="Conector recto 19">
            <a:extLst>
              <a:ext uri="{FF2B5EF4-FFF2-40B4-BE49-F238E27FC236}">
                <a16:creationId xmlns:a16="http://schemas.microsoft.com/office/drawing/2014/main" id="{7169FEA8-6971-F9B5-E01D-BDBE3D233302}"/>
              </a:ext>
            </a:extLst>
          </p:cNvPr>
          <p:cNvCxnSpPr>
            <a:cxnSpLocks/>
          </p:cNvCxnSpPr>
          <p:nvPr/>
        </p:nvCxnSpPr>
        <p:spPr>
          <a:xfrm>
            <a:off x="14994390" y="2654172"/>
            <a:ext cx="0" cy="10324508"/>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25DA00F7-A50F-EFAF-0ECB-2BB07BAEE285}"/>
              </a:ext>
            </a:extLst>
          </p:cNvPr>
          <p:cNvCxnSpPr>
            <a:cxnSpLocks/>
          </p:cNvCxnSpPr>
          <p:nvPr/>
        </p:nvCxnSpPr>
        <p:spPr>
          <a:xfrm>
            <a:off x="7393571" y="8946232"/>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5" name="TextBox 34">
            <a:extLst>
              <a:ext uri="{FF2B5EF4-FFF2-40B4-BE49-F238E27FC236}">
                <a16:creationId xmlns:a16="http://schemas.microsoft.com/office/drawing/2014/main" id="{7634DE78-B34A-8A02-97A9-384521EA232E}"/>
              </a:ext>
            </a:extLst>
          </p:cNvPr>
          <p:cNvSpPr txBox="1"/>
          <p:nvPr/>
        </p:nvSpPr>
        <p:spPr>
          <a:xfrm>
            <a:off x="7001380" y="2745273"/>
            <a:ext cx="7676012" cy="5632311"/>
          </a:xfrm>
          <a:prstGeom prst="rect">
            <a:avLst/>
          </a:prstGeom>
          <a:noFill/>
        </p:spPr>
        <p:txBody>
          <a:bodyPr wrap="square" rtlCol="0">
            <a:spAutoFit/>
          </a:bodyPr>
          <a:lstStyle/>
          <a:p>
            <a:pPr algn="just"/>
            <a:r>
              <a:rPr lang="es-ES" altLang="ko-KR" sz="2400" b="1" dirty="0">
                <a:cs typeface="Arial" pitchFamily="34" charset="0"/>
              </a:rPr>
              <a:t>1. Diseñar espacios de “</a:t>
            </a:r>
            <a:r>
              <a:rPr lang="es-ES" altLang="ko-KR" sz="2400" b="1" dirty="0" err="1">
                <a:cs typeface="Arial" pitchFamily="34" charset="0"/>
              </a:rPr>
              <a:t>networking</a:t>
            </a:r>
            <a:r>
              <a:rPr lang="es-ES" altLang="ko-KR" sz="2400" b="1" dirty="0">
                <a:cs typeface="Arial" pitchFamily="34" charset="0"/>
              </a:rPr>
              <a:t>” y “</a:t>
            </a:r>
            <a:r>
              <a:rPr lang="es-ES" altLang="ko-KR" sz="2400" b="1" dirty="0" err="1">
                <a:cs typeface="Arial" pitchFamily="34" charset="0"/>
              </a:rPr>
              <a:t>team</a:t>
            </a:r>
            <a:r>
              <a:rPr lang="es-ES" altLang="ko-KR" sz="2400" b="1" dirty="0">
                <a:cs typeface="Arial" pitchFamily="34" charset="0"/>
              </a:rPr>
              <a:t> </a:t>
            </a:r>
            <a:r>
              <a:rPr lang="es-ES" altLang="ko-KR" sz="2400" b="1" dirty="0" err="1">
                <a:cs typeface="Arial" pitchFamily="34" charset="0"/>
              </a:rPr>
              <a:t>building</a:t>
            </a:r>
            <a:r>
              <a:rPr lang="es-ES" altLang="ko-KR" sz="2400" b="1" dirty="0">
                <a:cs typeface="Arial" pitchFamily="34" charset="0"/>
              </a:rPr>
              <a:t>” a través de:</a:t>
            </a:r>
          </a:p>
          <a:p>
            <a:pPr marL="342900" indent="-342900" algn="just">
              <a:buFont typeface="Arial" panose="020B0604020202020204" pitchFamily="34" charset="0"/>
              <a:buChar char="•"/>
            </a:pPr>
            <a:r>
              <a:rPr lang="es-ES" altLang="ko-KR" sz="2400" dirty="0">
                <a:cs typeface="Arial" pitchFamily="34" charset="0"/>
              </a:rPr>
              <a:t>Encuentros informales entre investigadores y PAS para compartir experiencias.</a:t>
            </a:r>
          </a:p>
          <a:p>
            <a:pPr marL="342900" indent="-342900" algn="just">
              <a:buFont typeface="Arial" panose="020B0604020202020204" pitchFamily="34" charset="0"/>
              <a:buChar char="•"/>
            </a:pPr>
            <a:r>
              <a:rPr lang="es-ES" altLang="ko-KR" sz="2400" dirty="0">
                <a:cs typeface="Arial" pitchFamily="34" charset="0"/>
              </a:rPr>
              <a:t>Reuniones periódicas de presentación de proyectos entre grupos de investigación para fomentar sinergias con diferentes formatos posibles:</a:t>
            </a:r>
          </a:p>
          <a:p>
            <a:pPr marL="800100" lvl="1" indent="-342900" algn="just">
              <a:buFont typeface="Courier New" panose="02070309020205020404" pitchFamily="49" charset="0"/>
              <a:buChar char="o"/>
            </a:pPr>
            <a:r>
              <a:rPr lang="es-ES" altLang="ko-KR" sz="2400" b="1" dirty="0">
                <a:cs typeface="Arial" pitchFamily="34" charset="0"/>
              </a:rPr>
              <a:t>Todos los grupos de investigación </a:t>
            </a:r>
            <a:r>
              <a:rPr lang="es-ES" altLang="ko-KR" sz="2400" dirty="0">
                <a:cs typeface="Arial" pitchFamily="34" charset="0"/>
              </a:rPr>
              <a:t>presentan avances, retos y necesidades específicas de sus áreas. Breves presentaciones de 10 minutos por equipo, seguidas de un foro de discusión.</a:t>
            </a:r>
          </a:p>
          <a:p>
            <a:pPr marL="800100" lvl="1" indent="-342900" algn="just">
              <a:buFont typeface="Courier New" panose="02070309020205020404" pitchFamily="49" charset="0"/>
              <a:buChar char="o"/>
            </a:pPr>
            <a:r>
              <a:rPr lang="es-ES" altLang="ko-KR" sz="2400" b="1" dirty="0">
                <a:cs typeface="Arial" pitchFamily="34" charset="0"/>
              </a:rPr>
              <a:t>Por sectores o áreas de interés</a:t>
            </a:r>
            <a:r>
              <a:rPr lang="es-ES" altLang="ko-KR" sz="2400" dirty="0">
                <a:cs typeface="Arial" pitchFamily="34" charset="0"/>
              </a:rPr>
              <a:t>, un reducido número de grupos de investigación presentan igualmente sus proyectos para fomentar colaboraciones internas.</a:t>
            </a:r>
          </a:p>
        </p:txBody>
      </p:sp>
      <p:sp>
        <p:nvSpPr>
          <p:cNvPr id="10" name="CuadroTexto 9">
            <a:extLst>
              <a:ext uri="{FF2B5EF4-FFF2-40B4-BE49-F238E27FC236}">
                <a16:creationId xmlns:a16="http://schemas.microsoft.com/office/drawing/2014/main" id="{23542E3C-7CCD-6B7B-305F-CC923B666512}"/>
              </a:ext>
            </a:extLst>
          </p:cNvPr>
          <p:cNvSpPr txBox="1"/>
          <p:nvPr/>
        </p:nvSpPr>
        <p:spPr>
          <a:xfrm>
            <a:off x="7393571" y="9574138"/>
            <a:ext cx="7567447" cy="3785652"/>
          </a:xfrm>
          <a:prstGeom prst="rect">
            <a:avLst/>
          </a:prstGeom>
          <a:noFill/>
        </p:spPr>
        <p:txBody>
          <a:bodyPr wrap="square">
            <a:spAutoFit/>
          </a:bodyPr>
          <a:lstStyle/>
          <a:p>
            <a:pPr algn="just"/>
            <a:r>
              <a:rPr lang="es-ES" sz="2400" b="1" dirty="0">
                <a:cs typeface="Arial" pitchFamily="34" charset="0"/>
              </a:rPr>
              <a:t>3. Crear un banco de proyectos Interdisciplinarios.</a:t>
            </a:r>
          </a:p>
          <a:p>
            <a:pPr marL="342900" indent="-342900" algn="just">
              <a:buFont typeface="Arial" panose="020B0604020202020204" pitchFamily="34" charset="0"/>
              <a:buChar char="•"/>
            </a:pPr>
            <a:r>
              <a:rPr lang="es-ES" sz="2400" dirty="0">
                <a:cs typeface="Arial" pitchFamily="34" charset="0"/>
              </a:rPr>
              <a:t>Diseñar un sistema y un protocolo donde los investigadores y equipos puedan registrar propuestas de proyectos.</a:t>
            </a:r>
          </a:p>
          <a:p>
            <a:pPr marL="342900" indent="-342900" algn="just">
              <a:buFont typeface="Arial" panose="020B0604020202020204" pitchFamily="34" charset="0"/>
              <a:buChar char="•"/>
            </a:pPr>
            <a:r>
              <a:rPr lang="es-ES" sz="2400" dirty="0">
                <a:cs typeface="Arial" pitchFamily="34" charset="0"/>
              </a:rPr>
              <a:t>Permitir que cualquier miembro del instituto revise estas propuestas y se sume si su perfil es relevante.</a:t>
            </a:r>
          </a:p>
          <a:p>
            <a:pPr marL="342900" indent="-342900" algn="just">
              <a:buFont typeface="Arial" panose="020B0604020202020204" pitchFamily="34" charset="0"/>
              <a:buChar char="•"/>
            </a:pPr>
            <a:r>
              <a:rPr lang="es-ES" sz="2400" dirty="0">
                <a:cs typeface="Arial" pitchFamily="34" charset="0"/>
              </a:rPr>
              <a:t>Al finalizar cada etapa de los diferentes proyectos, organizar sesiones de retroalimentación con todos los involucrados.</a:t>
            </a:r>
          </a:p>
        </p:txBody>
      </p:sp>
      <p:sp>
        <p:nvSpPr>
          <p:cNvPr id="12" name="CuadroTexto 11">
            <a:extLst>
              <a:ext uri="{FF2B5EF4-FFF2-40B4-BE49-F238E27FC236}">
                <a16:creationId xmlns:a16="http://schemas.microsoft.com/office/drawing/2014/main" id="{C17B07EC-18DF-5EC0-3F48-09DBFDD69C19}"/>
              </a:ext>
            </a:extLst>
          </p:cNvPr>
          <p:cNvSpPr txBox="1"/>
          <p:nvPr/>
        </p:nvSpPr>
        <p:spPr>
          <a:xfrm>
            <a:off x="15502713" y="9585759"/>
            <a:ext cx="7176865" cy="3046988"/>
          </a:xfrm>
          <a:prstGeom prst="rect">
            <a:avLst/>
          </a:prstGeom>
          <a:noFill/>
        </p:spPr>
        <p:txBody>
          <a:bodyPr wrap="square">
            <a:spAutoFit/>
          </a:bodyPr>
          <a:lstStyle/>
          <a:p>
            <a:pPr algn="just"/>
            <a:r>
              <a:rPr lang="es-ES" sz="2400" b="1" dirty="0">
                <a:cs typeface="Arial" pitchFamily="34" charset="0"/>
              </a:rPr>
              <a:t>4. Establecer Incentivos para la Colaboración.</a:t>
            </a:r>
          </a:p>
          <a:p>
            <a:pPr marL="342900" indent="-342900" algn="just">
              <a:buFont typeface="Arial" panose="020B0604020202020204" pitchFamily="34" charset="0"/>
              <a:buChar char="•"/>
            </a:pPr>
            <a:r>
              <a:rPr lang="es-ES" sz="2400" dirty="0">
                <a:cs typeface="Arial" pitchFamily="34" charset="0"/>
              </a:rPr>
              <a:t>Crear premios internos o reconocimientos (económicos o no) para aquellos equipos de trabajo que desarrollen iniciativas conjuntas innovadoras.</a:t>
            </a:r>
          </a:p>
          <a:p>
            <a:pPr marL="342900" indent="-342900" algn="just">
              <a:buFont typeface="Arial" panose="020B0604020202020204" pitchFamily="34" charset="0"/>
              <a:buChar char="•"/>
            </a:pPr>
            <a:r>
              <a:rPr lang="es-ES" sz="2400" dirty="0">
                <a:cs typeface="Arial" pitchFamily="34" charset="0"/>
              </a:rPr>
              <a:t>Publicar los logros interdisciplinarios en redes sociales, la realización de videos promocionales a los más colaboradores, etc.</a:t>
            </a:r>
          </a:p>
        </p:txBody>
      </p:sp>
      <p:sp>
        <p:nvSpPr>
          <p:cNvPr id="3" name="CuadroTexto 2">
            <a:extLst>
              <a:ext uri="{FF2B5EF4-FFF2-40B4-BE49-F238E27FC236}">
                <a16:creationId xmlns:a16="http://schemas.microsoft.com/office/drawing/2014/main" id="{D3EA9D1D-1A25-AA17-156F-D072221173A6}"/>
              </a:ext>
            </a:extLst>
          </p:cNvPr>
          <p:cNvSpPr txBox="1"/>
          <p:nvPr/>
        </p:nvSpPr>
        <p:spPr>
          <a:xfrm>
            <a:off x="15494564" y="2654172"/>
            <a:ext cx="7649139" cy="5614807"/>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ffectLst/>
                <a:ea typeface="Aptos" panose="020B0004020202020204" pitchFamily="34" charset="0"/>
                <a:cs typeface="Times New Roman" panose="02020603050405020304" pitchFamily="18" charset="0"/>
              </a:rPr>
              <a:t>2. Mantener informado a los miembros del instituto sobre las estrategias y fomentar la transparencia en la toma de decisiones mediante:</a:t>
            </a:r>
          </a:p>
          <a:p>
            <a:pPr marL="457200" indent="-457200" algn="just">
              <a:lnSpc>
                <a:spcPct val="107000"/>
              </a:lnSpc>
              <a:spcAft>
                <a:spcPts val="800"/>
              </a:spcAft>
              <a:buFont typeface="Arial" panose="020B0604020202020204" pitchFamily="34" charset="0"/>
              <a:buChar char="•"/>
              <a:tabLst>
                <a:tab pos="457200" algn="l"/>
              </a:tabLst>
            </a:pPr>
            <a:r>
              <a:rPr lang="es-ES" sz="2400" kern="100" dirty="0">
                <a:solidFill>
                  <a:srgbClr val="31373B">
                    <a:lumMod val="50000"/>
                  </a:srgbClr>
                </a:solidFill>
                <a:latin typeface="Raleway"/>
                <a:cs typeface="Times New Roman" panose="02020603050405020304" pitchFamily="18" charset="0"/>
              </a:rPr>
              <a:t>Reuniones informativas periódicas con los grupos de trabajo y resto de miembros.</a:t>
            </a:r>
          </a:p>
          <a:p>
            <a:pPr marL="457200" indent="-457200" algn="just">
              <a:lnSpc>
                <a:spcPct val="107000"/>
              </a:lnSpc>
              <a:spcAft>
                <a:spcPts val="800"/>
              </a:spcAft>
              <a:buFont typeface="Arial" panose="020B0604020202020204" pitchFamily="34" charset="0"/>
              <a:buChar char="•"/>
              <a:tabLst>
                <a:tab pos="457200" algn="l"/>
              </a:tabLst>
            </a:pPr>
            <a:r>
              <a:rPr lang="es-ES" altLang="ko-KR" sz="2400" kern="100" dirty="0">
                <a:solidFill>
                  <a:srgbClr val="31373B">
                    <a:lumMod val="50000"/>
                  </a:srgbClr>
                </a:solidFill>
                <a:latin typeface="Raleway"/>
                <a:cs typeface="Times New Roman" panose="02020603050405020304" pitchFamily="18" charset="0"/>
              </a:rPr>
              <a:t>Presentación periódica de logros, incluyendo avances en proyectos, publicaciones, colaboraciones con agentes clave, etc.</a:t>
            </a:r>
          </a:p>
          <a:p>
            <a:pPr marL="457200" indent="-457200" algn="just">
              <a:lnSpc>
                <a:spcPct val="107000"/>
              </a:lnSpc>
              <a:spcAft>
                <a:spcPts val="800"/>
              </a:spcAft>
              <a:buFont typeface="Arial" panose="020B0604020202020204" pitchFamily="34" charset="0"/>
              <a:buChar char="•"/>
              <a:tabLst>
                <a:tab pos="457200" algn="l"/>
              </a:tabLst>
            </a:pPr>
            <a:r>
              <a:rPr lang="es-ES" altLang="ko-KR" sz="2400" dirty="0">
                <a:solidFill>
                  <a:srgbClr val="31373B">
                    <a:lumMod val="50000"/>
                  </a:srgbClr>
                </a:solidFill>
                <a:latin typeface="Raleway"/>
                <a:cs typeface="Arial" pitchFamily="34" charset="0"/>
              </a:rPr>
              <a:t>Envío y recepción de información por los diferentes canales que se establezcan: WhatsApp, email, Drive, etc.</a:t>
            </a:r>
          </a:p>
          <a:p>
            <a:pPr marL="457200" indent="-457200" algn="just">
              <a:lnSpc>
                <a:spcPct val="107000"/>
              </a:lnSpc>
              <a:spcAft>
                <a:spcPts val="800"/>
              </a:spcAft>
              <a:buFont typeface="Arial" panose="020B0604020202020204" pitchFamily="34" charset="0"/>
              <a:buChar char="•"/>
              <a:tabLst>
                <a:tab pos="457200" algn="l"/>
              </a:tabLst>
            </a:pPr>
            <a:r>
              <a:rPr lang="es-ES" altLang="ko-KR" sz="2400" dirty="0">
                <a:solidFill>
                  <a:srgbClr val="31373B">
                    <a:lumMod val="50000"/>
                  </a:srgbClr>
                </a:solidFill>
                <a:latin typeface="Raleway"/>
                <a:cs typeface="Arial" pitchFamily="34" charset="0"/>
              </a:rPr>
              <a:t>Publicación de las actas de reuniones de los grupos de trabajo.</a:t>
            </a:r>
          </a:p>
        </p:txBody>
      </p:sp>
      <p:grpSp>
        <p:nvGrpSpPr>
          <p:cNvPr id="7" name="Grupo 6">
            <a:extLst>
              <a:ext uri="{FF2B5EF4-FFF2-40B4-BE49-F238E27FC236}">
                <a16:creationId xmlns:a16="http://schemas.microsoft.com/office/drawing/2014/main" id="{FB9052A5-AA2D-B665-BF37-715FC470DA63}"/>
              </a:ext>
            </a:extLst>
          </p:cNvPr>
          <p:cNvGrpSpPr/>
          <p:nvPr/>
        </p:nvGrpSpPr>
        <p:grpSpPr>
          <a:xfrm>
            <a:off x="6068146" y="1178116"/>
            <a:ext cx="18296638" cy="1258452"/>
            <a:chOff x="5990934" y="1044210"/>
            <a:chExt cx="6201066" cy="583725"/>
          </a:xfrm>
          <a:solidFill>
            <a:schemeClr val="tx1">
              <a:lumMod val="75000"/>
            </a:schemeClr>
          </a:solidFill>
        </p:grpSpPr>
        <p:sp>
          <p:nvSpPr>
            <p:cNvPr id="11" name="Freeform: Shape 58">
              <a:extLst>
                <a:ext uri="{FF2B5EF4-FFF2-40B4-BE49-F238E27FC236}">
                  <a16:creationId xmlns:a16="http://schemas.microsoft.com/office/drawing/2014/main" id="{CE59420F-7EFC-57B6-8288-C44090DB2001}"/>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solidFill>
                  <a:schemeClr val="bg1"/>
                </a:solidFill>
                <a:latin typeface="Relaway"/>
                <a:cs typeface="Arial" pitchFamily="34" charset="0"/>
              </a:endParaRPr>
            </a:p>
          </p:txBody>
        </p:sp>
        <p:sp>
          <p:nvSpPr>
            <p:cNvPr id="13" name="TextBox 44">
              <a:extLst>
                <a:ext uri="{FF2B5EF4-FFF2-40B4-BE49-F238E27FC236}">
                  <a16:creationId xmlns:a16="http://schemas.microsoft.com/office/drawing/2014/main" id="{4D091F27-F4EC-E046-A6C4-A8B583FD11AB}"/>
                </a:ext>
              </a:extLst>
            </p:cNvPr>
            <p:cNvSpPr txBox="1"/>
            <p:nvPr/>
          </p:nvSpPr>
          <p:spPr bwMode="auto">
            <a:xfrm>
              <a:off x="6120363" y="1190575"/>
              <a:ext cx="5787069"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sz="4000" b="1" dirty="0">
                  <a:solidFill>
                    <a:schemeClr val="bg1"/>
                  </a:solidFill>
                </a:rPr>
                <a:t>Comité de Dirección</a:t>
              </a:r>
            </a:p>
          </p:txBody>
        </p:sp>
      </p:grpSp>
      <p:sp>
        <p:nvSpPr>
          <p:cNvPr id="14" name="Rectángulo 13">
            <a:extLst>
              <a:ext uri="{FF2B5EF4-FFF2-40B4-BE49-F238E27FC236}">
                <a16:creationId xmlns:a16="http://schemas.microsoft.com/office/drawing/2014/main" id="{EC622FC0-74C0-9C8B-E8D3-472B9F3ACCCC}"/>
              </a:ext>
            </a:extLst>
          </p:cNvPr>
          <p:cNvSpPr/>
          <p:nvPr/>
        </p:nvSpPr>
        <p:spPr>
          <a:xfrm>
            <a:off x="12866" y="0"/>
            <a:ext cx="6055279" cy="13554744"/>
          </a:xfrm>
          <a:prstGeom prst="rect">
            <a:avLst/>
          </a:prstGeom>
          <a:noFill/>
          <a:ln w="3206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2549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EBCC97E-9A39-E046-7BFE-90B62D81DC99}"/>
            </a:ext>
          </a:extLst>
        </p:cNvPr>
        <p:cNvGrpSpPr/>
        <p:nvPr/>
      </p:nvGrpSpPr>
      <p:grpSpPr>
        <a:xfrm>
          <a:off x="0" y="0"/>
          <a:ext cx="0" cy="0"/>
          <a:chOff x="0" y="0"/>
          <a:chExt cx="0" cy="0"/>
        </a:xfrm>
      </p:grpSpPr>
      <p:sp>
        <p:nvSpPr>
          <p:cNvPr id="14" name="Oval 14">
            <a:extLst>
              <a:ext uri="{FF2B5EF4-FFF2-40B4-BE49-F238E27FC236}">
                <a16:creationId xmlns:a16="http://schemas.microsoft.com/office/drawing/2014/main" id="{79C0FF47-D013-6C1F-9D57-E687BC36F180}"/>
              </a:ext>
            </a:extLst>
          </p:cNvPr>
          <p:cNvSpPr/>
          <p:nvPr/>
        </p:nvSpPr>
        <p:spPr>
          <a:xfrm>
            <a:off x="2565342" y="2932062"/>
            <a:ext cx="5821200" cy="5544000"/>
          </a:xfrm>
          <a:prstGeom prst="ellipse">
            <a:avLst/>
          </a:prstGeom>
          <a:solidFill>
            <a:srgbClr val="B2D78B"/>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a:ln>
                <a:noFill/>
              </a:ln>
              <a:solidFill>
                <a:prstClr val="white"/>
              </a:solidFill>
              <a:effectLst/>
              <a:uLnTx/>
              <a:uFillTx/>
              <a:latin typeface="Calibri"/>
              <a:ea typeface="+mn-ea"/>
              <a:cs typeface="+mn-cs"/>
            </a:endParaRPr>
          </a:p>
        </p:txBody>
      </p:sp>
      <p:sp>
        <p:nvSpPr>
          <p:cNvPr id="57" name="CuadroTexto 56">
            <a:extLst>
              <a:ext uri="{FF2B5EF4-FFF2-40B4-BE49-F238E27FC236}">
                <a16:creationId xmlns:a16="http://schemas.microsoft.com/office/drawing/2014/main" id="{9AF447C2-EEEF-0C92-2252-D1F1A0F99B5F}"/>
              </a:ext>
            </a:extLst>
          </p:cNvPr>
          <p:cNvSpPr txBox="1"/>
          <p:nvPr/>
        </p:nvSpPr>
        <p:spPr>
          <a:xfrm>
            <a:off x="3374710" y="4121696"/>
            <a:ext cx="4202464" cy="3863146"/>
          </a:xfrm>
          <a:prstGeom prst="rect">
            <a:avLst/>
          </a:prstGeom>
          <a:noFill/>
        </p:spPr>
        <p:txBody>
          <a:bodyPr wrap="square">
            <a:spAutoFit/>
          </a:bodyPr>
          <a:lstStyle/>
          <a:p>
            <a:r>
              <a:rPr lang="es-ES" sz="2800" b="1" dirty="0">
                <a:solidFill>
                  <a:schemeClr val="tx1">
                    <a:lumMod val="50000"/>
                  </a:schemeClr>
                </a:solidFill>
              </a:rPr>
              <a:t>VECTOR 1: Alianzas Estratégicas</a:t>
            </a:r>
          </a:p>
          <a:p>
            <a:pPr marL="285750" indent="-285750">
              <a:buFont typeface="Arial" panose="020B0604020202020204" pitchFamily="34" charset="0"/>
              <a:buChar char="•"/>
            </a:pPr>
            <a:r>
              <a:rPr lang="es-ES" sz="2000" dirty="0">
                <a:solidFill>
                  <a:schemeClr val="tx1">
                    <a:lumMod val="50000"/>
                  </a:schemeClr>
                </a:solidFill>
              </a:rPr>
              <a:t>Intercambio de conocimiento y tecnología.</a:t>
            </a:r>
          </a:p>
          <a:p>
            <a:pPr marL="285750" indent="-285750">
              <a:buFont typeface="Arial" panose="020B0604020202020204" pitchFamily="34" charset="0"/>
              <a:buChar char="•"/>
            </a:pPr>
            <a:r>
              <a:rPr lang="es-ES" sz="2000" dirty="0">
                <a:solidFill>
                  <a:schemeClr val="tx1">
                    <a:lumMod val="50000"/>
                  </a:schemeClr>
                </a:solidFill>
              </a:rPr>
              <a:t>Aumento de la visibilidad y comunicación.</a:t>
            </a:r>
          </a:p>
          <a:p>
            <a:pPr marL="285750" indent="-285750">
              <a:buFont typeface="Arial" panose="020B0604020202020204" pitchFamily="34" charset="0"/>
              <a:buChar char="•"/>
            </a:pPr>
            <a:r>
              <a:rPr lang="es-ES" sz="2000" dirty="0">
                <a:solidFill>
                  <a:schemeClr val="tx1">
                    <a:lumMod val="50000"/>
                  </a:schemeClr>
                </a:solidFill>
              </a:rPr>
              <a:t>Generación de nuevas alianzas y fortalecimiento de las existentes.</a:t>
            </a:r>
          </a:p>
          <a:p>
            <a:pPr algn="ctr"/>
            <a:endParaRPr lang="es-ES" sz="2000" b="1" dirty="0">
              <a:solidFill>
                <a:schemeClr val="tx1">
                  <a:lumMod val="50000"/>
                </a:schemeClr>
              </a:solidFill>
            </a:endParaRPr>
          </a:p>
        </p:txBody>
      </p:sp>
    </p:spTree>
    <p:extLst>
      <p:ext uri="{BB962C8B-B14F-4D97-AF65-F5344CB8AC3E}">
        <p14:creationId xmlns:p14="http://schemas.microsoft.com/office/powerpoint/2010/main" val="1979584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0C08F-8495-10E7-21C7-14AFDE4FEC99}"/>
            </a:ext>
          </a:extLst>
        </p:cNvPr>
        <p:cNvGrpSpPr/>
        <p:nvPr/>
      </p:nvGrpSpPr>
      <p:grpSpPr>
        <a:xfrm>
          <a:off x="0" y="0"/>
          <a:ext cx="0" cy="0"/>
          <a:chOff x="0" y="0"/>
          <a:chExt cx="0" cy="0"/>
        </a:xfrm>
      </p:grpSpPr>
      <p:sp>
        <p:nvSpPr>
          <p:cNvPr id="49" name="TextBox 48">
            <a:extLst>
              <a:ext uri="{FF2B5EF4-FFF2-40B4-BE49-F238E27FC236}">
                <a16:creationId xmlns:a16="http://schemas.microsoft.com/office/drawing/2014/main" id="{1EDDA6F9-9A99-28DC-62A2-9475CA2F47E4}"/>
              </a:ext>
            </a:extLst>
          </p:cNvPr>
          <p:cNvSpPr txBox="1"/>
          <p:nvPr/>
        </p:nvSpPr>
        <p:spPr>
          <a:xfrm>
            <a:off x="356567" y="2163523"/>
            <a:ext cx="5224263" cy="9325630"/>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1.1</a:t>
            </a:r>
            <a:r>
              <a:rPr lang="es-ES" altLang="ko-KR" sz="4000" b="1" dirty="0">
                <a:solidFill>
                  <a:schemeClr val="bg1"/>
                </a:solidFill>
                <a:cs typeface="Arial" pitchFamily="34" charset="0"/>
              </a:rPr>
              <a:t> </a:t>
            </a:r>
            <a:r>
              <a:rPr lang="es-ES" sz="4000" b="1" dirty="0">
                <a:solidFill>
                  <a:schemeClr val="bg1"/>
                </a:solidFill>
              </a:rPr>
              <a:t>Consolidar relaciones con </a:t>
            </a:r>
            <a:r>
              <a:rPr lang="es-ES" sz="4000" b="1" u="sng" dirty="0">
                <a:solidFill>
                  <a:schemeClr val="bg1"/>
                </a:solidFill>
              </a:rPr>
              <a:t>aliados existentes </a:t>
            </a:r>
            <a:r>
              <a:rPr lang="es-ES" sz="4000" b="1" dirty="0">
                <a:solidFill>
                  <a:schemeClr val="bg1"/>
                </a:solidFill>
              </a:rPr>
              <a:t>y </a:t>
            </a:r>
            <a:r>
              <a:rPr lang="es-ES" sz="4000" b="1" u="sng" dirty="0">
                <a:solidFill>
                  <a:schemeClr val="bg1"/>
                </a:solidFill>
              </a:rPr>
              <a:t>potenciar nuevas alianzas </a:t>
            </a:r>
            <a:r>
              <a:rPr lang="es-ES" sz="4000" b="1" dirty="0">
                <a:solidFill>
                  <a:schemeClr val="bg1"/>
                </a:solidFill>
              </a:rPr>
              <a:t>con Administraciones Públicas, agricultores, empresas y otras entidades, dentro y fuera de España, para aumentar el intercambio de conocimiento y tecnología.</a:t>
            </a:r>
          </a:p>
        </p:txBody>
      </p:sp>
      <p:grpSp>
        <p:nvGrpSpPr>
          <p:cNvPr id="9" name="Grupo 8">
            <a:extLst>
              <a:ext uri="{FF2B5EF4-FFF2-40B4-BE49-F238E27FC236}">
                <a16:creationId xmlns:a16="http://schemas.microsoft.com/office/drawing/2014/main" id="{78AEF33A-C10C-0181-B6F5-F5A3BEDAA313}"/>
              </a:ext>
            </a:extLst>
          </p:cNvPr>
          <p:cNvGrpSpPr/>
          <p:nvPr/>
        </p:nvGrpSpPr>
        <p:grpSpPr>
          <a:xfrm>
            <a:off x="6068146" y="1159618"/>
            <a:ext cx="18296638" cy="1323440"/>
            <a:chOff x="5990934" y="1035629"/>
            <a:chExt cx="6201066" cy="613869"/>
          </a:xfrm>
        </p:grpSpPr>
        <p:sp>
          <p:nvSpPr>
            <p:cNvPr id="6" name="Freeform: Shape 58">
              <a:extLst>
                <a:ext uri="{FF2B5EF4-FFF2-40B4-BE49-F238E27FC236}">
                  <a16:creationId xmlns:a16="http://schemas.microsoft.com/office/drawing/2014/main" id="{F23CACCA-81BB-B07A-5E9B-9A828BCDE7AC}"/>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8C4089BA-1313-1FE9-A40E-C1DCEBB438BA}"/>
                </a:ext>
              </a:extLst>
            </p:cNvPr>
            <p:cNvSpPr txBox="1"/>
            <p:nvPr/>
          </p:nvSpPr>
          <p:spPr bwMode="auto">
            <a:xfrm>
              <a:off x="6112314" y="1035629"/>
              <a:ext cx="5787069" cy="61386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1.1.1 Detección de oportunidades de transferencia de tecnología y</a:t>
              </a:r>
            </a:p>
            <a:p>
              <a:pPr>
                <a:defRPr/>
              </a:pPr>
              <a:r>
                <a:rPr lang="es-ES" altLang="ko-KR" sz="4000" b="1" dirty="0">
                  <a:solidFill>
                    <a:schemeClr val="tx1">
                      <a:lumMod val="50000"/>
                    </a:schemeClr>
                  </a:solidFill>
                  <a:latin typeface="Relaway"/>
                  <a:cs typeface="Arial" pitchFamily="34" charset="0"/>
                </a:rPr>
                <a:t>conocimiento de valor para el mercado</a:t>
              </a:r>
              <a:endParaRPr lang="ko-KR" altLang="en-US" sz="4000" b="1" u="sng" dirty="0">
                <a:solidFill>
                  <a:schemeClr val="tx1">
                    <a:lumMod val="50000"/>
                  </a:schemeClr>
                </a:solidFill>
                <a:latin typeface="Relaway"/>
                <a:cs typeface="Arial" pitchFamily="34" charset="0"/>
              </a:endParaRPr>
            </a:p>
          </p:txBody>
        </p:sp>
      </p:grpSp>
      <p:sp>
        <p:nvSpPr>
          <p:cNvPr id="10" name="CuadroTexto 9">
            <a:extLst>
              <a:ext uri="{FF2B5EF4-FFF2-40B4-BE49-F238E27FC236}">
                <a16:creationId xmlns:a16="http://schemas.microsoft.com/office/drawing/2014/main" id="{6EE1E9C7-E053-4FDA-B990-151147695D26}"/>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1</a:t>
            </a:r>
          </a:p>
        </p:txBody>
      </p:sp>
      <p:sp>
        <p:nvSpPr>
          <p:cNvPr id="46" name="Rectángulo 45">
            <a:extLst>
              <a:ext uri="{FF2B5EF4-FFF2-40B4-BE49-F238E27FC236}">
                <a16:creationId xmlns:a16="http://schemas.microsoft.com/office/drawing/2014/main" id="{B3FAD585-7834-8825-3DEC-39817626DCE6}"/>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 name="Conector recto 1">
            <a:extLst>
              <a:ext uri="{FF2B5EF4-FFF2-40B4-BE49-F238E27FC236}">
                <a16:creationId xmlns:a16="http://schemas.microsoft.com/office/drawing/2014/main" id="{DAC42BD6-0101-562C-53D5-17021B0D116E}"/>
              </a:ext>
            </a:extLst>
          </p:cNvPr>
          <p:cNvCxnSpPr/>
          <p:nvPr/>
        </p:nvCxnSpPr>
        <p:spPr>
          <a:xfrm>
            <a:off x="15069145" y="262598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E6C3B5CF-E0EA-0F66-AA35-84E653629CE5}"/>
              </a:ext>
            </a:extLst>
          </p:cNvPr>
          <p:cNvCxnSpPr>
            <a:cxnSpLocks/>
          </p:cNvCxnSpPr>
          <p:nvPr/>
        </p:nvCxnSpPr>
        <p:spPr>
          <a:xfrm>
            <a:off x="7465934" y="6297925"/>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1DB3582-4FD7-8636-8187-E30DED28FBB4}"/>
              </a:ext>
            </a:extLst>
          </p:cNvPr>
          <p:cNvCxnSpPr>
            <a:cxnSpLocks/>
          </p:cNvCxnSpPr>
          <p:nvPr/>
        </p:nvCxnSpPr>
        <p:spPr>
          <a:xfrm>
            <a:off x="7465934" y="10674424"/>
            <a:ext cx="7603211"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BDD1991F-251A-8101-F93F-AA1D252B375E}"/>
              </a:ext>
            </a:extLst>
          </p:cNvPr>
          <p:cNvSpPr txBox="1"/>
          <p:nvPr/>
        </p:nvSpPr>
        <p:spPr>
          <a:xfrm>
            <a:off x="6932242" y="2513556"/>
            <a:ext cx="7649588" cy="3784369"/>
          </a:xfrm>
          <a:prstGeom prst="rect">
            <a:avLst/>
          </a:prstGeom>
          <a:noFill/>
        </p:spPr>
        <p:txBody>
          <a:bodyPr wrap="square">
            <a:spAutoFit/>
          </a:bodyPr>
          <a:lstStyle/>
          <a:p>
            <a:r>
              <a:rPr lang="es-ES" sz="2399" b="1" dirty="0">
                <a:solidFill>
                  <a:schemeClr val="tx1">
                    <a:lumMod val="50000"/>
                  </a:schemeClr>
                </a:solidFill>
                <a:cs typeface="Arial" pitchFamily="34" charset="0"/>
              </a:rPr>
              <a:t>1. Acciones de </a:t>
            </a:r>
            <a:r>
              <a:rPr lang="es-ES" sz="2399" b="1" u="sng" dirty="0">
                <a:solidFill>
                  <a:schemeClr val="tx1">
                    <a:lumMod val="50000"/>
                  </a:schemeClr>
                </a:solidFill>
                <a:cs typeface="Arial" pitchFamily="34" charset="0"/>
              </a:rPr>
              <a:t>sensibilización.</a:t>
            </a:r>
          </a:p>
          <a:p>
            <a:pPr marL="342900" indent="-342900" algn="just">
              <a:buFont typeface="Arial" panose="020B0604020202020204" pitchFamily="34" charset="0"/>
              <a:buChar char="•"/>
            </a:pPr>
            <a:r>
              <a:rPr lang="es-ES" sz="2399" dirty="0">
                <a:solidFill>
                  <a:schemeClr val="tx1">
                    <a:lumMod val="50000"/>
                  </a:schemeClr>
                </a:solidFill>
                <a:cs typeface="Arial" pitchFamily="34" charset="0"/>
              </a:rPr>
              <a:t>Realizar acciones de sensibilización en transferencia de tecnología y conocimiento dirigidas a grupos de investigación, con el objetivo de involucrarlos más en la función de transferencia de tecnología y conocimiento, creación de empresas de base tecnológica, etc.</a:t>
            </a:r>
          </a:p>
          <a:p>
            <a:pPr marL="342900" indent="-342900" algn="just">
              <a:buFont typeface="Arial" panose="020B0604020202020204" pitchFamily="34" charset="0"/>
              <a:buChar char="•"/>
            </a:pPr>
            <a:r>
              <a:rPr lang="es-ES" sz="2399" dirty="0">
                <a:solidFill>
                  <a:schemeClr val="tx1">
                    <a:lumMod val="50000"/>
                  </a:schemeClr>
                </a:solidFill>
                <a:cs typeface="Arial" pitchFamily="34" charset="0"/>
              </a:rPr>
              <a:t>Involucrar a colaboradores clave (OTRI, PCUMH, Consultoras, inversores privados, investigadores que han tenido éxito, etc.).</a:t>
            </a:r>
          </a:p>
        </p:txBody>
      </p:sp>
      <p:sp>
        <p:nvSpPr>
          <p:cNvPr id="12" name="CuadroTexto 11">
            <a:extLst>
              <a:ext uri="{FF2B5EF4-FFF2-40B4-BE49-F238E27FC236}">
                <a16:creationId xmlns:a16="http://schemas.microsoft.com/office/drawing/2014/main" id="{9ED6FD01-C0F9-C8EE-AC2B-EBFCD612CBDC}"/>
              </a:ext>
            </a:extLst>
          </p:cNvPr>
          <p:cNvSpPr txBox="1"/>
          <p:nvPr/>
        </p:nvSpPr>
        <p:spPr>
          <a:xfrm>
            <a:off x="15445927" y="2513556"/>
            <a:ext cx="8029770" cy="3415166"/>
          </a:xfrm>
          <a:prstGeom prst="rect">
            <a:avLst/>
          </a:prstGeom>
          <a:noFill/>
        </p:spPr>
        <p:txBody>
          <a:bodyPr wrap="square">
            <a:spAutoFit/>
          </a:bodyPr>
          <a:lstStyle/>
          <a:p>
            <a:pPr algn="just"/>
            <a:r>
              <a:rPr lang="es-ES" sz="2399" b="1" dirty="0">
                <a:solidFill>
                  <a:schemeClr val="tx1">
                    <a:lumMod val="50000"/>
                  </a:schemeClr>
                </a:solidFill>
                <a:cs typeface="Arial" pitchFamily="34" charset="0"/>
              </a:rPr>
              <a:t>2. </a:t>
            </a:r>
            <a:r>
              <a:rPr lang="es-ES" sz="2399" b="1" u="sng" dirty="0">
                <a:solidFill>
                  <a:schemeClr val="tx1">
                    <a:lumMod val="50000"/>
                  </a:schemeClr>
                </a:solidFill>
                <a:cs typeface="Arial" pitchFamily="34" charset="0"/>
              </a:rPr>
              <a:t>Evaluación de conocimientos y tecnologías.</a:t>
            </a:r>
          </a:p>
          <a:p>
            <a:pPr marL="342900" indent="-342900" algn="just">
              <a:buFont typeface="Arial" panose="020B0604020202020204" pitchFamily="34" charset="0"/>
              <a:buChar char="•"/>
            </a:pPr>
            <a:r>
              <a:rPr lang="es-ES" sz="2400" dirty="0">
                <a:solidFill>
                  <a:schemeClr val="tx1">
                    <a:lumMod val="50000"/>
                  </a:schemeClr>
                </a:solidFill>
                <a:cs typeface="Arial" pitchFamily="34" charset="0"/>
              </a:rPr>
              <a:t>Contar con un proceso estructurado y público para analizar la predisposición de los investigadores a transferir, así como el conocimiento y la tecnología existente desde una perspectiva de mercado, considerando su potencial de comercialización. Este análisis puede llevarse a cabo de manera conjunta entre los propios inventores, el equipo interno del instituto, la OTRI y expertos externos.</a:t>
            </a:r>
          </a:p>
        </p:txBody>
      </p:sp>
      <p:sp>
        <p:nvSpPr>
          <p:cNvPr id="13" name="CuadroTexto 12">
            <a:extLst>
              <a:ext uri="{FF2B5EF4-FFF2-40B4-BE49-F238E27FC236}">
                <a16:creationId xmlns:a16="http://schemas.microsoft.com/office/drawing/2014/main" id="{D76BDAC9-4C82-D29D-B868-C969B2DFC5D4}"/>
              </a:ext>
            </a:extLst>
          </p:cNvPr>
          <p:cNvSpPr txBox="1"/>
          <p:nvPr/>
        </p:nvSpPr>
        <p:spPr>
          <a:xfrm>
            <a:off x="6942564" y="6826338"/>
            <a:ext cx="7639266" cy="3046860"/>
          </a:xfrm>
          <a:prstGeom prst="rect">
            <a:avLst/>
          </a:prstGeom>
          <a:noFill/>
        </p:spPr>
        <p:txBody>
          <a:bodyPr wrap="square">
            <a:spAutoFit/>
          </a:bodyPr>
          <a:lstStyle/>
          <a:p>
            <a:pPr algn="just"/>
            <a:r>
              <a:rPr lang="es-ES" sz="2399" b="1" dirty="0">
                <a:solidFill>
                  <a:schemeClr val="tx1">
                    <a:lumMod val="50000"/>
                  </a:schemeClr>
                </a:solidFill>
                <a:cs typeface="Arial" pitchFamily="34" charset="0"/>
              </a:rPr>
              <a:t>3. </a:t>
            </a:r>
            <a:r>
              <a:rPr lang="es-ES" sz="2399" b="1" u="sng" dirty="0">
                <a:solidFill>
                  <a:schemeClr val="tx1">
                    <a:lumMod val="50000"/>
                  </a:schemeClr>
                </a:solidFill>
                <a:cs typeface="Arial" pitchFamily="34" charset="0"/>
              </a:rPr>
              <a:t>Segmentación de oportunidades.</a:t>
            </a:r>
          </a:p>
          <a:p>
            <a:pPr marL="342900" indent="-342900" algn="just">
              <a:buFont typeface="Arial" panose="020B0604020202020204" pitchFamily="34" charset="0"/>
              <a:buChar char="•"/>
            </a:pPr>
            <a:r>
              <a:rPr lang="es-ES" sz="2400" dirty="0">
                <a:solidFill>
                  <a:schemeClr val="tx1">
                    <a:lumMod val="50000"/>
                  </a:schemeClr>
                </a:solidFill>
                <a:cs typeface="Arial" pitchFamily="34" charset="0"/>
              </a:rPr>
              <a:t>Elaborar un documento que sintetice las oportunidades identificadas para la transferencia de tecnología y conocimiento, evaluando de forma preliminar su viabilidad y el grado de esfuerzo requerido para materializarlas. Esta información podría plasmarse en un mapa muy visual que visualice dichas oportunidades.</a:t>
            </a:r>
          </a:p>
        </p:txBody>
      </p:sp>
      <p:sp>
        <p:nvSpPr>
          <p:cNvPr id="14" name="CuadroTexto 13">
            <a:extLst>
              <a:ext uri="{FF2B5EF4-FFF2-40B4-BE49-F238E27FC236}">
                <a16:creationId xmlns:a16="http://schemas.microsoft.com/office/drawing/2014/main" id="{791ED19C-B71A-697B-7FE2-070303B6126F}"/>
              </a:ext>
            </a:extLst>
          </p:cNvPr>
          <p:cNvSpPr txBox="1"/>
          <p:nvPr/>
        </p:nvSpPr>
        <p:spPr>
          <a:xfrm>
            <a:off x="15445927" y="6777372"/>
            <a:ext cx="7639266" cy="3416063"/>
          </a:xfrm>
          <a:prstGeom prst="rect">
            <a:avLst/>
          </a:prstGeom>
          <a:noFill/>
        </p:spPr>
        <p:txBody>
          <a:bodyPr wrap="square">
            <a:spAutoFit/>
          </a:bodyPr>
          <a:lstStyle/>
          <a:p>
            <a:pPr algn="just"/>
            <a:r>
              <a:rPr lang="es-ES" sz="2399" b="1" dirty="0">
                <a:solidFill>
                  <a:schemeClr val="tx1">
                    <a:lumMod val="50000"/>
                  </a:schemeClr>
                </a:solidFill>
                <a:cs typeface="Arial" pitchFamily="34" charset="0"/>
              </a:rPr>
              <a:t>4. Actualizar el registro de oportunidades de transferencia </a:t>
            </a:r>
            <a:r>
              <a:rPr lang="es-ES" sz="2399" b="1" u="sng" dirty="0">
                <a:solidFill>
                  <a:schemeClr val="tx1">
                    <a:lumMod val="50000"/>
                  </a:schemeClr>
                </a:solidFill>
                <a:cs typeface="Arial" pitchFamily="34" charset="0"/>
              </a:rPr>
              <a:t>(Dossier).</a:t>
            </a:r>
          </a:p>
          <a:p>
            <a:pPr marL="342900" indent="-342900" algn="just">
              <a:buFont typeface="Arial" panose="020B0604020202020204" pitchFamily="34" charset="0"/>
              <a:buChar char="•"/>
            </a:pPr>
            <a:r>
              <a:rPr lang="es-ES" sz="2400" dirty="0">
                <a:solidFill>
                  <a:schemeClr val="tx1">
                    <a:lumMod val="50000"/>
                  </a:schemeClr>
                </a:solidFill>
                <a:cs typeface="Arial" pitchFamily="34" charset="0"/>
              </a:rPr>
              <a:t>Actualizar el catálogo, cartera o portfolio que recoge opciones de transferencia en </a:t>
            </a:r>
            <a:r>
              <a:rPr lang="es-ES" sz="2400" dirty="0" err="1">
                <a:solidFill>
                  <a:schemeClr val="tx1">
                    <a:lumMod val="50000"/>
                  </a:schemeClr>
                </a:solidFill>
                <a:cs typeface="Arial" pitchFamily="34" charset="0"/>
              </a:rPr>
              <a:t>diferenetes</a:t>
            </a:r>
            <a:r>
              <a:rPr lang="es-ES" sz="2400" dirty="0">
                <a:solidFill>
                  <a:schemeClr val="tx1">
                    <a:lumMod val="50000"/>
                  </a:schemeClr>
                </a:solidFill>
                <a:cs typeface="Arial" pitchFamily="34" charset="0"/>
              </a:rPr>
              <a:t> ámbitos del instituto. Este proceso se utiliza, sobre todo, para documentar tecnologías patentadas o capacidades de investigación, empleando términos como "dossier tecnológico", "oferta tecnológica" o "ficha de comercialización".</a:t>
            </a:r>
          </a:p>
        </p:txBody>
      </p:sp>
      <p:grpSp>
        <p:nvGrpSpPr>
          <p:cNvPr id="16" name="Group 38">
            <a:extLst>
              <a:ext uri="{FF2B5EF4-FFF2-40B4-BE49-F238E27FC236}">
                <a16:creationId xmlns:a16="http://schemas.microsoft.com/office/drawing/2014/main" id="{4C48F186-A252-9D12-DE6B-7AA1D1A5F046}"/>
              </a:ext>
            </a:extLst>
          </p:cNvPr>
          <p:cNvGrpSpPr/>
          <p:nvPr/>
        </p:nvGrpSpPr>
        <p:grpSpPr>
          <a:xfrm>
            <a:off x="7081772" y="11202445"/>
            <a:ext cx="7500058" cy="1438514"/>
            <a:chOff x="3059831" y="2116291"/>
            <a:chExt cx="2778929" cy="613055"/>
          </a:xfrm>
        </p:grpSpPr>
        <p:sp>
          <p:nvSpPr>
            <p:cNvPr id="17" name="TextBox 39">
              <a:extLst>
                <a:ext uri="{FF2B5EF4-FFF2-40B4-BE49-F238E27FC236}">
                  <a16:creationId xmlns:a16="http://schemas.microsoft.com/office/drawing/2014/main" id="{0EB3607A-91B5-0A0A-0053-CD38735BA558}"/>
                </a:ext>
              </a:extLst>
            </p:cNvPr>
            <p:cNvSpPr txBox="1"/>
            <p:nvPr/>
          </p:nvSpPr>
          <p:spPr>
            <a:xfrm>
              <a:off x="3077873" y="2375198"/>
              <a:ext cx="2760887" cy="354148"/>
            </a:xfrm>
            <a:prstGeom prst="rect">
              <a:avLst/>
            </a:prstGeom>
            <a:noFill/>
          </p:spPr>
          <p:txBody>
            <a:bodyPr wrap="square" rtlCol="0">
              <a:spAutoFit/>
            </a:bodyPr>
            <a:lstStyle/>
            <a:p>
              <a:pPr marL="342900" indent="-342900" algn="just">
                <a:buFont typeface="Arial" panose="020B0604020202020204" pitchFamily="34" charset="0"/>
                <a:buChar char="•"/>
              </a:pPr>
              <a:r>
                <a:rPr lang="es-ES" altLang="ko-KR" sz="2400" dirty="0">
                  <a:solidFill>
                    <a:schemeClr val="tx1">
                      <a:lumMod val="50000"/>
                    </a:schemeClr>
                  </a:solidFill>
                  <a:cs typeface="Arial" pitchFamily="34" charset="0"/>
                </a:rPr>
                <a:t>Analizar qué aspectos han funcionado bien y cuáles pueden mejorar.</a:t>
              </a:r>
              <a:endParaRPr lang="en-US" altLang="ko-KR" sz="2400" dirty="0">
                <a:solidFill>
                  <a:schemeClr val="tx1">
                    <a:lumMod val="50000"/>
                  </a:schemeClr>
                </a:solidFill>
                <a:cs typeface="Arial" pitchFamily="34" charset="0"/>
              </a:endParaRPr>
            </a:p>
          </p:txBody>
        </p:sp>
        <p:sp>
          <p:nvSpPr>
            <p:cNvPr id="18" name="TextBox 40">
              <a:extLst>
                <a:ext uri="{FF2B5EF4-FFF2-40B4-BE49-F238E27FC236}">
                  <a16:creationId xmlns:a16="http://schemas.microsoft.com/office/drawing/2014/main" id="{AC33C7AE-D8BD-BB3E-89B1-569CD484600B}"/>
                </a:ext>
              </a:extLst>
            </p:cNvPr>
            <p:cNvSpPr txBox="1"/>
            <p:nvPr/>
          </p:nvSpPr>
          <p:spPr>
            <a:xfrm>
              <a:off x="3059831" y="2116291"/>
              <a:ext cx="2760887" cy="196694"/>
            </a:xfrm>
            <a:prstGeom prst="rect">
              <a:avLst/>
            </a:prstGeom>
            <a:noFill/>
          </p:spPr>
          <p:txBody>
            <a:bodyPr wrap="square" rtlCol="0">
              <a:spAutoFit/>
            </a:bodyPr>
            <a:lstStyle/>
            <a:p>
              <a:pPr algn="just"/>
              <a:r>
                <a:rPr lang="es-ES" altLang="ko-KR" sz="2400" b="1" dirty="0">
                  <a:solidFill>
                    <a:schemeClr val="tx1">
                      <a:lumMod val="50000"/>
                    </a:schemeClr>
                  </a:solidFill>
                  <a:cs typeface="Arial" pitchFamily="34" charset="0"/>
                </a:rPr>
                <a:t>5. </a:t>
              </a:r>
              <a:r>
                <a:rPr lang="es-ES" altLang="ko-KR" sz="2400" b="1" u="sng" dirty="0">
                  <a:solidFill>
                    <a:schemeClr val="tx1">
                      <a:lumMod val="50000"/>
                    </a:schemeClr>
                  </a:solidFill>
                  <a:cs typeface="Arial" pitchFamily="34" charset="0"/>
                </a:rPr>
                <a:t>Evaluación y mejora continua.</a:t>
              </a:r>
              <a:endParaRPr lang="es-ES" altLang="ko-KR" sz="2400" b="1" dirty="0">
                <a:solidFill>
                  <a:schemeClr val="tx1">
                    <a:lumMod val="50000"/>
                  </a:schemeClr>
                </a:solidFill>
                <a:cs typeface="Arial" pitchFamily="34" charset="0"/>
              </a:endParaRPr>
            </a:p>
          </p:txBody>
        </p:sp>
      </p:grpSp>
    </p:spTree>
    <p:extLst>
      <p:ext uri="{BB962C8B-B14F-4D97-AF65-F5344CB8AC3E}">
        <p14:creationId xmlns:p14="http://schemas.microsoft.com/office/powerpoint/2010/main" val="113862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86E37-9709-25E8-D466-7324FECE4212}"/>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A482888F-ABFB-C21B-B9DA-1446DB2A69D7}"/>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67492E6B-409D-93C6-C31C-5834DD48F2C4}"/>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D9360FC7-5746-8744-0797-B81C98DB29BF}"/>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635EE22D-2D7C-BDF1-FC17-CA7C0A8DAF6E}"/>
              </a:ext>
            </a:extLst>
          </p:cNvPr>
          <p:cNvSpPr txBox="1"/>
          <p:nvPr/>
        </p:nvSpPr>
        <p:spPr>
          <a:xfrm>
            <a:off x="356567" y="2163523"/>
            <a:ext cx="5224263" cy="9325630"/>
          </a:xfrm>
          <a:prstGeom prst="rect">
            <a:avLst/>
          </a:prstGeom>
          <a:noFill/>
          <a:ln>
            <a:noFill/>
          </a:ln>
        </p:spPr>
        <p:txBody>
          <a:bodyPr wrap="square" lIns="215944" rIns="215944" rtlCol="0">
            <a:spAutoFit/>
          </a:bodyPr>
          <a:lstStyle/>
          <a:p>
            <a:r>
              <a:rPr lang="es-ES" altLang="ko-KR" sz="4000" b="1" dirty="0">
                <a:solidFill>
                  <a:schemeClr val="accent2"/>
                </a:solidFill>
                <a:cs typeface="Arial" pitchFamily="34" charset="0"/>
              </a:rPr>
              <a:t>1.1 </a:t>
            </a:r>
            <a:r>
              <a:rPr lang="es-ES" sz="4000" b="1" dirty="0">
                <a:solidFill>
                  <a:schemeClr val="bg1"/>
                </a:solidFill>
              </a:rPr>
              <a:t>Consolidar relaciones con </a:t>
            </a:r>
            <a:r>
              <a:rPr lang="es-ES" sz="4000" b="1" u="sng" dirty="0">
                <a:solidFill>
                  <a:schemeClr val="bg1"/>
                </a:solidFill>
              </a:rPr>
              <a:t>aliados existentes </a:t>
            </a:r>
            <a:r>
              <a:rPr lang="es-ES" sz="4000" b="1" dirty="0">
                <a:solidFill>
                  <a:schemeClr val="bg1"/>
                </a:solidFill>
              </a:rPr>
              <a:t>y </a:t>
            </a:r>
            <a:r>
              <a:rPr lang="es-ES" sz="4000" b="1" u="sng" dirty="0">
                <a:solidFill>
                  <a:schemeClr val="bg1"/>
                </a:solidFill>
              </a:rPr>
              <a:t>potenciar nuevas alianzas </a:t>
            </a:r>
            <a:r>
              <a:rPr lang="es-ES" sz="4000" b="1" dirty="0">
                <a:solidFill>
                  <a:schemeClr val="bg1"/>
                </a:solidFill>
              </a:rPr>
              <a:t>con Administraciones Públicas, agricultores, empresas y otras entidades, dentro y fuera de España, para aumentar el intercambio de conocimiento y tecnología.</a:t>
            </a:r>
          </a:p>
        </p:txBody>
      </p:sp>
      <p:sp>
        <p:nvSpPr>
          <p:cNvPr id="3" name="Rectángulo 2">
            <a:extLst>
              <a:ext uri="{FF2B5EF4-FFF2-40B4-BE49-F238E27FC236}">
                <a16:creationId xmlns:a16="http://schemas.microsoft.com/office/drawing/2014/main" id="{1E384F48-1841-86EF-DF4D-1CE596440212}"/>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B52CC41C-2A92-77E5-2C46-C89BDB5E7C8E}"/>
              </a:ext>
            </a:extLst>
          </p:cNvPr>
          <p:cNvSpPr txBox="1"/>
          <p:nvPr/>
        </p:nvSpPr>
        <p:spPr>
          <a:xfrm>
            <a:off x="7181183" y="2567583"/>
            <a:ext cx="16070563" cy="5890587"/>
          </a:xfrm>
          <a:prstGeom prst="rect">
            <a:avLst/>
          </a:prstGeom>
          <a:noFill/>
        </p:spPr>
        <p:txBody>
          <a:bodyPr wrap="square" rtlCol="0">
            <a:spAutoFit/>
          </a:bodyPr>
          <a:lstStyle/>
          <a:p>
            <a:pPr marL="342900" indent="-342900" algn="just">
              <a:lnSpc>
                <a:spcPct val="200000"/>
              </a:lnSpc>
              <a:buClr>
                <a:schemeClr val="accent2"/>
              </a:buClr>
              <a:buSzPct val="100000"/>
              <a:buFont typeface="Arial" panose="020B0604020202020204" pitchFamily="34" charset="0"/>
              <a:buChar char="•"/>
            </a:pPr>
            <a:r>
              <a:rPr lang="es-ES" sz="2400" b="1" dirty="0">
                <a:solidFill>
                  <a:srgbClr val="009900"/>
                </a:solidFill>
              </a:rPr>
              <a:t>“Portal a la innovación de CIAGRO-UMH”.</a:t>
            </a:r>
            <a:r>
              <a:rPr lang="es-ES" sz="2400" b="1" dirty="0"/>
              <a:t> </a:t>
            </a:r>
            <a:r>
              <a:rPr lang="es-ES" sz="2400" dirty="0"/>
              <a:t>Crear un canal físico y/o digital de atención especializado en I+D+i, con el objetivo de ofrecer a las empresas un punto de consulta sobre posibles colaboraciones.</a:t>
            </a:r>
          </a:p>
          <a:p>
            <a:pPr marL="342900" indent="-342900" algn="just">
              <a:lnSpc>
                <a:spcPct val="200000"/>
              </a:lnSpc>
              <a:buClr>
                <a:schemeClr val="accent2"/>
              </a:buClr>
              <a:buSzPct val="100000"/>
              <a:buFont typeface="Arial" panose="020B0604020202020204" pitchFamily="34" charset="0"/>
              <a:buChar char="•"/>
            </a:pPr>
            <a:r>
              <a:rPr lang="es-ES" sz="2400" b="1" dirty="0">
                <a:solidFill>
                  <a:srgbClr val="009900"/>
                </a:solidFill>
              </a:rPr>
              <a:t>“Del Laboratorio al Mercado”. </a:t>
            </a:r>
            <a:r>
              <a:rPr lang="es-ES" sz="2400" dirty="0"/>
              <a:t>Un programa en alianza con empresas y otras entidades del entorno facilitaría la ejecución de pruebas de concepto de nuevas tecnologías, con el objetivo de definir una hoja de ruta para su desarrollo y establecer una estrategia de explotación de propiedad industrial. Esta iniciativa busca impulsar aquellas ideas surgidas de proyectos de investigación que, aunque prometedoras, aún se encuentran en una fase temprana respecto a su viabilidad en el mercado.</a:t>
            </a:r>
          </a:p>
          <a:p>
            <a:pPr marL="342900" indent="-342900" algn="just">
              <a:lnSpc>
                <a:spcPct val="200000"/>
              </a:lnSpc>
              <a:buClr>
                <a:schemeClr val="accent2"/>
              </a:buClr>
              <a:buSzPct val="100000"/>
              <a:buFont typeface="Arial" panose="020B0604020202020204" pitchFamily="34" charset="0"/>
              <a:buChar char="•"/>
            </a:pPr>
            <a:r>
              <a:rPr lang="es-ES" sz="2400" b="1" dirty="0"/>
              <a:t>…</a:t>
            </a:r>
          </a:p>
        </p:txBody>
      </p:sp>
      <p:pic>
        <p:nvPicPr>
          <p:cNvPr id="12" name="Imagen 11">
            <a:extLst>
              <a:ext uri="{FF2B5EF4-FFF2-40B4-BE49-F238E27FC236}">
                <a16:creationId xmlns:a16="http://schemas.microsoft.com/office/drawing/2014/main" id="{874C098E-6EE9-3984-A9C6-EE45A6ED8A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3" name="CuadroTexto 12">
            <a:extLst>
              <a:ext uri="{FF2B5EF4-FFF2-40B4-BE49-F238E27FC236}">
                <a16:creationId xmlns:a16="http://schemas.microsoft.com/office/drawing/2014/main" id="{147B87F5-A9E8-7035-34F5-5071FBD660D5}"/>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1</a:t>
            </a:r>
          </a:p>
        </p:txBody>
      </p:sp>
    </p:spTree>
    <p:extLst>
      <p:ext uri="{BB962C8B-B14F-4D97-AF65-F5344CB8AC3E}">
        <p14:creationId xmlns:p14="http://schemas.microsoft.com/office/powerpoint/2010/main" val="1642207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303536" y="5632921"/>
            <a:ext cx="7405569" cy="2486534"/>
            <a:chOff x="3059831" y="2116291"/>
            <a:chExt cx="2760887" cy="1059692"/>
          </a:xfrm>
        </p:grpSpPr>
        <p:sp>
          <p:nvSpPr>
            <p:cNvPr id="18" name="TextBox 17"/>
            <p:cNvSpPr txBox="1"/>
            <p:nvPr/>
          </p:nvSpPr>
          <p:spPr>
            <a:xfrm>
              <a:off x="3059831" y="2349911"/>
              <a:ext cx="2760887" cy="826072"/>
            </a:xfrm>
            <a:prstGeom prst="rect">
              <a:avLst/>
            </a:prstGeom>
            <a:noFill/>
          </p:spPr>
          <p:txBody>
            <a:bodyPr wrap="square" rtlCol="0">
              <a:spAutoFit/>
            </a:bodyPr>
            <a:lstStyle/>
            <a:p>
              <a:pPr marL="342900" indent="-342900" algn="just">
                <a:buFont typeface="Arial" panose="020B0604020202020204" pitchFamily="34" charset="0"/>
                <a:buChar char="•"/>
              </a:pPr>
              <a:r>
                <a:rPr lang="es-ES" altLang="ko-KR" sz="2399" dirty="0">
                  <a:solidFill>
                    <a:schemeClr val="tx1">
                      <a:lumMod val="50000"/>
                    </a:schemeClr>
                  </a:solidFill>
                  <a:cs typeface="Arial" pitchFamily="34" charset="0"/>
                </a:rPr>
                <a:t>Identificar todas las redes nacionales e internacionales con las que ya se colabora.</a:t>
              </a:r>
            </a:p>
            <a:p>
              <a:pPr marL="342900" indent="-342900" algn="just">
                <a:buFont typeface="Arial" panose="020B0604020202020204" pitchFamily="34" charset="0"/>
                <a:buChar char="•"/>
              </a:pPr>
              <a:r>
                <a:rPr lang="es-ES" altLang="ko-KR" sz="2399" dirty="0">
                  <a:solidFill>
                    <a:schemeClr val="tx1">
                      <a:lumMod val="50000"/>
                    </a:schemeClr>
                  </a:solidFill>
                  <a:cs typeface="Arial" pitchFamily="34" charset="0"/>
                </a:rPr>
                <a:t>Analizar qué aliados aportan mayor valor en términos de recursos, conocimiento o alcance.</a:t>
              </a:r>
              <a:endParaRPr lang="en-US" altLang="ko-KR" sz="2399" dirty="0">
                <a:solidFill>
                  <a:schemeClr val="tx1">
                    <a:lumMod val="50000"/>
                  </a:schemeClr>
                </a:solidFill>
                <a:cs typeface="Arial" pitchFamily="34" charset="0"/>
              </a:endParaRPr>
            </a:p>
          </p:txBody>
        </p:sp>
        <p:sp>
          <p:nvSpPr>
            <p:cNvPr id="19" name="TextBox 18"/>
            <p:cNvSpPr txBox="1"/>
            <p:nvPr/>
          </p:nvSpPr>
          <p:spPr>
            <a:xfrm>
              <a:off x="3059831" y="2116291"/>
              <a:ext cx="2760887" cy="196694"/>
            </a:xfrm>
            <a:prstGeom prst="rect">
              <a:avLst/>
            </a:prstGeom>
            <a:noFill/>
          </p:spPr>
          <p:txBody>
            <a:bodyPr wrap="square" rtlCol="0">
              <a:spAutoFit/>
            </a:bodyPr>
            <a:lstStyle/>
            <a:p>
              <a:r>
                <a:rPr lang="en-US" altLang="ko-KR" sz="2399" b="1" dirty="0">
                  <a:solidFill>
                    <a:schemeClr val="tx1">
                      <a:lumMod val="50000"/>
                    </a:schemeClr>
                  </a:solidFill>
                  <a:cs typeface="Arial" pitchFamily="34" charset="0"/>
                </a:rPr>
                <a:t>1. </a:t>
              </a:r>
              <a:r>
                <a:rPr lang="en-US" altLang="ko-KR" sz="2399" b="1" dirty="0" err="1">
                  <a:solidFill>
                    <a:schemeClr val="tx1">
                      <a:lumMod val="50000"/>
                    </a:schemeClr>
                  </a:solidFill>
                  <a:cs typeface="Arial" pitchFamily="34" charset="0"/>
                </a:rPr>
                <a:t>Revisión</a:t>
              </a:r>
              <a:r>
                <a:rPr lang="en-US" altLang="ko-KR" sz="2399" b="1" dirty="0">
                  <a:solidFill>
                    <a:schemeClr val="tx1">
                      <a:lumMod val="50000"/>
                    </a:schemeClr>
                  </a:solidFill>
                  <a:cs typeface="Arial" pitchFamily="34" charset="0"/>
                </a:rPr>
                <a:t> de </a:t>
              </a:r>
              <a:r>
                <a:rPr lang="en-US" altLang="ko-KR" sz="2399" b="1" u="sng" dirty="0" err="1">
                  <a:solidFill>
                    <a:schemeClr val="tx1">
                      <a:lumMod val="50000"/>
                    </a:schemeClr>
                  </a:solidFill>
                  <a:cs typeface="Arial" pitchFamily="34" charset="0"/>
                </a:rPr>
                <a:t>alianzas</a:t>
              </a:r>
              <a:r>
                <a:rPr lang="en-US" altLang="ko-KR" sz="2399" b="1" u="sng" dirty="0">
                  <a:solidFill>
                    <a:schemeClr val="tx1">
                      <a:lumMod val="50000"/>
                    </a:schemeClr>
                  </a:solidFill>
                  <a:cs typeface="Arial" pitchFamily="34" charset="0"/>
                </a:rPr>
                <a:t> </a:t>
              </a:r>
              <a:r>
                <a:rPr lang="en-US" altLang="ko-KR" sz="2399" b="1" u="sng" dirty="0" err="1">
                  <a:solidFill>
                    <a:schemeClr val="tx1">
                      <a:lumMod val="50000"/>
                    </a:schemeClr>
                  </a:solidFill>
                  <a:cs typeface="Arial" pitchFamily="34" charset="0"/>
                </a:rPr>
                <a:t>existentes</a:t>
              </a:r>
              <a:r>
                <a:rPr lang="en-US" altLang="ko-KR" sz="2399" b="1" dirty="0">
                  <a:solidFill>
                    <a:schemeClr val="tx1">
                      <a:lumMod val="50000"/>
                    </a:schemeClr>
                  </a:solidFill>
                  <a:cs typeface="Arial" pitchFamily="34" charset="0"/>
                </a:rPr>
                <a:t>:</a:t>
              </a:r>
              <a:endParaRPr lang="ko-KR" altLang="en-US" sz="2399" b="1" dirty="0">
                <a:solidFill>
                  <a:schemeClr val="tx1">
                    <a:lumMod val="50000"/>
                  </a:schemeClr>
                </a:solidFill>
                <a:cs typeface="Arial" pitchFamily="34" charset="0"/>
              </a:endParaRPr>
            </a:p>
          </p:txBody>
        </p:sp>
      </p:grpSp>
      <p:grpSp>
        <p:nvGrpSpPr>
          <p:cNvPr id="26" name="Group 25"/>
          <p:cNvGrpSpPr/>
          <p:nvPr/>
        </p:nvGrpSpPr>
        <p:grpSpPr>
          <a:xfrm>
            <a:off x="15697305" y="5632258"/>
            <a:ext cx="7798203" cy="2077173"/>
            <a:chOff x="3059831" y="2116291"/>
            <a:chExt cx="2773592" cy="885234"/>
          </a:xfrm>
        </p:grpSpPr>
        <p:sp>
          <p:nvSpPr>
            <p:cNvPr id="27" name="TextBox 26"/>
            <p:cNvSpPr txBox="1"/>
            <p:nvPr/>
          </p:nvSpPr>
          <p:spPr>
            <a:xfrm>
              <a:off x="3072536" y="2332797"/>
              <a:ext cx="2760887" cy="668728"/>
            </a:xfrm>
            <a:prstGeom prst="rect">
              <a:avLst/>
            </a:prstGeom>
            <a:noFill/>
          </p:spPr>
          <p:txBody>
            <a:bodyPr wrap="square" rtlCol="0">
              <a:spAutoFit/>
            </a:bodyPr>
            <a:lstStyle/>
            <a:p>
              <a:pPr marL="342900" indent="-342900" algn="just">
                <a:buFont typeface="Arial" panose="020B0604020202020204" pitchFamily="34" charset="0"/>
                <a:buChar char="•"/>
              </a:pPr>
              <a:r>
                <a:rPr lang="es-ES" altLang="ko-KR" sz="2399" dirty="0">
                  <a:solidFill>
                    <a:schemeClr val="tx1">
                      <a:lumMod val="50000"/>
                    </a:schemeClr>
                  </a:solidFill>
                  <a:cs typeface="Arial" pitchFamily="34" charset="0"/>
                </a:rPr>
                <a:t>Clasificar los aliados en categorías como Administraciones Públicas, Agricultores y Empresas, considerando su nivel de contribución e interacción.</a:t>
              </a:r>
              <a:endParaRPr lang="en-US" altLang="ko-KR" sz="2399" dirty="0">
                <a:solidFill>
                  <a:schemeClr val="tx1">
                    <a:lumMod val="50000"/>
                  </a:schemeClr>
                </a:solidFill>
                <a:cs typeface="Arial" pitchFamily="34" charset="0"/>
              </a:endParaRPr>
            </a:p>
          </p:txBody>
        </p:sp>
        <p:sp>
          <p:nvSpPr>
            <p:cNvPr id="28" name="TextBox 27"/>
            <p:cNvSpPr txBox="1"/>
            <p:nvPr/>
          </p:nvSpPr>
          <p:spPr>
            <a:xfrm>
              <a:off x="3059831" y="2116291"/>
              <a:ext cx="2760887" cy="196694"/>
            </a:xfrm>
            <a:prstGeom prst="rect">
              <a:avLst/>
            </a:prstGeom>
            <a:noFill/>
          </p:spPr>
          <p:txBody>
            <a:bodyPr wrap="square" rtlCol="0">
              <a:spAutoFit/>
            </a:bodyPr>
            <a:lstStyle/>
            <a:p>
              <a:pPr algn="just"/>
              <a:r>
                <a:rPr lang="en-US" altLang="ko-KR" sz="2399" b="1" dirty="0">
                  <a:solidFill>
                    <a:schemeClr val="tx1">
                      <a:lumMod val="50000"/>
                    </a:schemeClr>
                  </a:solidFill>
                  <a:cs typeface="Arial" pitchFamily="34" charset="0"/>
                </a:rPr>
                <a:t>2. </a:t>
              </a:r>
              <a:r>
                <a:rPr lang="en-US" altLang="ko-KR" sz="2399" b="1" u="sng" dirty="0" err="1">
                  <a:solidFill>
                    <a:schemeClr val="tx1">
                      <a:lumMod val="50000"/>
                    </a:schemeClr>
                  </a:solidFill>
                  <a:cs typeface="Arial" pitchFamily="34" charset="0"/>
                </a:rPr>
                <a:t>Segmentación</a:t>
              </a:r>
              <a:r>
                <a:rPr lang="en-US" altLang="ko-KR" sz="2399" b="1" dirty="0">
                  <a:solidFill>
                    <a:schemeClr val="tx1">
                      <a:lumMod val="50000"/>
                    </a:schemeClr>
                  </a:solidFill>
                  <a:cs typeface="Arial" pitchFamily="34" charset="0"/>
                </a:rPr>
                <a:t> de </a:t>
              </a:r>
              <a:r>
                <a:rPr lang="en-US" altLang="ko-KR" sz="2399" b="1" dirty="0" err="1">
                  <a:solidFill>
                    <a:schemeClr val="tx1">
                      <a:lumMod val="50000"/>
                    </a:schemeClr>
                  </a:solidFill>
                  <a:cs typeface="Arial" pitchFamily="34" charset="0"/>
                </a:rPr>
                <a:t>aliados</a:t>
              </a:r>
              <a:r>
                <a:rPr lang="en-US" altLang="ko-KR" sz="2399" b="1" dirty="0">
                  <a:solidFill>
                    <a:schemeClr val="tx1">
                      <a:lumMod val="50000"/>
                    </a:schemeClr>
                  </a:solidFill>
                  <a:cs typeface="Arial" pitchFamily="34" charset="0"/>
                </a:rPr>
                <a:t> </a:t>
              </a:r>
              <a:r>
                <a:rPr lang="en-US" altLang="ko-KR" sz="2399" b="1" dirty="0" err="1">
                  <a:solidFill>
                    <a:schemeClr val="tx1">
                      <a:lumMod val="50000"/>
                    </a:schemeClr>
                  </a:solidFill>
                  <a:cs typeface="Arial" pitchFamily="34" charset="0"/>
                </a:rPr>
                <a:t>existentes</a:t>
              </a:r>
              <a:r>
                <a:rPr lang="en-US" altLang="ko-KR" sz="2399" b="1" dirty="0">
                  <a:solidFill>
                    <a:schemeClr val="tx1">
                      <a:lumMod val="50000"/>
                    </a:schemeClr>
                  </a:solidFill>
                  <a:cs typeface="Arial" pitchFamily="34" charset="0"/>
                </a:rPr>
                <a:t>:</a:t>
              </a:r>
              <a:endParaRPr lang="ko-KR" altLang="en-US" sz="2399" b="1" dirty="0">
                <a:solidFill>
                  <a:schemeClr val="tx1">
                    <a:lumMod val="50000"/>
                  </a:schemeClr>
                </a:solidFill>
                <a:cs typeface="Arial" pitchFamily="34" charset="0"/>
              </a:endParaRPr>
            </a:p>
          </p:txBody>
        </p:sp>
      </p:grpSp>
      <p:grpSp>
        <p:nvGrpSpPr>
          <p:cNvPr id="30" name="Group 29"/>
          <p:cNvGrpSpPr/>
          <p:nvPr/>
        </p:nvGrpSpPr>
        <p:grpSpPr>
          <a:xfrm>
            <a:off x="7340054" y="8560042"/>
            <a:ext cx="7405569" cy="4470652"/>
            <a:chOff x="3059831" y="2116291"/>
            <a:chExt cx="2809719" cy="1905268"/>
          </a:xfrm>
        </p:grpSpPr>
        <p:sp>
          <p:nvSpPr>
            <p:cNvPr id="31" name="TextBox 30"/>
            <p:cNvSpPr txBox="1"/>
            <p:nvPr/>
          </p:nvSpPr>
          <p:spPr>
            <a:xfrm>
              <a:off x="3108663" y="2566110"/>
              <a:ext cx="2760887" cy="1455449"/>
            </a:xfrm>
            <a:prstGeom prst="rect">
              <a:avLst/>
            </a:prstGeom>
            <a:noFill/>
          </p:spPr>
          <p:txBody>
            <a:bodyPr wrap="square" rtlCol="0">
              <a:spAutoFit/>
            </a:bodyPr>
            <a:lstStyle/>
            <a:p>
              <a:pPr marL="342900" indent="-342900" algn="just">
                <a:buFont typeface="Arial" panose="020B0604020202020204" pitchFamily="34" charset="0"/>
                <a:buChar char="•"/>
              </a:pPr>
              <a:r>
                <a:rPr lang="es-ES" altLang="ko-KR" sz="2399" dirty="0">
                  <a:solidFill>
                    <a:schemeClr val="tx1">
                      <a:lumMod val="50000"/>
                    </a:schemeClr>
                  </a:solidFill>
                  <a:cs typeface="Arial" pitchFamily="34" charset="0"/>
                </a:rPr>
                <a:t>Invitación a participar en la presentación de tesis o proyectos fin de carrera, talleres, eventos del Instituto, reuniones puntuales de los grupos de trabajo, etc.</a:t>
              </a:r>
            </a:p>
            <a:p>
              <a:pPr marL="342900" indent="-342900" algn="just">
                <a:buFont typeface="Arial" panose="020B0604020202020204" pitchFamily="34" charset="0"/>
                <a:buChar char="•"/>
              </a:pPr>
              <a:r>
                <a:rPr lang="es-ES" altLang="ko-KR" sz="2399" dirty="0">
                  <a:solidFill>
                    <a:schemeClr val="tx1">
                      <a:lumMod val="50000"/>
                    </a:schemeClr>
                  </a:solidFill>
                  <a:cs typeface="Arial" pitchFamily="34" charset="0"/>
                </a:rPr>
                <a:t>Entradas a ferias sectoriales de interés para el aliado.</a:t>
              </a:r>
            </a:p>
            <a:p>
              <a:pPr marL="342900" indent="-342900" algn="just">
                <a:buFont typeface="Arial" panose="020B0604020202020204" pitchFamily="34" charset="0"/>
                <a:buChar char="•"/>
              </a:pPr>
              <a:r>
                <a:rPr lang="es-ES" altLang="ko-KR" sz="2399" dirty="0">
                  <a:solidFill>
                    <a:schemeClr val="tx1">
                      <a:lumMod val="50000"/>
                    </a:schemeClr>
                  </a:solidFill>
                  <a:cs typeface="Arial" pitchFamily="34" charset="0"/>
                </a:rPr>
                <a:t>Eventos exclusivos en los que participen los aliados más importantes para el instituto.</a:t>
              </a:r>
            </a:p>
            <a:p>
              <a:pPr marL="342900" indent="-342900" algn="just">
                <a:buFont typeface="Arial" panose="020B0604020202020204" pitchFamily="34" charset="0"/>
                <a:buChar char="•"/>
              </a:pPr>
              <a:r>
                <a:rPr lang="es-ES" altLang="ko-KR" sz="2399" dirty="0">
                  <a:solidFill>
                    <a:schemeClr val="tx1">
                      <a:lumMod val="50000"/>
                    </a:schemeClr>
                  </a:solidFill>
                  <a:cs typeface="Arial" pitchFamily="34" charset="0"/>
                </a:rPr>
                <a:t>Etc.</a:t>
              </a:r>
              <a:endParaRPr lang="en-US" altLang="ko-KR" sz="2399" dirty="0">
                <a:solidFill>
                  <a:schemeClr val="tx1">
                    <a:lumMod val="50000"/>
                  </a:schemeClr>
                </a:solidFill>
                <a:cs typeface="Arial" pitchFamily="34" charset="0"/>
              </a:endParaRPr>
            </a:p>
          </p:txBody>
        </p:sp>
        <p:sp>
          <p:nvSpPr>
            <p:cNvPr id="32" name="TextBox 31"/>
            <p:cNvSpPr txBox="1"/>
            <p:nvPr/>
          </p:nvSpPr>
          <p:spPr>
            <a:xfrm>
              <a:off x="3059831" y="2116291"/>
              <a:ext cx="2760887" cy="354038"/>
            </a:xfrm>
            <a:prstGeom prst="rect">
              <a:avLst/>
            </a:prstGeom>
            <a:noFill/>
          </p:spPr>
          <p:txBody>
            <a:bodyPr wrap="square" rtlCol="0">
              <a:spAutoFit/>
            </a:bodyPr>
            <a:lstStyle/>
            <a:p>
              <a:r>
                <a:rPr lang="en-US" altLang="ko-KR" sz="2399" b="1" dirty="0">
                  <a:solidFill>
                    <a:schemeClr val="tx1">
                      <a:lumMod val="50000"/>
                    </a:schemeClr>
                  </a:solidFill>
                  <a:cs typeface="Arial" pitchFamily="34" charset="0"/>
                </a:rPr>
                <a:t>3. </a:t>
              </a:r>
              <a:r>
                <a:rPr lang="es-ES" sz="2399" b="1" dirty="0">
                  <a:solidFill>
                    <a:schemeClr val="tx1">
                      <a:lumMod val="50000"/>
                    </a:schemeClr>
                  </a:solidFill>
                  <a:cs typeface="Arial" pitchFamily="34" charset="0"/>
                </a:rPr>
                <a:t>Diseñar e implementar un </a:t>
              </a:r>
              <a:r>
                <a:rPr lang="es-ES" sz="2399" b="1" u="sng" dirty="0">
                  <a:solidFill>
                    <a:srgbClr val="009900"/>
                  </a:solidFill>
                  <a:cs typeface="Arial" pitchFamily="34" charset="0"/>
                </a:rPr>
                <a:t>programa de fidelización </a:t>
              </a:r>
              <a:r>
                <a:rPr lang="es-ES" sz="2399" b="1" u="sng" dirty="0">
                  <a:solidFill>
                    <a:schemeClr val="tx1">
                      <a:lumMod val="50000"/>
                    </a:schemeClr>
                  </a:solidFill>
                  <a:cs typeface="Arial" pitchFamily="34" charset="0"/>
                </a:rPr>
                <a:t>para aliados existentes</a:t>
              </a:r>
              <a:r>
                <a:rPr lang="es-ES" sz="2399" b="1" dirty="0">
                  <a:solidFill>
                    <a:schemeClr val="tx1">
                      <a:lumMod val="50000"/>
                    </a:schemeClr>
                  </a:solidFill>
                  <a:cs typeface="Arial" pitchFamily="34" charset="0"/>
                </a:rPr>
                <a:t>:</a:t>
              </a:r>
              <a:endParaRPr lang="ko-KR" altLang="en-US" sz="2399" b="1" dirty="0">
                <a:solidFill>
                  <a:schemeClr val="tx1">
                    <a:lumMod val="50000"/>
                  </a:schemeClr>
                </a:solidFill>
                <a:cs typeface="Arial" pitchFamily="34" charset="0"/>
              </a:endParaRPr>
            </a:p>
          </p:txBody>
        </p:sp>
      </p:grpSp>
      <p:sp>
        <p:nvSpPr>
          <p:cNvPr id="49" name="TextBox 48">
            <a:extLst>
              <a:ext uri="{FF2B5EF4-FFF2-40B4-BE49-F238E27FC236}">
                <a16:creationId xmlns:a16="http://schemas.microsoft.com/office/drawing/2014/main" id="{F58AFD6B-9191-40F2-820D-E82D90FF0444}"/>
              </a:ext>
            </a:extLst>
          </p:cNvPr>
          <p:cNvSpPr txBox="1"/>
          <p:nvPr/>
        </p:nvSpPr>
        <p:spPr>
          <a:xfrm>
            <a:off x="356567" y="2163523"/>
            <a:ext cx="5224263" cy="9325630"/>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1.1</a:t>
            </a:r>
            <a:r>
              <a:rPr lang="es-ES" altLang="ko-KR" sz="4000" b="1" dirty="0">
                <a:solidFill>
                  <a:schemeClr val="bg1"/>
                </a:solidFill>
                <a:cs typeface="Arial" pitchFamily="34" charset="0"/>
              </a:rPr>
              <a:t> </a:t>
            </a:r>
            <a:r>
              <a:rPr lang="es-ES" sz="4000" b="1" dirty="0">
                <a:solidFill>
                  <a:schemeClr val="bg1"/>
                </a:solidFill>
              </a:rPr>
              <a:t>Consolidar relaciones con </a:t>
            </a:r>
            <a:r>
              <a:rPr lang="es-ES" sz="4000" b="1" u="sng" dirty="0">
                <a:solidFill>
                  <a:schemeClr val="bg1"/>
                </a:solidFill>
              </a:rPr>
              <a:t>aliados existentes </a:t>
            </a:r>
            <a:r>
              <a:rPr lang="es-ES" sz="4000" b="1" dirty="0">
                <a:solidFill>
                  <a:schemeClr val="bg1"/>
                </a:solidFill>
              </a:rPr>
              <a:t>y </a:t>
            </a:r>
            <a:r>
              <a:rPr lang="es-ES" sz="4000" b="1" u="sng" dirty="0">
                <a:solidFill>
                  <a:schemeClr val="bg1"/>
                </a:solidFill>
              </a:rPr>
              <a:t>potenciar nuevas alianzas </a:t>
            </a:r>
            <a:r>
              <a:rPr lang="es-ES" sz="4000" b="1" dirty="0">
                <a:solidFill>
                  <a:schemeClr val="bg1"/>
                </a:solidFill>
              </a:rPr>
              <a:t>con Administraciones Públicas, agricultores, empresas y otras entidades, dentro y fuera de España, para aumentar el intercambio de conocimiento y tecnología.</a:t>
            </a:r>
          </a:p>
        </p:txBody>
      </p:sp>
      <p:grpSp>
        <p:nvGrpSpPr>
          <p:cNvPr id="9" name="Grupo 8">
            <a:extLst>
              <a:ext uri="{FF2B5EF4-FFF2-40B4-BE49-F238E27FC236}">
                <a16:creationId xmlns:a16="http://schemas.microsoft.com/office/drawing/2014/main" id="{EFEAC068-496A-FCD6-291F-BEA51ED8D33C}"/>
              </a:ext>
            </a:extLst>
          </p:cNvPr>
          <p:cNvGrpSpPr/>
          <p:nvPr/>
        </p:nvGrpSpPr>
        <p:grpSpPr>
          <a:xfrm>
            <a:off x="6068146" y="1178116"/>
            <a:ext cx="18296638" cy="1258452"/>
            <a:chOff x="5990934" y="1044210"/>
            <a:chExt cx="6201066" cy="583725"/>
          </a:xfrm>
        </p:grpSpPr>
        <p:sp>
          <p:nvSpPr>
            <p:cNvPr id="6" name="Freeform: Shape 58">
              <a:extLst>
                <a:ext uri="{FF2B5EF4-FFF2-40B4-BE49-F238E27FC236}">
                  <a16:creationId xmlns:a16="http://schemas.microsoft.com/office/drawing/2014/main" id="{0B9F1395-8A8F-3E2B-F3A7-A6B1AB70D031}"/>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0647EB81-0DB0-C05F-7ABE-92E53B90E1C6}"/>
                </a:ext>
              </a:extLst>
            </p:cNvPr>
            <p:cNvSpPr txBox="1"/>
            <p:nvPr/>
          </p:nvSpPr>
          <p:spPr bwMode="auto">
            <a:xfrm>
              <a:off x="6120363" y="1190575"/>
              <a:ext cx="5787069"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1.1.2 Consolidar relaciones con </a:t>
              </a:r>
              <a:r>
                <a:rPr lang="es-ES" altLang="ko-KR" sz="4000" b="1" u="sng" dirty="0">
                  <a:solidFill>
                    <a:schemeClr val="tx1">
                      <a:lumMod val="50000"/>
                    </a:schemeClr>
                  </a:solidFill>
                  <a:latin typeface="Relaway"/>
                  <a:cs typeface="Arial" pitchFamily="34" charset="0"/>
                </a:rPr>
                <a:t>aliados existentes</a:t>
              </a:r>
              <a:endParaRPr lang="ko-KR" altLang="en-US" sz="4000" b="1" u="sng" dirty="0">
                <a:solidFill>
                  <a:schemeClr val="tx1">
                    <a:lumMod val="50000"/>
                  </a:schemeClr>
                </a:solidFill>
                <a:latin typeface="Relaway"/>
                <a:cs typeface="Arial" pitchFamily="34" charset="0"/>
              </a:endParaRPr>
            </a:p>
          </p:txBody>
        </p:sp>
      </p:grpSp>
      <p:grpSp>
        <p:nvGrpSpPr>
          <p:cNvPr id="7" name="Grupo 6">
            <a:extLst>
              <a:ext uri="{FF2B5EF4-FFF2-40B4-BE49-F238E27FC236}">
                <a16:creationId xmlns:a16="http://schemas.microsoft.com/office/drawing/2014/main" id="{5841D263-EAC7-4314-A93D-710DEC8AA1DA}"/>
              </a:ext>
            </a:extLst>
          </p:cNvPr>
          <p:cNvGrpSpPr/>
          <p:nvPr/>
        </p:nvGrpSpPr>
        <p:grpSpPr>
          <a:xfrm>
            <a:off x="7436297" y="5363688"/>
            <a:ext cx="16226764" cy="7174196"/>
            <a:chOff x="7465934" y="5921896"/>
            <a:chExt cx="16226764" cy="7174196"/>
          </a:xfrm>
        </p:grpSpPr>
        <p:cxnSp>
          <p:nvCxnSpPr>
            <p:cNvPr id="3" name="Conector recto 2">
              <a:extLst>
                <a:ext uri="{FF2B5EF4-FFF2-40B4-BE49-F238E27FC236}">
                  <a16:creationId xmlns:a16="http://schemas.microsoft.com/office/drawing/2014/main" id="{2AC2484A-7F20-47D5-8927-B950E62AE2BC}"/>
                </a:ext>
              </a:extLst>
            </p:cNvPr>
            <p:cNvCxnSpPr>
              <a:cxnSpLocks/>
            </p:cNvCxnSpPr>
            <p:nvPr/>
          </p:nvCxnSpPr>
          <p:spPr>
            <a:xfrm>
              <a:off x="15069145" y="5921896"/>
              <a:ext cx="0" cy="7174196"/>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67674531-EC91-4DC2-93D9-459CA1A5313D}"/>
                </a:ext>
              </a:extLst>
            </p:cNvPr>
            <p:cNvCxnSpPr>
              <a:cxnSpLocks/>
            </p:cNvCxnSpPr>
            <p:nvPr/>
          </p:nvCxnSpPr>
          <p:spPr>
            <a:xfrm>
              <a:off x="7465934" y="5921896"/>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254A2A66-E69D-41DE-81B5-35D50D64D91C}"/>
                </a:ext>
              </a:extLst>
            </p:cNvPr>
            <p:cNvCxnSpPr>
              <a:cxnSpLocks/>
            </p:cNvCxnSpPr>
            <p:nvPr/>
          </p:nvCxnSpPr>
          <p:spPr>
            <a:xfrm>
              <a:off x="7633484" y="8946232"/>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grpSp>
      <p:sp>
        <p:nvSpPr>
          <p:cNvPr id="10" name="CuadroTexto 9">
            <a:extLst>
              <a:ext uri="{FF2B5EF4-FFF2-40B4-BE49-F238E27FC236}">
                <a16:creationId xmlns:a16="http://schemas.microsoft.com/office/drawing/2014/main" id="{17AA6C18-F56F-4D19-9097-9AADD1CA8D8A}"/>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1</a:t>
            </a:r>
          </a:p>
        </p:txBody>
      </p:sp>
      <p:sp>
        <p:nvSpPr>
          <p:cNvPr id="46" name="Rectángulo 45">
            <a:extLst>
              <a:ext uri="{FF2B5EF4-FFF2-40B4-BE49-F238E27FC236}">
                <a16:creationId xmlns:a16="http://schemas.microsoft.com/office/drawing/2014/main" id="{A0881AD3-4561-4E13-9E60-A48E97B8570D}"/>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15BE1337-C00A-8C41-C659-4923CD14ED1E}"/>
              </a:ext>
            </a:extLst>
          </p:cNvPr>
          <p:cNvSpPr txBox="1"/>
          <p:nvPr/>
        </p:nvSpPr>
        <p:spPr>
          <a:xfrm>
            <a:off x="8727441" y="2713104"/>
            <a:ext cx="11255284" cy="461537"/>
          </a:xfrm>
          <a:prstGeom prst="rect">
            <a:avLst/>
          </a:prstGeom>
          <a:noFill/>
        </p:spPr>
        <p:txBody>
          <a:bodyPr wrap="square">
            <a:spAutoFit/>
          </a:bodyPr>
          <a:lstStyle/>
          <a:p>
            <a:r>
              <a:rPr lang="es-ES" sz="2399" b="1" i="1" dirty="0">
                <a:solidFill>
                  <a:srgbClr val="000004"/>
                </a:solidFill>
                <a:cs typeface="Arial" pitchFamily="34" charset="0"/>
                <a:hlinkClick r:id="rId3">
                  <a:extLst>
                    <a:ext uri="{A12FA001-AC4F-418D-AE19-62706E023703}">
                      <ahyp:hlinkClr xmlns:ahyp="http://schemas.microsoft.com/office/drawing/2018/hyperlinkcolor" val="tx"/>
                    </a:ext>
                  </a:extLst>
                </a:hlinkClick>
              </a:rPr>
              <a:t>“Retener a un cliente es entre 5 y 7 veces más barato que atraer a uno” nuevo</a:t>
            </a:r>
            <a:endParaRPr lang="es-ES" sz="2399" b="1" i="1" dirty="0">
              <a:solidFill>
                <a:srgbClr val="000004"/>
              </a:solidFill>
              <a:cs typeface="Arial" pitchFamily="34" charset="0"/>
            </a:endParaRPr>
          </a:p>
        </p:txBody>
      </p:sp>
      <p:sp>
        <p:nvSpPr>
          <p:cNvPr id="12" name="CuadroTexto 11">
            <a:hlinkClick r:id="rId4"/>
            <a:extLst>
              <a:ext uri="{FF2B5EF4-FFF2-40B4-BE49-F238E27FC236}">
                <a16:creationId xmlns:a16="http://schemas.microsoft.com/office/drawing/2014/main" id="{3C962A7E-5D16-6701-8DDA-44953CC20DF0}"/>
              </a:ext>
            </a:extLst>
          </p:cNvPr>
          <p:cNvSpPr txBox="1"/>
          <p:nvPr/>
        </p:nvSpPr>
        <p:spPr>
          <a:xfrm>
            <a:off x="8727441" y="3566705"/>
            <a:ext cx="12266340" cy="830740"/>
          </a:xfrm>
          <a:prstGeom prst="rect">
            <a:avLst/>
          </a:prstGeom>
          <a:noFill/>
        </p:spPr>
        <p:txBody>
          <a:bodyPr wrap="square">
            <a:spAutoFit/>
          </a:bodyPr>
          <a:lstStyle/>
          <a:p>
            <a:r>
              <a:rPr lang="es-ES" sz="2399" b="1" i="1" dirty="0">
                <a:solidFill>
                  <a:srgbClr val="000004"/>
                </a:solidFill>
                <a:cs typeface="Arial" pitchFamily="34" charset="0"/>
              </a:rPr>
              <a:t>“Un estudio de IE </a:t>
            </a:r>
            <a:r>
              <a:rPr lang="es-ES" sz="2399" b="1" i="1" dirty="0" err="1">
                <a:solidFill>
                  <a:srgbClr val="000004"/>
                </a:solidFill>
                <a:cs typeface="Arial" pitchFamily="34" charset="0"/>
              </a:rPr>
              <a:t>University</a:t>
            </a:r>
            <a:r>
              <a:rPr lang="es-ES" sz="2399" b="1" i="1" dirty="0">
                <a:solidFill>
                  <a:srgbClr val="000004"/>
                </a:solidFill>
                <a:cs typeface="Arial" pitchFamily="34" charset="0"/>
              </a:rPr>
              <a:t> afirma que el 79% de las empresas considera que es más caro atraer a un nuevo cliente que retener a uno existente.”</a:t>
            </a:r>
          </a:p>
        </p:txBody>
      </p:sp>
      <p:grpSp>
        <p:nvGrpSpPr>
          <p:cNvPr id="13" name="Group 38">
            <a:extLst>
              <a:ext uri="{FF2B5EF4-FFF2-40B4-BE49-F238E27FC236}">
                <a16:creationId xmlns:a16="http://schemas.microsoft.com/office/drawing/2014/main" id="{B48030C0-9C09-76D4-6A17-BC9A908F4649}"/>
              </a:ext>
            </a:extLst>
          </p:cNvPr>
          <p:cNvGrpSpPr/>
          <p:nvPr/>
        </p:nvGrpSpPr>
        <p:grpSpPr>
          <a:xfrm>
            <a:off x="15729955" y="8591506"/>
            <a:ext cx="7933106" cy="1069182"/>
            <a:chOff x="3059831" y="2116291"/>
            <a:chExt cx="2778929" cy="455656"/>
          </a:xfrm>
        </p:grpSpPr>
        <p:sp>
          <p:nvSpPr>
            <p:cNvPr id="14" name="TextBox 39">
              <a:extLst>
                <a:ext uri="{FF2B5EF4-FFF2-40B4-BE49-F238E27FC236}">
                  <a16:creationId xmlns:a16="http://schemas.microsoft.com/office/drawing/2014/main" id="{6A580663-2218-0DDA-910A-40BE948EA59E}"/>
                </a:ext>
              </a:extLst>
            </p:cNvPr>
            <p:cNvSpPr txBox="1"/>
            <p:nvPr/>
          </p:nvSpPr>
          <p:spPr>
            <a:xfrm>
              <a:off x="3077873" y="2375198"/>
              <a:ext cx="2760887" cy="196749"/>
            </a:xfrm>
            <a:prstGeom prst="rect">
              <a:avLst/>
            </a:prstGeom>
            <a:noFill/>
          </p:spPr>
          <p:txBody>
            <a:bodyPr wrap="square" rtlCol="0">
              <a:spAutoFit/>
            </a:bodyPr>
            <a:lstStyle/>
            <a:p>
              <a:pPr marL="342900" indent="-342900" algn="just">
                <a:buFont typeface="Arial" panose="020B0604020202020204" pitchFamily="34" charset="0"/>
                <a:buChar char="•"/>
              </a:pPr>
              <a:r>
                <a:rPr lang="es-ES" altLang="ko-KR" sz="2400" dirty="0">
                  <a:solidFill>
                    <a:schemeClr val="tx1">
                      <a:lumMod val="50000"/>
                    </a:schemeClr>
                  </a:solidFill>
                  <a:cs typeface="Arial" pitchFamily="34" charset="0"/>
                </a:rPr>
                <a:t>Analizar qué aspectos han funcionado bien y cuáles pueden mejorar en la relación.</a:t>
              </a:r>
              <a:endParaRPr lang="en-US" altLang="ko-KR" sz="2400" dirty="0">
                <a:solidFill>
                  <a:schemeClr val="tx1">
                    <a:lumMod val="50000"/>
                  </a:schemeClr>
                </a:solidFill>
                <a:cs typeface="Arial" pitchFamily="34" charset="0"/>
              </a:endParaRPr>
            </a:p>
          </p:txBody>
        </p:sp>
        <p:sp>
          <p:nvSpPr>
            <p:cNvPr id="15" name="TextBox 40">
              <a:extLst>
                <a:ext uri="{FF2B5EF4-FFF2-40B4-BE49-F238E27FC236}">
                  <a16:creationId xmlns:a16="http://schemas.microsoft.com/office/drawing/2014/main" id="{BFB410FE-1FE4-C6B0-2BF7-2F84D011EEA3}"/>
                </a:ext>
              </a:extLst>
            </p:cNvPr>
            <p:cNvSpPr txBox="1"/>
            <p:nvPr/>
          </p:nvSpPr>
          <p:spPr>
            <a:xfrm>
              <a:off x="3059831" y="2116291"/>
              <a:ext cx="2760887" cy="196694"/>
            </a:xfrm>
            <a:prstGeom prst="rect">
              <a:avLst/>
            </a:prstGeom>
            <a:noFill/>
          </p:spPr>
          <p:txBody>
            <a:bodyPr wrap="square" rtlCol="0">
              <a:spAutoFit/>
            </a:bodyPr>
            <a:lstStyle/>
            <a:p>
              <a:pPr algn="just"/>
              <a:r>
                <a:rPr lang="es-ES" altLang="ko-KR" sz="2400" b="1" dirty="0">
                  <a:solidFill>
                    <a:schemeClr val="tx1">
                      <a:lumMod val="50000"/>
                    </a:schemeClr>
                  </a:solidFill>
                  <a:cs typeface="Arial" pitchFamily="34" charset="0"/>
                </a:rPr>
                <a:t>4. Evaluación y mejora continua:</a:t>
              </a:r>
            </a:p>
          </p:txBody>
        </p:sp>
      </p:grpSp>
    </p:spTree>
    <p:extLst>
      <p:ext uri="{BB962C8B-B14F-4D97-AF65-F5344CB8AC3E}">
        <p14:creationId xmlns:p14="http://schemas.microsoft.com/office/powerpoint/2010/main" val="165201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E1DE-9F56-3373-EA58-D5346E70A8E2}"/>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AA673951-B46A-2CF0-5179-0598AF7DF0BB}"/>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D185436C-5B5D-42C7-6E89-385FE6C80408}"/>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A4C51609-99BE-1372-8D99-F4B98D56D44E}"/>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1.1.2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17D44C7E-6423-CEF5-688B-A29D8C01CAFD}"/>
              </a:ext>
            </a:extLst>
          </p:cNvPr>
          <p:cNvSpPr txBox="1"/>
          <p:nvPr/>
        </p:nvSpPr>
        <p:spPr>
          <a:xfrm>
            <a:off x="356567" y="2163523"/>
            <a:ext cx="5224263" cy="9325630"/>
          </a:xfrm>
          <a:prstGeom prst="rect">
            <a:avLst/>
          </a:prstGeom>
          <a:noFill/>
          <a:ln>
            <a:noFill/>
          </a:ln>
        </p:spPr>
        <p:txBody>
          <a:bodyPr wrap="square" lIns="215944" rIns="215944" rtlCol="0">
            <a:spAutoFit/>
          </a:bodyPr>
          <a:lstStyle/>
          <a:p>
            <a:r>
              <a:rPr lang="es-ES" altLang="ko-KR" sz="4000" b="1" dirty="0">
                <a:solidFill>
                  <a:schemeClr val="accent2"/>
                </a:solidFill>
                <a:cs typeface="Arial" pitchFamily="34" charset="0"/>
              </a:rPr>
              <a:t>1.1 </a:t>
            </a:r>
            <a:r>
              <a:rPr lang="es-ES" sz="4000" b="1" dirty="0">
                <a:solidFill>
                  <a:schemeClr val="bg1"/>
                </a:solidFill>
              </a:rPr>
              <a:t>Consolidar relaciones con </a:t>
            </a:r>
            <a:r>
              <a:rPr lang="es-ES" sz="4000" b="1" u="sng" dirty="0">
                <a:solidFill>
                  <a:schemeClr val="bg1"/>
                </a:solidFill>
              </a:rPr>
              <a:t>aliados existentes </a:t>
            </a:r>
            <a:r>
              <a:rPr lang="es-ES" sz="4000" b="1" dirty="0">
                <a:solidFill>
                  <a:schemeClr val="bg1"/>
                </a:solidFill>
              </a:rPr>
              <a:t>y </a:t>
            </a:r>
            <a:r>
              <a:rPr lang="es-ES" sz="4000" b="1" u="sng" dirty="0">
                <a:solidFill>
                  <a:schemeClr val="bg1"/>
                </a:solidFill>
              </a:rPr>
              <a:t>potenciar nuevas alianzas </a:t>
            </a:r>
            <a:r>
              <a:rPr lang="es-ES" sz="4000" b="1" dirty="0">
                <a:solidFill>
                  <a:schemeClr val="bg1"/>
                </a:solidFill>
              </a:rPr>
              <a:t>con Administraciones Públicas, agricultores, empresas y otras entidades, dentro y fuera de España, para aumentar el intercambio de conocimiento y tecnología.</a:t>
            </a:r>
          </a:p>
        </p:txBody>
      </p:sp>
      <p:sp>
        <p:nvSpPr>
          <p:cNvPr id="3" name="Rectángulo 2">
            <a:extLst>
              <a:ext uri="{FF2B5EF4-FFF2-40B4-BE49-F238E27FC236}">
                <a16:creationId xmlns:a16="http://schemas.microsoft.com/office/drawing/2014/main" id="{798F2B21-5A17-4834-AE31-6CE75CE031F3}"/>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2EFFD24F-2A9B-4256-897D-4334776519FC}"/>
              </a:ext>
            </a:extLst>
          </p:cNvPr>
          <p:cNvSpPr txBox="1"/>
          <p:nvPr/>
        </p:nvSpPr>
        <p:spPr>
          <a:xfrm>
            <a:off x="7181183" y="2567583"/>
            <a:ext cx="16070563" cy="5151923"/>
          </a:xfrm>
          <a:prstGeom prst="rect">
            <a:avLst/>
          </a:prstGeom>
          <a:noFill/>
        </p:spPr>
        <p:txBody>
          <a:bodyPr wrap="square" rtlCol="0">
            <a:spAutoFit/>
          </a:bodyPr>
          <a:lstStyle/>
          <a:p>
            <a:pPr marL="342900" indent="-342900" algn="just">
              <a:lnSpc>
                <a:spcPct val="200000"/>
              </a:lnSpc>
              <a:buClr>
                <a:schemeClr val="accent2"/>
              </a:buClr>
              <a:buSzPct val="100000"/>
              <a:buFont typeface="Arial" panose="020B0604020202020204" pitchFamily="34" charset="0"/>
              <a:buChar char="•"/>
            </a:pPr>
            <a:r>
              <a:rPr lang="es-ES" sz="2400" b="1" dirty="0"/>
              <a:t>Diseñar y ofrecer a empresas servicios de suscripción (Oro-Plata-Bronce)</a:t>
            </a:r>
          </a:p>
          <a:p>
            <a:pPr marL="342900" indent="-342900" algn="just">
              <a:lnSpc>
                <a:spcPct val="200000"/>
              </a:lnSpc>
              <a:buClr>
                <a:schemeClr val="accent2"/>
              </a:buClr>
              <a:buSzPct val="100000"/>
              <a:buFont typeface="Arial" panose="020B0604020202020204" pitchFamily="34" charset="0"/>
              <a:buChar char="•"/>
            </a:pPr>
            <a:r>
              <a:rPr lang="es-ES" sz="2400" b="1" dirty="0" err="1"/>
              <a:t>iseñar</a:t>
            </a:r>
            <a:r>
              <a:rPr lang="es-ES" sz="2400" b="1" dirty="0"/>
              <a:t> e implementar un programa de fidelización para aliados ya existentes.</a:t>
            </a:r>
          </a:p>
          <a:p>
            <a:pPr marL="342900" indent="-342900" algn="just">
              <a:lnSpc>
                <a:spcPct val="200000"/>
              </a:lnSpc>
              <a:buClr>
                <a:schemeClr val="accent2"/>
              </a:buClr>
              <a:buSzPct val="100000"/>
              <a:buFont typeface="Arial" panose="020B0604020202020204" pitchFamily="34" charset="0"/>
              <a:buChar char="•"/>
            </a:pPr>
            <a:r>
              <a:rPr lang="es-ES" sz="2400" b="1" dirty="0"/>
              <a:t>Invitar a que antiguos alumnos con una posición relevante participen en diferentes actividades del Instituto.</a:t>
            </a:r>
          </a:p>
          <a:p>
            <a:pPr marL="342900" indent="-342900" algn="just">
              <a:lnSpc>
                <a:spcPct val="200000"/>
              </a:lnSpc>
              <a:buClr>
                <a:schemeClr val="accent2"/>
              </a:buClr>
              <a:buSzPct val="100000"/>
              <a:buFont typeface="Arial" panose="020B0604020202020204" pitchFamily="34" charset="0"/>
              <a:buChar char="•"/>
            </a:pPr>
            <a:r>
              <a:rPr lang="es-ES" sz="2400" b="1" dirty="0" err="1"/>
              <a:t>etc</a:t>
            </a:r>
            <a:endParaRPr lang="es-ES" sz="2400" b="1" dirty="0"/>
          </a:p>
          <a:p>
            <a:pPr algn="just">
              <a:lnSpc>
                <a:spcPct val="200000"/>
              </a:lnSpc>
              <a:buClr>
                <a:schemeClr val="accent2"/>
              </a:buClr>
              <a:buSzPct val="200000"/>
            </a:pPr>
            <a:endParaRPr lang="es-ES" sz="2400" b="1" dirty="0"/>
          </a:p>
          <a:p>
            <a:pPr marL="285750" indent="-285750" algn="just">
              <a:lnSpc>
                <a:spcPct val="200000"/>
              </a:lnSpc>
              <a:buClr>
                <a:schemeClr val="accent6"/>
              </a:buClr>
              <a:buSzPct val="200000"/>
              <a:buFont typeface="Wingdings" panose="05000000000000000000" pitchFamily="2" charset="2"/>
              <a:buChar char="ü"/>
            </a:pPr>
            <a:endParaRPr lang="es-ES" sz="2400" b="1" dirty="0"/>
          </a:p>
        </p:txBody>
      </p:sp>
      <p:pic>
        <p:nvPicPr>
          <p:cNvPr id="12" name="Imagen 11">
            <a:extLst>
              <a:ext uri="{FF2B5EF4-FFF2-40B4-BE49-F238E27FC236}">
                <a16:creationId xmlns:a16="http://schemas.microsoft.com/office/drawing/2014/main" id="{F5B95B33-ADAF-4876-98A3-FF231E61F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3" name="CuadroTexto 12">
            <a:extLst>
              <a:ext uri="{FF2B5EF4-FFF2-40B4-BE49-F238E27FC236}">
                <a16:creationId xmlns:a16="http://schemas.microsoft.com/office/drawing/2014/main" id="{141A174E-8DFD-45A7-BA1F-1C384D245397}"/>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1</a:t>
            </a:r>
          </a:p>
        </p:txBody>
      </p:sp>
    </p:spTree>
    <p:extLst>
      <p:ext uri="{BB962C8B-B14F-4D97-AF65-F5344CB8AC3E}">
        <p14:creationId xmlns:p14="http://schemas.microsoft.com/office/powerpoint/2010/main" val="78786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2B8CF2A-B51B-4D18-88CF-C255F723E41E}"/>
              </a:ext>
            </a:extLst>
          </p:cNvPr>
          <p:cNvPicPr/>
          <p:nvPr/>
        </p:nvPicPr>
        <p:blipFill rotWithShape="1">
          <a:blip r:embed="rId2">
            <a:extLst>
              <a:ext uri="{28A0092B-C50C-407E-A947-70E740481C1C}">
                <a14:useLocalDpi xmlns:a14="http://schemas.microsoft.com/office/drawing/2010/main" val="0"/>
              </a:ext>
            </a:extLst>
          </a:blip>
          <a:srcRect b="35510"/>
          <a:stretch/>
        </p:blipFill>
        <p:spPr bwMode="auto">
          <a:xfrm rot="5400000">
            <a:off x="-172472" y="185337"/>
            <a:ext cx="4193706" cy="3823031"/>
          </a:xfrm>
          <a:prstGeom prst="rect">
            <a:avLst/>
          </a:prstGeom>
          <a:noFill/>
          <a:ln>
            <a:noFill/>
          </a:ln>
          <a:extLst>
            <a:ext uri="{53640926-AAD7-44D8-BBD7-CCE9431645EC}">
              <a14:shadowObscured xmlns:a14="http://schemas.microsoft.com/office/drawing/2010/main"/>
            </a:ext>
          </a:extLst>
        </p:spPr>
      </p:pic>
      <p:sp>
        <p:nvSpPr>
          <p:cNvPr id="3" name="CuadroTexto 2">
            <a:extLst>
              <a:ext uri="{FF2B5EF4-FFF2-40B4-BE49-F238E27FC236}">
                <a16:creationId xmlns:a16="http://schemas.microsoft.com/office/drawing/2014/main" id="{12B0A531-52A2-463B-93D6-5487C9D226F5}"/>
              </a:ext>
            </a:extLst>
          </p:cNvPr>
          <p:cNvSpPr txBox="1"/>
          <p:nvPr/>
        </p:nvSpPr>
        <p:spPr>
          <a:xfrm>
            <a:off x="2832744" y="2096852"/>
            <a:ext cx="12202884" cy="707886"/>
          </a:xfrm>
          <a:prstGeom prst="rect">
            <a:avLst/>
          </a:prstGeom>
          <a:noFill/>
        </p:spPr>
        <p:txBody>
          <a:bodyPr wrap="square">
            <a:spAutoFit/>
          </a:bodyPr>
          <a:lstStyle/>
          <a:p>
            <a:r>
              <a:rPr lang="es-ES" sz="4000" b="1" dirty="0"/>
              <a:t>Plan Estratégico CIAGRO UMH</a:t>
            </a:r>
            <a:endParaRPr lang="es-ES" sz="4000" dirty="0"/>
          </a:p>
        </p:txBody>
      </p:sp>
      <p:sp>
        <p:nvSpPr>
          <p:cNvPr id="4" name="CuadroTexto 3">
            <a:extLst>
              <a:ext uri="{FF2B5EF4-FFF2-40B4-BE49-F238E27FC236}">
                <a16:creationId xmlns:a16="http://schemas.microsoft.com/office/drawing/2014/main" id="{37832240-DE12-47DF-F46C-EDBCC57B2CC0}"/>
              </a:ext>
            </a:extLst>
          </p:cNvPr>
          <p:cNvSpPr txBox="1"/>
          <p:nvPr/>
        </p:nvSpPr>
        <p:spPr>
          <a:xfrm>
            <a:off x="2832744" y="3235823"/>
            <a:ext cx="19221388" cy="10480177"/>
          </a:xfrm>
          <a:prstGeom prst="rect">
            <a:avLst/>
          </a:prstGeom>
          <a:noFill/>
        </p:spPr>
        <p:txBody>
          <a:bodyPr wrap="square">
            <a:spAutoFit/>
          </a:bodyPr>
          <a:lstStyle/>
          <a:p>
            <a:pPr algn="just"/>
            <a:r>
              <a:rPr lang="es-ES" sz="3200" b="1" dirty="0"/>
              <a:t>Mensaje del Director del CIAGRO-UMH.</a:t>
            </a:r>
            <a:r>
              <a:rPr lang="es-ES" sz="1800" dirty="0">
                <a:solidFill>
                  <a:srgbClr val="222222"/>
                </a:solidFill>
                <a:effectLst/>
                <a:latin typeface="Arial" panose="020B0604020202020204" pitchFamily="34" charset="0"/>
                <a:ea typeface="Times New Roman" panose="02020603050405020304" pitchFamily="18" charset="0"/>
              </a:rPr>
              <a:t> </a:t>
            </a:r>
          </a:p>
          <a:p>
            <a:pPr algn="just"/>
            <a:endParaRPr lang="es-ES" sz="1400" dirty="0">
              <a:solidFill>
                <a:srgbClr val="222222"/>
              </a:solidFill>
              <a:effectLst/>
              <a:latin typeface="Arial" panose="020B0604020202020204" pitchFamily="34" charset="0"/>
              <a:ea typeface="Times New Roman" panose="02020603050405020304" pitchFamily="18" charset="0"/>
            </a:endParaRPr>
          </a:p>
          <a:p>
            <a:pPr algn="just"/>
            <a:r>
              <a:rPr lang="es-ES" sz="1600" dirty="0">
                <a:solidFill>
                  <a:srgbClr val="222222"/>
                </a:solidFill>
                <a:effectLst/>
                <a:latin typeface="Arial" panose="020B0604020202020204" pitchFamily="34" charset="0"/>
                <a:ea typeface="Times New Roman" panose="02020603050405020304" pitchFamily="18" charset="0"/>
              </a:rPr>
              <a:t>Estimadas y estimados colegas, colaboradores/as y miembros de la comunidad </a:t>
            </a:r>
            <a:r>
              <a:rPr lang="es-ES" sz="1600" dirty="0">
                <a:solidFill>
                  <a:srgbClr val="000000"/>
                </a:solidFill>
                <a:effectLst/>
                <a:latin typeface="Arial" panose="020B0604020202020204" pitchFamily="34" charset="0"/>
                <a:ea typeface="Times New Roman" panose="02020603050405020304" pitchFamily="18" charset="0"/>
              </a:rPr>
              <a:t>universitaria,</a:t>
            </a:r>
          </a:p>
          <a:p>
            <a:pPr algn="just"/>
            <a:endParaRPr lang="es-ES" sz="16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s-ES" sz="1600" dirty="0">
                <a:effectLst/>
                <a:latin typeface="Arial" panose="020B0604020202020204" pitchFamily="34" charset="0"/>
                <a:ea typeface="Calibri" panose="020F0502020204030204" pitchFamily="34" charset="0"/>
                <a:cs typeface="Times New Roman" panose="02020603050405020304" pitchFamily="18" charset="0"/>
              </a:rPr>
              <a:t>Me complace presentar el Plan Estratégico 2025–2028 del </a:t>
            </a:r>
            <a:r>
              <a:rPr lang="es-ES" sz="1600" i="1" dirty="0">
                <a:effectLst/>
                <a:latin typeface="Arial" panose="020B0604020202020204" pitchFamily="34" charset="0"/>
                <a:ea typeface="Calibri" panose="020F0502020204030204" pitchFamily="34" charset="0"/>
                <a:cs typeface="Times New Roman" panose="02020603050405020304" pitchFamily="18" charset="0"/>
              </a:rPr>
              <a:t>Instituto de Investigación e Innovación Agroalimentaria y Agroambiental de la Universidad Miguel Hernández de Elche (CIAGRO-UMH)</a:t>
            </a:r>
            <a:r>
              <a:rPr lang="es-ES" sz="1600" dirty="0">
                <a:effectLst/>
                <a:latin typeface="Arial" panose="020B0604020202020204" pitchFamily="34" charset="0"/>
                <a:ea typeface="Calibri" panose="020F0502020204030204" pitchFamily="34" charset="0"/>
                <a:cs typeface="Times New Roman" panose="02020603050405020304" pitchFamily="18" charset="0"/>
              </a:rPr>
              <a:t>, fruto de un riguroso proceso de análisis, reflexión y construcción colectiva. Se trata de u</a:t>
            </a:r>
            <a:r>
              <a:rPr lang="es-ES" sz="1600" dirty="0">
                <a:effectLst/>
                <a:latin typeface="Arial" panose="020B0604020202020204" pitchFamily="34" charset="0"/>
                <a:ea typeface="Times New Roman" panose="02020603050405020304" pitchFamily="18" charset="0"/>
                <a:cs typeface="Times New Roman" panose="02020603050405020304" pitchFamily="18" charset="0"/>
              </a:rPr>
              <a:t>n documento que marca un hito en nuestra trayectoria y que, ante todo, se plantea como una invitación a sumar esfuerzos y a alinear capacidades. </a:t>
            </a:r>
          </a:p>
          <a:p>
            <a:pPr algn="just">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CIAGRO-UMH nace en el seno de la Escuela Politécnica Superior de Orihuela, centro de referencia que ha formado a más de 30 promociones de ingenieros agrónomos desde 1995, y sobre los que se ha edificado el potente sector agroalimentario del sureste español, referencia a nivel europeo. </a:t>
            </a:r>
          </a:p>
          <a:p>
            <a:pPr algn="just">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effectLst/>
                <a:latin typeface="Arial" panose="020B0604020202020204" pitchFamily="34" charset="0"/>
                <a:ea typeface="Times New Roman" panose="02020603050405020304" pitchFamily="18" charset="0"/>
                <a:cs typeface="Times New Roman" panose="02020603050405020304" pitchFamily="18" charset="0"/>
              </a:rPr>
              <a:t>El sector agroalimentario y el entorno agroambiental se enfrentan hoy a desafíos de una magnitud sin precedentes: el cambio climático, la escasez de recursos hídricos, la seguridad alimentaria, la transformación digital del sector primario y la sostenibilidad de los ecosistemas productivos, así como una transición ecológica justa y basada en el conocimiento. En este contexto, la ciencia y la innovación se convierten en herramientas esenciales para ofrecer respuestas urgentes, concretas, fundamentadas, y sostenibles. Con esta convicción, se constituye el CIAGRO-UMH, con una doble vocación: ser un referente en investigación de excelencia y liderar la transferencia de soluciones innovadoras al servicio de la sociedad.</a:t>
            </a:r>
          </a:p>
          <a:p>
            <a:pPr algn="just">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Este Plan Estratégico traza la hoja de ruta que guiará nuestras acciones durante los próximos años. En él se recogen nuestros compromisos fundamentales: fomentar una investigación interdisciplinaria de alto impacto, fortalecer nuestras alianzas con el sector productivo y las instituciones públicas, promover la formación de investigadores e investigadoras altamente cualificados, y posicionar nuestro Instituto como un actor clave en la formulación y diseño de políticas públicas y estrategias sectoriales. </a:t>
            </a:r>
          </a:p>
          <a:p>
            <a:pPr algn="just"/>
            <a:endParaRPr lang="es-ES" sz="1600" dirty="0">
              <a:effectLst/>
              <a:latin typeface="Times New Roman" panose="02020603050405020304" pitchFamily="18" charset="0"/>
              <a:ea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Queremos consolidarnos como un espacio abierto al diálogo entre la ciencia, la tecnología y los saberes territoriales, contribuyendo a una transformación profunda de los modelos agroalimentarios hacia sistemas más resilientes, equitativos y sostenibles. Este Plan no es un documento cerrado, sino una guía dinámica que requiere el compromiso y la participación activa de todas las personas e instituciones que comparten nuestros valores y objetivos.</a:t>
            </a:r>
          </a:p>
          <a:p>
            <a:pPr algn="just"/>
            <a:endParaRPr lang="es-ES" sz="1600" dirty="0">
              <a:effectLst/>
              <a:latin typeface="Times New Roman" panose="02020603050405020304" pitchFamily="18" charset="0"/>
              <a:ea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Agradezco profundamente a todas y todos quienes han participado y contribuido en la elaboración de nuestro Plan Estratégico. Su conocimiento, implicación, compromiso y visión han sido esenciales para dar forma a este ambicioso proyecto colectivo.</a:t>
            </a:r>
          </a:p>
          <a:p>
            <a:pPr algn="just"/>
            <a:endParaRPr lang="es-ES" sz="16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s-ES" sz="1600" dirty="0">
                <a:effectLst/>
                <a:latin typeface="Arial" panose="020B0604020202020204" pitchFamily="34" charset="0"/>
                <a:ea typeface="Calibri" panose="020F0502020204030204" pitchFamily="34" charset="0"/>
                <a:cs typeface="Times New Roman" panose="02020603050405020304" pitchFamily="18" charset="0"/>
              </a:rPr>
              <a:t>Con entusiasmo y convicción, los animo a recorrer juntos este camino, construyendo conocimiento y soluciones para el presente y el futuro del territorio que habitamos y cuidamos.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s-ES" sz="16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Atentamente,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600" dirty="0">
                <a:solidFill>
                  <a:srgbClr val="222222"/>
                </a:solidFill>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r>
              <a:rPr lang="es-ES" sz="1600" b="1" dirty="0">
                <a:solidFill>
                  <a:srgbClr val="222222"/>
                </a:solidFill>
                <a:effectLst/>
                <a:latin typeface="Arial" panose="020B0604020202020204" pitchFamily="34" charset="0"/>
                <a:ea typeface="Times New Roman" panose="02020603050405020304" pitchFamily="18" charset="0"/>
              </a:rPr>
              <a:t>Raúl Moral Herrero</a:t>
            </a:r>
            <a:br>
              <a:rPr lang="es-ES" sz="1600" dirty="0">
                <a:solidFill>
                  <a:srgbClr val="222222"/>
                </a:solidFill>
                <a:effectLst/>
                <a:latin typeface="Arial" panose="020B0604020202020204" pitchFamily="34" charset="0"/>
                <a:ea typeface="Times New Roman" panose="02020603050405020304" pitchFamily="18" charset="0"/>
              </a:rPr>
            </a:br>
            <a:r>
              <a:rPr lang="es-ES" sz="1600" dirty="0">
                <a:solidFill>
                  <a:srgbClr val="222222"/>
                </a:solidFill>
                <a:effectLst/>
                <a:latin typeface="Arial" panose="020B0604020202020204" pitchFamily="34" charset="0"/>
                <a:ea typeface="Times New Roman" panose="02020603050405020304" pitchFamily="18" charset="0"/>
              </a:rPr>
              <a:t>Director</a:t>
            </a:r>
            <a:br>
              <a:rPr lang="es-ES" sz="1600" dirty="0">
                <a:solidFill>
                  <a:srgbClr val="222222"/>
                </a:solidFill>
                <a:effectLst/>
                <a:latin typeface="Arial" panose="020B0604020202020204" pitchFamily="34" charset="0"/>
                <a:ea typeface="Times New Roman" panose="02020603050405020304" pitchFamily="18" charset="0"/>
              </a:rPr>
            </a:br>
            <a:r>
              <a:rPr lang="es-ES" sz="1600" dirty="0">
                <a:solidFill>
                  <a:srgbClr val="222222"/>
                </a:solidFill>
                <a:effectLst/>
                <a:latin typeface="Arial" panose="020B0604020202020204" pitchFamily="34" charset="0"/>
                <a:ea typeface="Times New Roman" panose="02020603050405020304" pitchFamily="18" charset="0"/>
              </a:rPr>
              <a:t>Instituto de Investigación e Innovación Agroalimentaria y Agroambiental</a:t>
            </a:r>
            <a:br>
              <a:rPr lang="es-ES" sz="1600" dirty="0">
                <a:solidFill>
                  <a:srgbClr val="222222"/>
                </a:solidFill>
                <a:effectLst/>
                <a:latin typeface="Arial" panose="020B0604020202020204" pitchFamily="34" charset="0"/>
                <a:ea typeface="Times New Roman" panose="02020603050405020304" pitchFamily="18" charset="0"/>
              </a:rPr>
            </a:br>
            <a:r>
              <a:rPr lang="es-ES" sz="1600" dirty="0">
                <a:solidFill>
                  <a:srgbClr val="222222"/>
                </a:solidFill>
                <a:effectLst/>
                <a:latin typeface="Arial" panose="020B0604020202020204" pitchFamily="34" charset="0"/>
                <a:ea typeface="Times New Roman" panose="02020603050405020304" pitchFamily="18" charset="0"/>
              </a:rPr>
              <a:t>Universidad Miguel Hernández de Elche</a:t>
            </a:r>
            <a:endParaRPr lang="es-ES" sz="1600" dirty="0">
              <a:effectLst/>
              <a:latin typeface="Times New Roman" panose="02020603050405020304" pitchFamily="18" charset="0"/>
              <a:ea typeface="Times New Roman" panose="02020603050405020304" pitchFamily="18" charset="0"/>
            </a:endParaRPr>
          </a:p>
          <a:p>
            <a:pPr algn="just"/>
            <a:endParaRPr lang="es-ES" sz="3200" b="1" dirty="0"/>
          </a:p>
        </p:txBody>
      </p:sp>
      <p:pic>
        <p:nvPicPr>
          <p:cNvPr id="6" name="Imagen 5">
            <a:extLst>
              <a:ext uri="{FF2B5EF4-FFF2-40B4-BE49-F238E27FC236}">
                <a16:creationId xmlns:a16="http://schemas.microsoft.com/office/drawing/2014/main" id="{1CB2851F-543B-45B9-A6B7-A43167F9281D}"/>
              </a:ext>
            </a:extLst>
          </p:cNvPr>
          <p:cNvPicPr/>
          <p:nvPr/>
        </p:nvPicPr>
        <p:blipFill rotWithShape="1">
          <a:blip r:embed="rId2">
            <a:extLst>
              <a:ext uri="{28A0092B-C50C-407E-A947-70E740481C1C}">
                <a14:useLocalDpi xmlns:a14="http://schemas.microsoft.com/office/drawing/2010/main" val="0"/>
              </a:ext>
            </a:extLst>
          </a:blip>
          <a:srcRect b="35510"/>
          <a:stretch/>
        </p:blipFill>
        <p:spPr bwMode="auto">
          <a:xfrm rot="16200000">
            <a:off x="20283875" y="9622223"/>
            <a:ext cx="3559567" cy="46279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1585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3CC2-FBA9-107D-3A37-3E5CB61368AA}"/>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DFA8BC96-1E8C-3505-66CB-63E682BCCA6A}"/>
              </a:ext>
            </a:extLst>
          </p:cNvPr>
          <p:cNvGrpSpPr/>
          <p:nvPr/>
        </p:nvGrpSpPr>
        <p:grpSpPr>
          <a:xfrm>
            <a:off x="6068146" y="1178116"/>
            <a:ext cx="18296638" cy="1258452"/>
            <a:chOff x="5990934" y="1044210"/>
            <a:chExt cx="6201066" cy="583725"/>
          </a:xfrm>
        </p:grpSpPr>
        <p:sp>
          <p:nvSpPr>
            <p:cNvPr id="6" name="Freeform: Shape 58">
              <a:extLst>
                <a:ext uri="{FF2B5EF4-FFF2-40B4-BE49-F238E27FC236}">
                  <a16:creationId xmlns:a16="http://schemas.microsoft.com/office/drawing/2014/main" id="{7F7C092B-2039-4C5E-596C-B121521FFA21}"/>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54ABE4B7-0222-66EF-D8DA-89083381F155}"/>
                </a:ext>
              </a:extLst>
            </p:cNvPr>
            <p:cNvSpPr txBox="1"/>
            <p:nvPr/>
          </p:nvSpPr>
          <p:spPr bwMode="auto">
            <a:xfrm>
              <a:off x="6120363" y="1190575"/>
              <a:ext cx="5787069"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1.1.3 Potenciar </a:t>
              </a:r>
              <a:r>
                <a:rPr lang="es-ES" altLang="ko-KR" sz="4000" b="1" u="sng" dirty="0">
                  <a:solidFill>
                    <a:schemeClr val="tx1">
                      <a:lumMod val="50000"/>
                    </a:schemeClr>
                  </a:solidFill>
                  <a:latin typeface="Relaway"/>
                  <a:cs typeface="Arial" pitchFamily="34" charset="0"/>
                </a:rPr>
                <a:t>nuevas alianzas </a:t>
              </a:r>
              <a:endParaRPr lang="ko-KR" altLang="en-US" sz="4000" b="1" u="sng" dirty="0">
                <a:solidFill>
                  <a:schemeClr val="tx1">
                    <a:lumMod val="50000"/>
                  </a:schemeClr>
                </a:solidFill>
                <a:latin typeface="Relaway"/>
                <a:cs typeface="Arial" pitchFamily="34" charset="0"/>
              </a:endParaRPr>
            </a:p>
          </p:txBody>
        </p:sp>
      </p:grpSp>
      <p:sp>
        <p:nvSpPr>
          <p:cNvPr id="4" name="TextBox 48">
            <a:extLst>
              <a:ext uri="{FF2B5EF4-FFF2-40B4-BE49-F238E27FC236}">
                <a16:creationId xmlns:a16="http://schemas.microsoft.com/office/drawing/2014/main" id="{84F406E6-37FC-EDA4-E078-1E9D0CD87FCA}"/>
              </a:ext>
            </a:extLst>
          </p:cNvPr>
          <p:cNvSpPr txBox="1"/>
          <p:nvPr/>
        </p:nvSpPr>
        <p:spPr>
          <a:xfrm>
            <a:off x="356567" y="2163523"/>
            <a:ext cx="5224263" cy="9325630"/>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1.1</a:t>
            </a:r>
            <a:r>
              <a:rPr lang="es-ES" altLang="ko-KR" sz="4000" b="1" dirty="0">
                <a:solidFill>
                  <a:schemeClr val="bg1"/>
                </a:solidFill>
                <a:cs typeface="Arial" pitchFamily="34" charset="0"/>
              </a:rPr>
              <a:t> </a:t>
            </a:r>
            <a:r>
              <a:rPr lang="es-ES" sz="4000" b="1" dirty="0">
                <a:solidFill>
                  <a:schemeClr val="bg1"/>
                </a:solidFill>
              </a:rPr>
              <a:t>Consolidar relaciones con </a:t>
            </a:r>
            <a:r>
              <a:rPr lang="es-ES" sz="4000" b="1" u="sng" dirty="0">
                <a:solidFill>
                  <a:schemeClr val="bg1"/>
                </a:solidFill>
              </a:rPr>
              <a:t>aliados existentes </a:t>
            </a:r>
            <a:r>
              <a:rPr lang="es-ES" sz="4000" b="1" dirty="0">
                <a:solidFill>
                  <a:schemeClr val="bg1"/>
                </a:solidFill>
              </a:rPr>
              <a:t>y </a:t>
            </a:r>
            <a:r>
              <a:rPr lang="es-ES" sz="4000" b="1" u="sng" dirty="0">
                <a:solidFill>
                  <a:schemeClr val="bg1"/>
                </a:solidFill>
              </a:rPr>
              <a:t>potenciar nuevas alianzas </a:t>
            </a:r>
            <a:r>
              <a:rPr lang="es-ES" sz="4000" b="1" dirty="0">
                <a:solidFill>
                  <a:schemeClr val="bg1"/>
                </a:solidFill>
              </a:rPr>
              <a:t>con Administraciones Públicas, agricultores, empresas y otras entidades, dentro y fuera de España, para aumentar el intercambio de conocimiento y tecnología.</a:t>
            </a:r>
          </a:p>
        </p:txBody>
      </p:sp>
      <p:sp>
        <p:nvSpPr>
          <p:cNvPr id="3" name="CuadroTexto 2">
            <a:extLst>
              <a:ext uri="{FF2B5EF4-FFF2-40B4-BE49-F238E27FC236}">
                <a16:creationId xmlns:a16="http://schemas.microsoft.com/office/drawing/2014/main" id="{03F2B103-8481-B28B-D322-8A53FA0EE169}"/>
              </a:ext>
            </a:extLst>
          </p:cNvPr>
          <p:cNvSpPr txBox="1"/>
          <p:nvPr/>
        </p:nvSpPr>
        <p:spPr>
          <a:xfrm>
            <a:off x="7222519" y="2463635"/>
            <a:ext cx="7344816" cy="3138103"/>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ffectLst/>
                <a:ea typeface="Aptos" panose="020B0004020202020204" pitchFamily="34" charset="0"/>
                <a:cs typeface="Times New Roman" panose="02020603050405020304" pitchFamily="18" charset="0"/>
              </a:rPr>
              <a:t>1. Identificar </a:t>
            </a:r>
            <a:r>
              <a:rPr lang="es-ES" sz="2400" b="1" u="sng" kern="100" dirty="0">
                <a:solidFill>
                  <a:schemeClr val="tx1">
                    <a:lumMod val="50000"/>
                  </a:schemeClr>
                </a:solidFill>
                <a:effectLst/>
                <a:ea typeface="Aptos" panose="020B0004020202020204" pitchFamily="34" charset="0"/>
                <a:cs typeface="Times New Roman" panose="02020603050405020304" pitchFamily="18" charset="0"/>
              </a:rPr>
              <a:t>el entorno clave</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a:t>
            </a:r>
            <a:endParaRPr lang="es-ES" sz="2400" kern="100" dirty="0">
              <a:solidFill>
                <a:schemeClr val="tx1">
                  <a:lumMod val="50000"/>
                </a:schemeClr>
              </a:solidFill>
              <a:effectLst/>
              <a:ea typeface="Aptos" panose="020B0004020202020204" pitchFamily="34" charset="0"/>
              <a:cs typeface="Times New Roman" panose="02020603050405020304" pitchFamily="18" charset="0"/>
            </a:endParaRP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Realizar un mapeo de Administraciones Públicas, agricultores y empresas relevantes.</a:t>
            </a: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Identificar instituciones que ya promuevan la innovación en tecnología agrícola o industrial.</a:t>
            </a: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Clasificar las partes interesadas por sector, tamaño y relevancia estratégica​​.</a:t>
            </a:r>
          </a:p>
        </p:txBody>
      </p:sp>
      <p:sp>
        <p:nvSpPr>
          <p:cNvPr id="13" name="CuadroTexto 12">
            <a:extLst>
              <a:ext uri="{FF2B5EF4-FFF2-40B4-BE49-F238E27FC236}">
                <a16:creationId xmlns:a16="http://schemas.microsoft.com/office/drawing/2014/main" id="{78F3D6B8-2C9B-53E7-CA33-DD1031B2D07F}"/>
              </a:ext>
            </a:extLst>
          </p:cNvPr>
          <p:cNvSpPr txBox="1"/>
          <p:nvPr/>
        </p:nvSpPr>
        <p:spPr>
          <a:xfrm>
            <a:off x="15113526" y="2418447"/>
            <a:ext cx="8505897" cy="3035639"/>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a typeface="Aptos" panose="020B0004020202020204" pitchFamily="34" charset="0"/>
                <a:cs typeface="Times New Roman" panose="02020603050405020304" pitchFamily="18" charset="0"/>
              </a:rPr>
              <a:t>2</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 </a:t>
            </a:r>
            <a:r>
              <a:rPr lang="es-ES" sz="2400" b="1" u="sng" kern="100" dirty="0">
                <a:solidFill>
                  <a:schemeClr val="tx1">
                    <a:lumMod val="50000"/>
                  </a:schemeClr>
                </a:solidFill>
                <a:effectLst/>
                <a:ea typeface="Aptos" panose="020B0004020202020204" pitchFamily="34" charset="0"/>
                <a:cs typeface="Times New Roman" panose="02020603050405020304" pitchFamily="18" charset="0"/>
              </a:rPr>
              <a:t>Segmentación</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 estratégica, </a:t>
            </a:r>
            <a:r>
              <a:rPr lang="es-ES" sz="2400" b="1" u="sng" kern="100" dirty="0">
                <a:solidFill>
                  <a:schemeClr val="tx1">
                    <a:lumMod val="50000"/>
                  </a:schemeClr>
                </a:solidFill>
                <a:effectLst/>
                <a:ea typeface="Aptos" panose="020B0004020202020204" pitchFamily="34" charset="0"/>
                <a:cs typeface="Times New Roman" panose="02020603050405020304" pitchFamily="18" charset="0"/>
              </a:rPr>
              <a:t>nacional e internacional:</a:t>
            </a:r>
            <a:endParaRPr lang="es-ES" sz="2400" u="sng" kern="100" dirty="0">
              <a:solidFill>
                <a:schemeClr val="tx1">
                  <a:lumMod val="50000"/>
                </a:schemeClr>
              </a:solidFill>
              <a:effectLst/>
              <a:ea typeface="Aptos" panose="020B0004020202020204" pitchFamily="34" charset="0"/>
              <a:cs typeface="Times New Roman" panose="02020603050405020304" pitchFamily="18" charset="0"/>
            </a:endParaRPr>
          </a:p>
          <a:p>
            <a:pPr marL="457200" indent="-4572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Definir qué actores priorizar (</a:t>
            </a:r>
            <a:r>
              <a:rPr lang="es-ES" sz="2400" kern="100" dirty="0" err="1">
                <a:effectLst/>
                <a:ea typeface="Aptos" panose="020B0004020202020204" pitchFamily="34" charset="0"/>
                <a:cs typeface="Times New Roman" panose="02020603050405020304" pitchFamily="18" charset="0"/>
              </a:rPr>
              <a:t>e.g</a:t>
            </a:r>
            <a:r>
              <a:rPr lang="es-ES" sz="2400" kern="100" dirty="0">
                <a:effectLst/>
                <a:ea typeface="Aptos" panose="020B0004020202020204" pitchFamily="34" charset="0"/>
                <a:cs typeface="Times New Roman" panose="02020603050405020304" pitchFamily="18" charset="0"/>
              </a:rPr>
              <a:t>., grandes asociaciones de agricultores, organismos públicos con fondos de innovación), intereses, estrategias de acercamiento, etc.</a:t>
            </a:r>
          </a:p>
          <a:p>
            <a:pPr marL="457200" indent="-457200" algn="just">
              <a:lnSpc>
                <a:spcPct val="107000"/>
              </a:lnSpc>
              <a:spcAft>
                <a:spcPts val="800"/>
              </a:spcAft>
              <a:buSzPct val="100000"/>
              <a:buFont typeface="Arial" panose="020B0604020202020204" pitchFamily="34" charset="0"/>
              <a:buChar char="•"/>
              <a:tabLst>
                <a:tab pos="914400" algn="l"/>
              </a:tabLst>
            </a:pPr>
            <a:r>
              <a:rPr lang="es-ES" sz="2400" kern="100" dirty="0">
                <a:ea typeface="Aptos" panose="020B0004020202020204" pitchFamily="34" charset="0"/>
                <a:cs typeface="Times New Roman" panose="02020603050405020304" pitchFamily="18" charset="0"/>
              </a:rPr>
              <a:t>Utilizar plataformas como, por ejemplo, </a:t>
            </a:r>
            <a:r>
              <a:rPr lang="es-ES" sz="2400" kern="100" dirty="0" err="1">
                <a:ea typeface="Aptos" panose="020B0004020202020204" pitchFamily="34" charset="0"/>
                <a:cs typeface="Times New Roman" panose="02020603050405020304" pitchFamily="18" charset="0"/>
              </a:rPr>
              <a:t>Linkedin</a:t>
            </a:r>
            <a:r>
              <a:rPr lang="es-ES" sz="2400" kern="100" dirty="0">
                <a:ea typeface="Aptos" panose="020B0004020202020204" pitchFamily="34" charset="0"/>
                <a:cs typeface="Times New Roman" panose="02020603050405020304" pitchFamily="18" charset="0"/>
              </a:rPr>
              <a:t>, SABI, etc.</a:t>
            </a:r>
            <a:endParaRPr lang="es-ES" sz="2400" kern="100" dirty="0">
              <a:effectLst/>
              <a:ea typeface="Aptos" panose="020B000402020202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DD07B28F-E31B-D8DE-1744-DCAD337DB61B}"/>
              </a:ext>
            </a:extLst>
          </p:cNvPr>
          <p:cNvSpPr txBox="1"/>
          <p:nvPr/>
        </p:nvSpPr>
        <p:spPr>
          <a:xfrm>
            <a:off x="7262315" y="5725874"/>
            <a:ext cx="7344816" cy="3433761"/>
          </a:xfrm>
          <a:prstGeom prst="rect">
            <a:avLst/>
          </a:prstGeom>
          <a:noFill/>
        </p:spPr>
        <p:txBody>
          <a:bodyPr wrap="square">
            <a:spAutoFit/>
          </a:bodyPr>
          <a:lstStyle/>
          <a:p>
            <a:pPr algn="just">
              <a:lnSpc>
                <a:spcPct val="107000"/>
              </a:lnSpc>
              <a:spcAft>
                <a:spcPts val="800"/>
              </a:spcAft>
              <a:tabLst>
                <a:tab pos="457200" algn="l"/>
              </a:tabLst>
            </a:pPr>
            <a:r>
              <a:rPr lang="es-ES" sz="2400" b="1" kern="100" dirty="0">
                <a:solidFill>
                  <a:schemeClr val="tx1">
                    <a:lumMod val="50000"/>
                  </a:schemeClr>
                </a:solidFill>
                <a:ea typeface="Aptos" panose="020B0004020202020204" pitchFamily="34" charset="0"/>
                <a:cs typeface="Times New Roman" panose="02020603050405020304" pitchFamily="18" charset="0"/>
              </a:rPr>
              <a:t>3</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 </a:t>
            </a:r>
            <a:r>
              <a:rPr lang="es-ES" sz="2400" b="1" u="sng" kern="100" dirty="0">
                <a:solidFill>
                  <a:schemeClr val="tx1">
                    <a:lumMod val="50000"/>
                  </a:schemeClr>
                </a:solidFill>
                <a:effectLst/>
                <a:ea typeface="Aptos" panose="020B0004020202020204" pitchFamily="34" charset="0"/>
                <a:cs typeface="Times New Roman" panose="02020603050405020304" pitchFamily="18" charset="0"/>
              </a:rPr>
              <a:t>Prescriptores</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 y </a:t>
            </a:r>
            <a:r>
              <a:rPr lang="es-ES" sz="2400" b="1" u="sng" kern="100" dirty="0">
                <a:solidFill>
                  <a:schemeClr val="tx1">
                    <a:lumMod val="50000"/>
                  </a:schemeClr>
                </a:solidFill>
                <a:effectLst/>
                <a:ea typeface="Aptos" panose="020B0004020202020204" pitchFamily="34" charset="0"/>
                <a:cs typeface="Times New Roman" panose="02020603050405020304" pitchFamily="18" charset="0"/>
              </a:rPr>
              <a:t>otras redes</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a:t>
            </a:r>
            <a:endParaRPr lang="es-ES" sz="2400" kern="100" dirty="0">
              <a:solidFill>
                <a:schemeClr val="tx1">
                  <a:lumMod val="50000"/>
                </a:schemeClr>
              </a:solidFill>
              <a:effectLst/>
              <a:ea typeface="Aptos" panose="020B0004020202020204" pitchFamily="34" charset="0"/>
              <a:cs typeface="Times New Roman" panose="02020603050405020304" pitchFamily="18" charset="0"/>
            </a:endParaRP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Identificar posibles prescriptores a los que solicitar ayuda con el potencial aliado.</a:t>
            </a: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Participar y vincularse con asociaciones empresariales, asociaciones académicas redes de investigación de forma muy activa (Comités de Dirección, Consejos Asesores, Grupos de trabajo, etc.).</a:t>
            </a:r>
          </a:p>
        </p:txBody>
      </p:sp>
      <p:grpSp>
        <p:nvGrpSpPr>
          <p:cNvPr id="18" name="Group 32">
            <a:extLst>
              <a:ext uri="{FF2B5EF4-FFF2-40B4-BE49-F238E27FC236}">
                <a16:creationId xmlns:a16="http://schemas.microsoft.com/office/drawing/2014/main" id="{C726D1F0-0EB3-B7DF-500E-716A62B34D8D}"/>
              </a:ext>
            </a:extLst>
          </p:cNvPr>
          <p:cNvGrpSpPr/>
          <p:nvPr/>
        </p:nvGrpSpPr>
        <p:grpSpPr>
          <a:xfrm>
            <a:off x="15088439" y="5664321"/>
            <a:ext cx="8530984" cy="4247189"/>
            <a:chOff x="3059831" y="2116291"/>
            <a:chExt cx="2774790" cy="1810034"/>
          </a:xfrm>
        </p:grpSpPr>
        <p:sp>
          <p:nvSpPr>
            <p:cNvPr id="19" name="TextBox 33">
              <a:extLst>
                <a:ext uri="{FF2B5EF4-FFF2-40B4-BE49-F238E27FC236}">
                  <a16:creationId xmlns:a16="http://schemas.microsoft.com/office/drawing/2014/main" id="{FF7C8909-DD8A-BE34-71EC-4355F7ECF9D6}"/>
                </a:ext>
              </a:extLst>
            </p:cNvPr>
            <p:cNvSpPr txBox="1"/>
            <p:nvPr/>
          </p:nvSpPr>
          <p:spPr>
            <a:xfrm>
              <a:off x="3073734" y="2312985"/>
              <a:ext cx="2760887" cy="1613340"/>
            </a:xfrm>
            <a:prstGeom prst="rect">
              <a:avLst/>
            </a:prstGeom>
            <a:noFill/>
          </p:spPr>
          <p:txBody>
            <a:bodyPr wrap="square" rtlCol="0">
              <a:spAutoFit/>
            </a:bodyPr>
            <a:lstStyle/>
            <a:p>
              <a:pPr marL="342900" indent="-342900" algn="just">
                <a:buFont typeface="Arial" panose="020B0604020202020204" pitchFamily="34" charset="0"/>
                <a:buChar char="•"/>
              </a:pPr>
              <a:r>
                <a:rPr lang="es-ES" altLang="ko-KR" sz="2400" dirty="0">
                  <a:solidFill>
                    <a:schemeClr val="tx1">
                      <a:lumMod val="50000"/>
                    </a:schemeClr>
                  </a:solidFill>
                  <a:cs typeface="Arial" pitchFamily="34" charset="0"/>
                </a:rPr>
                <a:t>Averiguar las necesidades de los diferentes actores clave y concretar para cada uno de ellos objetivos de colaboración:</a:t>
              </a:r>
            </a:p>
            <a:p>
              <a:pPr marL="800100" lvl="1" indent="-342900" algn="just">
                <a:buFont typeface="Wingdings" panose="05000000000000000000" pitchFamily="2" charset="2"/>
                <a:buChar char="ü"/>
                <a:tabLst>
                  <a:tab pos="457200" algn="l"/>
                </a:tabLst>
              </a:pPr>
              <a:r>
                <a:rPr lang="es-ES" altLang="ko-KR" sz="2400" dirty="0"/>
                <a:t>Promoción conjunta de los catálogos de investigación y tecnología.</a:t>
              </a:r>
            </a:p>
            <a:p>
              <a:pPr marL="800100" lvl="1" indent="-342900" algn="just">
                <a:buFont typeface="Wingdings" panose="05000000000000000000" pitchFamily="2" charset="2"/>
                <a:buChar char="ü"/>
                <a:tabLst>
                  <a:tab pos="457200" algn="l"/>
                </a:tabLst>
              </a:pPr>
              <a:r>
                <a:rPr lang="es-ES" altLang="ko-KR" sz="2400" dirty="0"/>
                <a:t>Participación en ferias tecnológicas internacionales.</a:t>
              </a:r>
            </a:p>
            <a:p>
              <a:pPr marL="800100" lvl="1" indent="-342900" algn="just">
                <a:buFont typeface="Wingdings" panose="05000000000000000000" pitchFamily="2" charset="2"/>
                <a:buChar char="ü"/>
                <a:tabLst>
                  <a:tab pos="457200" algn="l"/>
                </a:tabLst>
              </a:pPr>
              <a:r>
                <a:rPr lang="es-ES" altLang="ko-KR" sz="2400" dirty="0"/>
                <a:t>Organización de eventos.</a:t>
              </a:r>
            </a:p>
            <a:p>
              <a:pPr marL="800100" lvl="1" indent="-342900" algn="just">
                <a:buFont typeface="Wingdings" panose="05000000000000000000" pitchFamily="2" charset="2"/>
                <a:buChar char="ü"/>
                <a:tabLst>
                  <a:tab pos="457200" algn="l"/>
                </a:tabLst>
              </a:pPr>
              <a:r>
                <a:rPr lang="es-ES" altLang="ko-KR" sz="2400" dirty="0"/>
                <a:t>Creación de consorcios de financiación pública, etc.</a:t>
              </a:r>
            </a:p>
            <a:p>
              <a:pPr marL="800100" lvl="1" indent="-342900" algn="just">
                <a:buFont typeface="Wingdings" panose="05000000000000000000" pitchFamily="2" charset="2"/>
                <a:buChar char="ü"/>
                <a:tabLst>
                  <a:tab pos="457200" algn="l"/>
                </a:tabLst>
              </a:pPr>
              <a:r>
                <a:rPr lang="es-ES" altLang="ko-KR" sz="2400" dirty="0"/>
                <a:t>Codesarrollar simuladores y realidad virtual para formación agroambiental.</a:t>
              </a:r>
            </a:p>
          </p:txBody>
        </p:sp>
        <p:sp>
          <p:nvSpPr>
            <p:cNvPr id="20" name="TextBox 34">
              <a:extLst>
                <a:ext uri="{FF2B5EF4-FFF2-40B4-BE49-F238E27FC236}">
                  <a16:creationId xmlns:a16="http://schemas.microsoft.com/office/drawing/2014/main" id="{97038C29-3224-1665-B4EE-505406930C4D}"/>
                </a:ext>
              </a:extLst>
            </p:cNvPr>
            <p:cNvSpPr txBox="1"/>
            <p:nvPr/>
          </p:nvSpPr>
          <p:spPr>
            <a:xfrm>
              <a:off x="3059831" y="2116291"/>
              <a:ext cx="2760887" cy="196694"/>
            </a:xfrm>
            <a:prstGeom prst="rect">
              <a:avLst/>
            </a:prstGeom>
            <a:noFill/>
          </p:spPr>
          <p:txBody>
            <a:bodyPr wrap="square" rtlCol="0">
              <a:spAutoFit/>
            </a:bodyPr>
            <a:lstStyle/>
            <a:p>
              <a:r>
                <a:rPr lang="es-ES" altLang="ko-KR" sz="2400" b="1" dirty="0">
                  <a:solidFill>
                    <a:schemeClr val="tx1">
                      <a:lumMod val="50000"/>
                    </a:schemeClr>
                  </a:solidFill>
                  <a:cs typeface="Arial" pitchFamily="34" charset="0"/>
                </a:rPr>
                <a:t>4. </a:t>
              </a:r>
              <a:r>
                <a:rPr lang="es-ES" altLang="ko-KR" sz="2400" b="1" u="sng" dirty="0">
                  <a:solidFill>
                    <a:schemeClr val="tx1">
                      <a:lumMod val="50000"/>
                    </a:schemeClr>
                  </a:solidFill>
                  <a:cs typeface="Arial" pitchFamily="34" charset="0"/>
                </a:rPr>
                <a:t>Concretar objetivos de colaboración</a:t>
              </a:r>
              <a:r>
                <a:rPr lang="es-ES" altLang="ko-KR" sz="2400" b="1" dirty="0">
                  <a:solidFill>
                    <a:schemeClr val="tx1">
                      <a:lumMod val="50000"/>
                    </a:schemeClr>
                  </a:solidFill>
                  <a:cs typeface="Arial" pitchFamily="34" charset="0"/>
                </a:rPr>
                <a:t>:</a:t>
              </a:r>
            </a:p>
          </p:txBody>
        </p:sp>
      </p:grpSp>
      <p:grpSp>
        <p:nvGrpSpPr>
          <p:cNvPr id="16" name="Grupo 15">
            <a:extLst>
              <a:ext uri="{FF2B5EF4-FFF2-40B4-BE49-F238E27FC236}">
                <a16:creationId xmlns:a16="http://schemas.microsoft.com/office/drawing/2014/main" id="{72CD090E-E4CE-4F65-BA67-C3B6CBCFAD00}"/>
              </a:ext>
            </a:extLst>
          </p:cNvPr>
          <p:cNvGrpSpPr/>
          <p:nvPr/>
        </p:nvGrpSpPr>
        <p:grpSpPr>
          <a:xfrm>
            <a:off x="7333764" y="2535819"/>
            <a:ext cx="16059214" cy="10470104"/>
            <a:chOff x="7465934" y="2625988"/>
            <a:chExt cx="16059214" cy="10470104"/>
          </a:xfrm>
        </p:grpSpPr>
        <p:cxnSp>
          <p:nvCxnSpPr>
            <p:cNvPr id="21" name="Conector recto 20">
              <a:extLst>
                <a:ext uri="{FF2B5EF4-FFF2-40B4-BE49-F238E27FC236}">
                  <a16:creationId xmlns:a16="http://schemas.microsoft.com/office/drawing/2014/main" id="{4E7DA591-0AA4-46F8-8AAD-F5BBA58B9174}"/>
                </a:ext>
              </a:extLst>
            </p:cNvPr>
            <p:cNvCxnSpPr/>
            <p:nvPr/>
          </p:nvCxnSpPr>
          <p:spPr>
            <a:xfrm>
              <a:off x="15069145" y="262598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3F2CFC9-6E57-40B8-B005-420AF0C33E44}"/>
                </a:ext>
              </a:extLst>
            </p:cNvPr>
            <p:cNvCxnSpPr>
              <a:cxnSpLocks/>
            </p:cNvCxnSpPr>
            <p:nvPr/>
          </p:nvCxnSpPr>
          <p:spPr>
            <a:xfrm>
              <a:off x="7465934" y="5691907"/>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3DA1467-11E0-40C6-99CC-1C3EBB4FA9F6}"/>
                </a:ext>
              </a:extLst>
            </p:cNvPr>
            <p:cNvCxnSpPr>
              <a:cxnSpLocks/>
            </p:cNvCxnSpPr>
            <p:nvPr/>
          </p:nvCxnSpPr>
          <p:spPr>
            <a:xfrm>
              <a:off x="7465934" y="10075630"/>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grpSp>
      <p:sp>
        <p:nvSpPr>
          <p:cNvPr id="27" name="CuadroTexto 26">
            <a:extLst>
              <a:ext uri="{FF2B5EF4-FFF2-40B4-BE49-F238E27FC236}">
                <a16:creationId xmlns:a16="http://schemas.microsoft.com/office/drawing/2014/main" id="{4B420F66-A7A0-4DC3-922B-F7C1838DA4C3}"/>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8" name="CuadroTexto 27">
            <a:extLst>
              <a:ext uri="{FF2B5EF4-FFF2-40B4-BE49-F238E27FC236}">
                <a16:creationId xmlns:a16="http://schemas.microsoft.com/office/drawing/2014/main" id="{DB6FF438-E0B3-43C0-AF49-9E349A2A0007}"/>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1</a:t>
            </a:r>
          </a:p>
        </p:txBody>
      </p:sp>
      <p:sp>
        <p:nvSpPr>
          <p:cNvPr id="29" name="Rectángulo 28">
            <a:extLst>
              <a:ext uri="{FF2B5EF4-FFF2-40B4-BE49-F238E27FC236}">
                <a16:creationId xmlns:a16="http://schemas.microsoft.com/office/drawing/2014/main" id="{3B4DAE4E-BA77-496F-A890-AD6E4B5DC61A}"/>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F54AAE1-3502-FA36-2337-48735BF46916}"/>
              </a:ext>
            </a:extLst>
          </p:cNvPr>
          <p:cNvSpPr txBox="1"/>
          <p:nvPr/>
        </p:nvSpPr>
        <p:spPr>
          <a:xfrm>
            <a:off x="7262315" y="10109598"/>
            <a:ext cx="7380225" cy="3536353"/>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effectLst/>
                <a:ea typeface="Aptos" panose="020B0004020202020204" pitchFamily="34" charset="0"/>
                <a:cs typeface="Times New Roman" panose="02020603050405020304" pitchFamily="18" charset="0"/>
              </a:rPr>
              <a:t>5. </a:t>
            </a:r>
            <a:r>
              <a:rPr lang="es-ES" sz="2400" b="1" u="sng" kern="100" dirty="0">
                <a:effectLst/>
                <a:ea typeface="Aptos" panose="020B0004020202020204" pitchFamily="34" charset="0"/>
                <a:cs typeface="Times New Roman" panose="02020603050405020304" pitchFamily="18" charset="0"/>
              </a:rPr>
              <a:t>Facilitador/es </a:t>
            </a:r>
            <a:r>
              <a:rPr lang="es-ES" sz="2400" b="1" kern="100" dirty="0">
                <a:effectLst/>
                <a:ea typeface="Aptos" panose="020B0004020202020204" pitchFamily="34" charset="0"/>
                <a:cs typeface="Times New Roman" panose="02020603050405020304" pitchFamily="18" charset="0"/>
              </a:rPr>
              <a:t>del proceso:</a:t>
            </a:r>
            <a:endParaRPr lang="es-ES" sz="2400" kern="100" dirty="0">
              <a:effectLst/>
              <a:ea typeface="Aptos" panose="020B0004020202020204" pitchFamily="34" charset="0"/>
              <a:cs typeface="Times New Roman" panose="02020603050405020304" pitchFamily="18" charset="0"/>
            </a:endParaRP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Designar un líder o equipo responsable de supervisar la colaboración para cada agente clave.</a:t>
            </a: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Coordinar y garantizar comunicación fluida entre las partes.</a:t>
            </a: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a typeface="Aptos" panose="020B0004020202020204" pitchFamily="34" charset="0"/>
                <a:cs typeface="Times New Roman" panose="02020603050405020304" pitchFamily="18" charset="0"/>
              </a:rPr>
              <a:t>Seguimiento de la colaboración y reporte al grupo de trabajo y Comité de Dirección.</a:t>
            </a:r>
            <a:endParaRPr lang="es-ES" sz="2400" kern="100" dirty="0">
              <a:effectLst/>
              <a:ea typeface="Aptos" panose="020B000402020202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750BAA68-D8A4-6536-B840-5D9E92BCA61B}"/>
              </a:ext>
            </a:extLst>
          </p:cNvPr>
          <p:cNvSpPr txBox="1"/>
          <p:nvPr/>
        </p:nvSpPr>
        <p:spPr>
          <a:xfrm>
            <a:off x="15220365" y="10082526"/>
            <a:ext cx="8399060" cy="2145652"/>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ea typeface="Aptos" panose="020B0004020202020204" pitchFamily="34" charset="0"/>
                <a:cs typeface="Times New Roman" panose="02020603050405020304" pitchFamily="18" charset="0"/>
              </a:rPr>
              <a:t>6</a:t>
            </a:r>
            <a:r>
              <a:rPr lang="es-ES" sz="2400" b="1" kern="100" dirty="0">
                <a:effectLst/>
                <a:ea typeface="Aptos" panose="020B0004020202020204" pitchFamily="34" charset="0"/>
                <a:cs typeface="Times New Roman" panose="02020603050405020304" pitchFamily="18" charset="0"/>
              </a:rPr>
              <a:t>. </a:t>
            </a:r>
            <a:r>
              <a:rPr lang="es-ES" sz="2400" b="1" u="sng" kern="100" dirty="0">
                <a:ea typeface="Aptos" panose="020B0004020202020204" pitchFamily="34" charset="0"/>
                <a:cs typeface="Times New Roman" panose="02020603050405020304" pitchFamily="18" charset="0"/>
              </a:rPr>
              <a:t>Decidir  e</a:t>
            </a:r>
            <a:r>
              <a:rPr lang="es-ES" sz="2400" b="1" u="sng" kern="100" dirty="0">
                <a:effectLst/>
                <a:ea typeface="Aptos" panose="020B0004020202020204" pitchFamily="34" charset="0"/>
                <a:cs typeface="Times New Roman" panose="02020603050405020304" pitchFamily="18" charset="0"/>
              </a:rPr>
              <a:t>strategias de acercamiento</a:t>
            </a:r>
            <a:r>
              <a:rPr lang="es-ES" sz="2400" b="1" kern="100" dirty="0">
                <a:effectLst/>
                <a:ea typeface="Aptos" panose="020B0004020202020204" pitchFamily="34" charset="0"/>
                <a:cs typeface="Times New Roman" panose="02020603050405020304" pitchFamily="18" charset="0"/>
              </a:rPr>
              <a:t>:</a:t>
            </a:r>
            <a:endParaRPr lang="es-ES" sz="2400" kern="100" dirty="0">
              <a:effectLst/>
              <a:ea typeface="Aptos" panose="020B0004020202020204" pitchFamily="34" charset="0"/>
              <a:cs typeface="Times New Roman" panose="02020603050405020304" pitchFamily="18" charset="0"/>
            </a:endParaRPr>
          </a:p>
          <a:p>
            <a:pPr marL="342900" indent="-342900" algn="just">
              <a:lnSpc>
                <a:spcPct val="107000"/>
              </a:lnSpc>
              <a:spcAft>
                <a:spcPts val="800"/>
              </a:spcAft>
              <a:buSzPct val="100000"/>
              <a:buFont typeface="Arial" panose="020B0604020202020204" pitchFamily="34" charset="0"/>
              <a:buChar char="•"/>
              <a:tabLst>
                <a:tab pos="914400" algn="l"/>
              </a:tabLst>
            </a:pPr>
            <a:r>
              <a:rPr lang="es-ES" sz="2400" kern="100" dirty="0">
                <a:effectLst/>
                <a:ea typeface="Aptos" panose="020B0004020202020204" pitchFamily="34" charset="0"/>
                <a:cs typeface="Times New Roman" panose="02020603050405020304" pitchFamily="18" charset="0"/>
              </a:rPr>
              <a:t>Plan </a:t>
            </a:r>
            <a:r>
              <a:rPr lang="es-ES" sz="2400" kern="100" dirty="0">
                <a:ea typeface="Aptos" panose="020B0004020202020204" pitchFamily="34" charset="0"/>
                <a:cs typeface="Times New Roman" panose="02020603050405020304" pitchFamily="18" charset="0"/>
              </a:rPr>
              <a:t>de acercamiento con fechas y c</a:t>
            </a:r>
            <a:r>
              <a:rPr lang="es-ES" sz="2400" kern="100" dirty="0">
                <a:effectLst/>
                <a:ea typeface="Aptos" panose="020B0004020202020204" pitchFamily="34" charset="0"/>
                <a:cs typeface="Times New Roman" panose="02020603050405020304" pitchFamily="18" charset="0"/>
              </a:rPr>
              <a:t>anales: Correos electrónicos personalizados, Redes Sociales, prescriptores, organizar o participar eventos donde interactuar con los actores clave, etc.</a:t>
            </a:r>
          </a:p>
        </p:txBody>
      </p:sp>
    </p:spTree>
    <p:extLst>
      <p:ext uri="{BB962C8B-B14F-4D97-AF65-F5344CB8AC3E}">
        <p14:creationId xmlns:p14="http://schemas.microsoft.com/office/powerpoint/2010/main" val="1260623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6663E-279F-29FD-C7E3-5718CE5CF99F}"/>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B2E00885-2882-558F-8DB9-6E9501A44200}"/>
              </a:ext>
            </a:extLst>
          </p:cNvPr>
          <p:cNvGrpSpPr/>
          <p:nvPr/>
        </p:nvGrpSpPr>
        <p:grpSpPr>
          <a:xfrm>
            <a:off x="6068146" y="1178116"/>
            <a:ext cx="18296638" cy="1258452"/>
            <a:chOff x="5990934" y="1044210"/>
            <a:chExt cx="6201066" cy="583725"/>
          </a:xfrm>
        </p:grpSpPr>
        <p:sp>
          <p:nvSpPr>
            <p:cNvPr id="6" name="Freeform: Shape 58">
              <a:extLst>
                <a:ext uri="{FF2B5EF4-FFF2-40B4-BE49-F238E27FC236}">
                  <a16:creationId xmlns:a16="http://schemas.microsoft.com/office/drawing/2014/main" id="{C9679CE5-102F-FD9E-7BC0-5F22D0832F41}"/>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BF2343A2-B9A5-7E68-31BA-16C2FF8311F1}"/>
                </a:ext>
              </a:extLst>
            </p:cNvPr>
            <p:cNvSpPr txBox="1"/>
            <p:nvPr/>
          </p:nvSpPr>
          <p:spPr bwMode="auto">
            <a:xfrm>
              <a:off x="6120363" y="1190575"/>
              <a:ext cx="5787069"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1.1.3 Potenciar </a:t>
              </a:r>
              <a:r>
                <a:rPr lang="es-ES" altLang="ko-KR" sz="4000" b="1" u="sng" dirty="0">
                  <a:solidFill>
                    <a:schemeClr val="tx1">
                      <a:lumMod val="50000"/>
                    </a:schemeClr>
                  </a:solidFill>
                  <a:latin typeface="Relaway"/>
                  <a:cs typeface="Arial" pitchFamily="34" charset="0"/>
                </a:rPr>
                <a:t>nuevas alianzas </a:t>
              </a:r>
              <a:endParaRPr lang="ko-KR" altLang="en-US" sz="4000" b="1" u="sng" dirty="0">
                <a:solidFill>
                  <a:schemeClr val="tx1">
                    <a:lumMod val="50000"/>
                  </a:schemeClr>
                </a:solidFill>
                <a:latin typeface="Relaway"/>
                <a:cs typeface="Arial" pitchFamily="34" charset="0"/>
              </a:endParaRPr>
            </a:p>
          </p:txBody>
        </p:sp>
      </p:grpSp>
      <p:sp>
        <p:nvSpPr>
          <p:cNvPr id="4" name="TextBox 48">
            <a:extLst>
              <a:ext uri="{FF2B5EF4-FFF2-40B4-BE49-F238E27FC236}">
                <a16:creationId xmlns:a16="http://schemas.microsoft.com/office/drawing/2014/main" id="{B7677230-A255-04BB-58E0-97002EECF17B}"/>
              </a:ext>
            </a:extLst>
          </p:cNvPr>
          <p:cNvSpPr txBox="1"/>
          <p:nvPr/>
        </p:nvSpPr>
        <p:spPr>
          <a:xfrm>
            <a:off x="356567" y="2163523"/>
            <a:ext cx="5224263" cy="9325630"/>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1.1</a:t>
            </a:r>
            <a:r>
              <a:rPr lang="es-ES" altLang="ko-KR" sz="4000" b="1" dirty="0">
                <a:solidFill>
                  <a:schemeClr val="bg1"/>
                </a:solidFill>
                <a:cs typeface="Arial" pitchFamily="34" charset="0"/>
              </a:rPr>
              <a:t> </a:t>
            </a:r>
            <a:r>
              <a:rPr lang="es-ES" sz="4000" b="1" dirty="0">
                <a:solidFill>
                  <a:schemeClr val="bg1"/>
                </a:solidFill>
              </a:rPr>
              <a:t>Consolidar relaciones con </a:t>
            </a:r>
            <a:r>
              <a:rPr lang="es-ES" sz="4000" b="1" u="sng" dirty="0">
                <a:solidFill>
                  <a:schemeClr val="bg1"/>
                </a:solidFill>
              </a:rPr>
              <a:t>aliados existentes </a:t>
            </a:r>
            <a:r>
              <a:rPr lang="es-ES" sz="4000" b="1" dirty="0">
                <a:solidFill>
                  <a:schemeClr val="bg1"/>
                </a:solidFill>
              </a:rPr>
              <a:t>y </a:t>
            </a:r>
            <a:r>
              <a:rPr lang="es-ES" sz="4000" b="1" u="sng" dirty="0">
                <a:solidFill>
                  <a:schemeClr val="bg1"/>
                </a:solidFill>
              </a:rPr>
              <a:t>potenciar nuevas alianzas </a:t>
            </a:r>
            <a:r>
              <a:rPr lang="es-ES" sz="4000" b="1" dirty="0">
                <a:solidFill>
                  <a:schemeClr val="bg1"/>
                </a:solidFill>
              </a:rPr>
              <a:t>con Administraciones Públicas, agricultores, empresas y otras entidades, dentro y fuera de España, para aumentar el intercambio de conocimiento y tecnología.</a:t>
            </a:r>
          </a:p>
        </p:txBody>
      </p:sp>
      <p:grpSp>
        <p:nvGrpSpPr>
          <p:cNvPr id="22" name="Group 38">
            <a:extLst>
              <a:ext uri="{FF2B5EF4-FFF2-40B4-BE49-F238E27FC236}">
                <a16:creationId xmlns:a16="http://schemas.microsoft.com/office/drawing/2014/main" id="{B0D71DD3-4D88-B641-D981-9846305F0D12}"/>
              </a:ext>
            </a:extLst>
          </p:cNvPr>
          <p:cNvGrpSpPr/>
          <p:nvPr/>
        </p:nvGrpSpPr>
        <p:grpSpPr>
          <a:xfrm>
            <a:off x="7343243" y="10785909"/>
            <a:ext cx="16039609" cy="1033558"/>
            <a:chOff x="3059831" y="2116291"/>
            <a:chExt cx="2760887" cy="440474"/>
          </a:xfrm>
        </p:grpSpPr>
        <p:sp>
          <p:nvSpPr>
            <p:cNvPr id="23" name="TextBox 39">
              <a:extLst>
                <a:ext uri="{FF2B5EF4-FFF2-40B4-BE49-F238E27FC236}">
                  <a16:creationId xmlns:a16="http://schemas.microsoft.com/office/drawing/2014/main" id="{48E1D59B-B5E5-1D83-F9D0-F7A53F64CF5B}"/>
                </a:ext>
              </a:extLst>
            </p:cNvPr>
            <p:cNvSpPr txBox="1"/>
            <p:nvPr/>
          </p:nvSpPr>
          <p:spPr>
            <a:xfrm>
              <a:off x="3059831" y="2360016"/>
              <a:ext cx="2760887" cy="196749"/>
            </a:xfrm>
            <a:prstGeom prst="rect">
              <a:avLst/>
            </a:prstGeom>
            <a:noFill/>
          </p:spPr>
          <p:txBody>
            <a:bodyPr wrap="square" rtlCol="0">
              <a:spAutoFit/>
            </a:bodyPr>
            <a:lstStyle/>
            <a:p>
              <a:pPr marL="342900" indent="-342900" algn="just">
                <a:buFont typeface="Arial" panose="020B0604020202020204" pitchFamily="34" charset="0"/>
                <a:buChar char="•"/>
              </a:pPr>
              <a:r>
                <a:rPr lang="es-ES" altLang="ko-KR" sz="2400" dirty="0">
                  <a:solidFill>
                    <a:schemeClr val="tx1">
                      <a:lumMod val="50000"/>
                    </a:schemeClr>
                  </a:solidFill>
                  <a:cs typeface="Arial" pitchFamily="34" charset="0"/>
                </a:rPr>
                <a:t>Analizar qué aspectos han funcionado bien y cuáles pueden mejorar en la relación.</a:t>
              </a:r>
              <a:endParaRPr lang="en-US" altLang="ko-KR" sz="2400" dirty="0">
                <a:solidFill>
                  <a:schemeClr val="tx1">
                    <a:lumMod val="50000"/>
                  </a:schemeClr>
                </a:solidFill>
                <a:cs typeface="Arial" pitchFamily="34" charset="0"/>
              </a:endParaRPr>
            </a:p>
          </p:txBody>
        </p:sp>
        <p:sp>
          <p:nvSpPr>
            <p:cNvPr id="24" name="TextBox 40">
              <a:extLst>
                <a:ext uri="{FF2B5EF4-FFF2-40B4-BE49-F238E27FC236}">
                  <a16:creationId xmlns:a16="http://schemas.microsoft.com/office/drawing/2014/main" id="{FA08A208-8D10-E07B-DA8B-9151DB2AE62B}"/>
                </a:ext>
              </a:extLst>
            </p:cNvPr>
            <p:cNvSpPr txBox="1"/>
            <p:nvPr/>
          </p:nvSpPr>
          <p:spPr>
            <a:xfrm>
              <a:off x="3059831" y="2116291"/>
              <a:ext cx="2760887" cy="196694"/>
            </a:xfrm>
            <a:prstGeom prst="rect">
              <a:avLst/>
            </a:prstGeom>
            <a:noFill/>
          </p:spPr>
          <p:txBody>
            <a:bodyPr wrap="square" rtlCol="0">
              <a:spAutoFit/>
            </a:bodyPr>
            <a:lstStyle/>
            <a:p>
              <a:pPr algn="just"/>
              <a:r>
                <a:rPr lang="es-ES" altLang="ko-KR" sz="2400" b="1" dirty="0">
                  <a:solidFill>
                    <a:schemeClr val="tx1">
                      <a:lumMod val="50000"/>
                    </a:schemeClr>
                  </a:solidFill>
                  <a:cs typeface="Arial" pitchFamily="34" charset="0"/>
                </a:rPr>
                <a:t>8. Evaluación y mejora continua:</a:t>
              </a:r>
            </a:p>
          </p:txBody>
        </p:sp>
      </p:grpSp>
      <p:cxnSp>
        <p:nvCxnSpPr>
          <p:cNvPr id="26" name="Conector recto 25">
            <a:extLst>
              <a:ext uri="{FF2B5EF4-FFF2-40B4-BE49-F238E27FC236}">
                <a16:creationId xmlns:a16="http://schemas.microsoft.com/office/drawing/2014/main" id="{1BE32DF6-215F-AC77-462C-B32F0546D143}"/>
              </a:ext>
            </a:extLst>
          </p:cNvPr>
          <p:cNvCxnSpPr>
            <a:cxnSpLocks/>
          </p:cNvCxnSpPr>
          <p:nvPr/>
        </p:nvCxnSpPr>
        <p:spPr>
          <a:xfrm>
            <a:off x="7465934" y="10098360"/>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23630A7-71D9-9D4E-6A89-8B65003EFB80}"/>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8" name="CuadroTexto 27">
            <a:extLst>
              <a:ext uri="{FF2B5EF4-FFF2-40B4-BE49-F238E27FC236}">
                <a16:creationId xmlns:a16="http://schemas.microsoft.com/office/drawing/2014/main" id="{0B084E1B-20EE-6774-8DC4-A826F4BB02FB}"/>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1</a:t>
            </a:r>
          </a:p>
        </p:txBody>
      </p:sp>
      <p:sp>
        <p:nvSpPr>
          <p:cNvPr id="29" name="Rectángulo 28">
            <a:extLst>
              <a:ext uri="{FF2B5EF4-FFF2-40B4-BE49-F238E27FC236}">
                <a16:creationId xmlns:a16="http://schemas.microsoft.com/office/drawing/2014/main" id="{FC26959B-6526-AE4D-6510-D9D0EA0C5434}"/>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oup 38">
            <a:extLst>
              <a:ext uri="{FF2B5EF4-FFF2-40B4-BE49-F238E27FC236}">
                <a16:creationId xmlns:a16="http://schemas.microsoft.com/office/drawing/2014/main" id="{A97F64B1-2779-B0B0-2011-7150D2BE8E59}"/>
              </a:ext>
            </a:extLst>
          </p:cNvPr>
          <p:cNvGrpSpPr/>
          <p:nvPr/>
        </p:nvGrpSpPr>
        <p:grpSpPr>
          <a:xfrm>
            <a:off x="7083694" y="2913368"/>
            <a:ext cx="5376183" cy="2641839"/>
            <a:chOff x="3059830" y="2116291"/>
            <a:chExt cx="2760888" cy="1125879"/>
          </a:xfrm>
        </p:grpSpPr>
        <p:sp>
          <p:nvSpPr>
            <p:cNvPr id="5" name="TextBox 39">
              <a:extLst>
                <a:ext uri="{FF2B5EF4-FFF2-40B4-BE49-F238E27FC236}">
                  <a16:creationId xmlns:a16="http://schemas.microsoft.com/office/drawing/2014/main" id="{DA93F087-AC9C-5853-6698-F60C2560EF85}"/>
                </a:ext>
              </a:extLst>
            </p:cNvPr>
            <p:cNvSpPr txBox="1"/>
            <p:nvPr/>
          </p:nvSpPr>
          <p:spPr>
            <a:xfrm>
              <a:off x="3059830" y="2573224"/>
              <a:ext cx="2760887" cy="668946"/>
            </a:xfrm>
            <a:prstGeom prst="rect">
              <a:avLst/>
            </a:prstGeom>
            <a:noFill/>
          </p:spPr>
          <p:txBody>
            <a:bodyPr wrap="square" rtlCol="0">
              <a:spAutoFit/>
            </a:bodyPr>
            <a:lstStyle/>
            <a:p>
              <a:pPr marL="342900" indent="-342900" algn="just">
                <a:buFont typeface="Arial" panose="020B0604020202020204" pitchFamily="34" charset="0"/>
                <a:buChar char="•"/>
              </a:pPr>
              <a:r>
                <a:rPr lang="es-ES" altLang="ko-KR" sz="2400" dirty="0">
                  <a:solidFill>
                    <a:schemeClr val="tx1">
                      <a:lumMod val="50000"/>
                    </a:schemeClr>
                  </a:solidFill>
                  <a:cs typeface="Arial" pitchFamily="34" charset="0"/>
                </a:rPr>
                <a:t>En coordinación con OTRI  formalizar la colaboración y asegurar el compromiso de las partes implicadas.</a:t>
              </a:r>
              <a:endParaRPr lang="en-US" altLang="ko-KR" sz="2400" dirty="0">
                <a:solidFill>
                  <a:schemeClr val="tx1">
                    <a:lumMod val="50000"/>
                  </a:schemeClr>
                </a:solidFill>
                <a:cs typeface="Arial" pitchFamily="34" charset="0"/>
              </a:endParaRPr>
            </a:p>
          </p:txBody>
        </p:sp>
        <p:sp>
          <p:nvSpPr>
            <p:cNvPr id="7" name="TextBox 40">
              <a:extLst>
                <a:ext uri="{FF2B5EF4-FFF2-40B4-BE49-F238E27FC236}">
                  <a16:creationId xmlns:a16="http://schemas.microsoft.com/office/drawing/2014/main" id="{EB2870DA-6CD4-61B3-66B3-0C31A20F4156}"/>
                </a:ext>
              </a:extLst>
            </p:cNvPr>
            <p:cNvSpPr txBox="1"/>
            <p:nvPr/>
          </p:nvSpPr>
          <p:spPr>
            <a:xfrm>
              <a:off x="3059831" y="2116291"/>
              <a:ext cx="2760887" cy="354148"/>
            </a:xfrm>
            <a:prstGeom prst="rect">
              <a:avLst/>
            </a:prstGeom>
            <a:noFill/>
          </p:spPr>
          <p:txBody>
            <a:bodyPr wrap="square" rtlCol="0">
              <a:spAutoFit/>
            </a:bodyPr>
            <a:lstStyle/>
            <a:p>
              <a:r>
                <a:rPr lang="es-ES" altLang="ko-KR" sz="2400" b="1" dirty="0">
                  <a:solidFill>
                    <a:schemeClr val="tx1">
                      <a:lumMod val="50000"/>
                    </a:schemeClr>
                  </a:solidFill>
                  <a:cs typeface="Arial" pitchFamily="34" charset="0"/>
                </a:rPr>
                <a:t>7. Decidir y formalizar el tipo de acuerdo:</a:t>
              </a:r>
            </a:p>
          </p:txBody>
        </p:sp>
      </p:grpSp>
      <p:graphicFrame>
        <p:nvGraphicFramePr>
          <p:cNvPr id="11" name="Tabla 10">
            <a:extLst>
              <a:ext uri="{FF2B5EF4-FFF2-40B4-BE49-F238E27FC236}">
                <a16:creationId xmlns:a16="http://schemas.microsoft.com/office/drawing/2014/main" id="{F44A838E-BDC7-1319-3F9F-3717E88B65C2}"/>
              </a:ext>
            </a:extLst>
          </p:cNvPr>
          <p:cNvGraphicFramePr>
            <a:graphicFrameLocks noGrp="1"/>
          </p:cNvGraphicFramePr>
          <p:nvPr>
            <p:extLst>
              <p:ext uri="{D42A27DB-BD31-4B8C-83A1-F6EECF244321}">
                <p14:modId xmlns:p14="http://schemas.microsoft.com/office/powerpoint/2010/main" val="138528685"/>
              </p:ext>
            </p:extLst>
          </p:nvPr>
        </p:nvGraphicFramePr>
        <p:xfrm>
          <a:off x="12764889" y="2777371"/>
          <a:ext cx="11017225" cy="6581907"/>
        </p:xfrm>
        <a:graphic>
          <a:graphicData uri="http://schemas.openxmlformats.org/drawingml/2006/table">
            <a:tbl>
              <a:tblPr firstRow="1" bandRow="1">
                <a:tableStyleId>{5940675A-B579-460E-94D1-54222C63F5DA}</a:tableStyleId>
              </a:tblPr>
              <a:tblGrid>
                <a:gridCol w="2532133">
                  <a:extLst>
                    <a:ext uri="{9D8B030D-6E8A-4147-A177-3AD203B41FA5}">
                      <a16:colId xmlns:a16="http://schemas.microsoft.com/office/drawing/2014/main" val="614801463"/>
                    </a:ext>
                  </a:extLst>
                </a:gridCol>
                <a:gridCol w="2972197">
                  <a:extLst>
                    <a:ext uri="{9D8B030D-6E8A-4147-A177-3AD203B41FA5}">
                      <a16:colId xmlns:a16="http://schemas.microsoft.com/office/drawing/2014/main" val="2687928755"/>
                    </a:ext>
                  </a:extLst>
                </a:gridCol>
                <a:gridCol w="3128628">
                  <a:extLst>
                    <a:ext uri="{9D8B030D-6E8A-4147-A177-3AD203B41FA5}">
                      <a16:colId xmlns:a16="http://schemas.microsoft.com/office/drawing/2014/main" val="2121711299"/>
                    </a:ext>
                  </a:extLst>
                </a:gridCol>
                <a:gridCol w="2384267">
                  <a:extLst>
                    <a:ext uri="{9D8B030D-6E8A-4147-A177-3AD203B41FA5}">
                      <a16:colId xmlns:a16="http://schemas.microsoft.com/office/drawing/2014/main" val="3035538167"/>
                    </a:ext>
                  </a:extLst>
                </a:gridCol>
              </a:tblGrid>
              <a:tr h="682395">
                <a:tc>
                  <a:txBody>
                    <a:bodyPr/>
                    <a:lstStyle/>
                    <a:p>
                      <a:pPr algn="l" fontAlgn="ctr"/>
                      <a:r>
                        <a:rPr lang="es-ES" sz="1800" b="1" i="0" u="none" strike="noStrike" dirty="0">
                          <a:solidFill>
                            <a:srgbClr val="000000"/>
                          </a:solidFill>
                          <a:effectLst/>
                          <a:latin typeface="Raleway  "/>
                        </a:rPr>
                        <a:t>TIPO DE ACUERDO</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1" i="0" u="none" strike="noStrike" dirty="0">
                          <a:solidFill>
                            <a:srgbClr val="000000"/>
                          </a:solidFill>
                          <a:effectLst/>
                          <a:latin typeface="Raleway  "/>
                        </a:rPr>
                        <a:t> FIN </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1" i="0" u="none" strike="noStrike" dirty="0">
                          <a:solidFill>
                            <a:srgbClr val="000000"/>
                          </a:solidFill>
                          <a:effectLst/>
                          <a:latin typeface="Raleway  "/>
                        </a:rPr>
                        <a:t>FINANCIACIÓN </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1" i="0" u="none" strike="noStrike" dirty="0">
                          <a:solidFill>
                            <a:srgbClr val="000000"/>
                          </a:solidFill>
                          <a:effectLst/>
                          <a:latin typeface="Raleway  "/>
                        </a:rPr>
                        <a:t>DERECHOS SOBRE RESULTADOS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3052025582"/>
                  </a:ext>
                </a:extLst>
              </a:tr>
              <a:tr h="682395">
                <a:tc>
                  <a:txBody>
                    <a:bodyPr/>
                    <a:lstStyle/>
                    <a:p>
                      <a:pPr algn="l" fontAlgn="ctr"/>
                      <a:r>
                        <a:rPr lang="es-ES" sz="1800" b="1" i="0" u="none" strike="noStrike" dirty="0">
                          <a:solidFill>
                            <a:srgbClr val="000000"/>
                          </a:solidFill>
                          <a:effectLst/>
                          <a:latin typeface="Raleway  "/>
                        </a:rPr>
                        <a:t>CONVENIO DE I+D</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Colaboración para un fin común</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Toda aportación dineraria o en especie</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Todos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4287094417"/>
                  </a:ext>
                </a:extLst>
              </a:tr>
              <a:tr h="902571">
                <a:tc>
                  <a:txBody>
                    <a:bodyPr/>
                    <a:lstStyle/>
                    <a:p>
                      <a:pPr algn="l" fontAlgn="ctr"/>
                      <a:r>
                        <a:rPr lang="es-ES" sz="1800" b="1" i="0" u="none" strike="noStrike" dirty="0">
                          <a:solidFill>
                            <a:srgbClr val="000000"/>
                          </a:solidFill>
                          <a:effectLst/>
                          <a:latin typeface="Raleway  "/>
                        </a:rPr>
                        <a:t>ACUERDO DE</a:t>
                      </a:r>
                      <a:br>
                        <a:rPr lang="es-ES" sz="1800" b="1" i="0" u="none" strike="noStrike" dirty="0">
                          <a:solidFill>
                            <a:srgbClr val="000000"/>
                          </a:solidFill>
                          <a:effectLst/>
                          <a:latin typeface="Raleway  "/>
                        </a:rPr>
                      </a:br>
                      <a:r>
                        <a:rPr lang="es-ES" sz="1800" b="1" i="0" u="none" strike="noStrike" dirty="0">
                          <a:solidFill>
                            <a:srgbClr val="000000"/>
                          </a:solidFill>
                          <a:effectLst/>
                          <a:latin typeface="Raleway  "/>
                        </a:rPr>
                        <a:t>SUBVENCIÓN</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Instrumentar una subvención:</a:t>
                      </a:r>
                      <a:br>
                        <a:rPr lang="es-ES" sz="1800" b="0" i="0" u="none" strike="noStrike" dirty="0">
                          <a:solidFill>
                            <a:srgbClr val="000000"/>
                          </a:solidFill>
                          <a:effectLst/>
                          <a:latin typeface="Raleway  "/>
                        </a:rPr>
                      </a:br>
                      <a:r>
                        <a:rPr lang="es-ES" sz="1800" b="0" i="0" u="none" strike="noStrike" dirty="0">
                          <a:solidFill>
                            <a:srgbClr val="000000"/>
                          </a:solidFill>
                          <a:effectLst/>
                          <a:latin typeface="Raleway  "/>
                        </a:rPr>
                        <a:t>fin público.</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Ente público financiador</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Solo Beneficiarios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858578524"/>
                  </a:ext>
                </a:extLst>
              </a:tr>
              <a:tr h="682395">
                <a:tc>
                  <a:txBody>
                    <a:bodyPr/>
                    <a:lstStyle/>
                    <a:p>
                      <a:pPr algn="l" fontAlgn="ctr"/>
                      <a:r>
                        <a:rPr lang="es-ES" sz="1800" b="1" i="0" u="none" strike="noStrike">
                          <a:solidFill>
                            <a:srgbClr val="000000"/>
                          </a:solidFill>
                          <a:effectLst/>
                          <a:latin typeface="Raleway  "/>
                        </a:rPr>
                        <a:t>ACUERDO DE</a:t>
                      </a:r>
                      <a:br>
                        <a:rPr lang="es-ES" sz="1800" b="1" i="0" u="none" strike="noStrike">
                          <a:solidFill>
                            <a:srgbClr val="000000"/>
                          </a:solidFill>
                          <a:effectLst/>
                          <a:latin typeface="Raleway  "/>
                        </a:rPr>
                      </a:br>
                      <a:r>
                        <a:rPr lang="es-ES" sz="1800" b="1" i="0" u="none" strike="noStrike">
                          <a:solidFill>
                            <a:srgbClr val="000000"/>
                          </a:solidFill>
                          <a:effectLst/>
                          <a:latin typeface="Raleway  "/>
                        </a:rPr>
                        <a:t>CONSORCIO</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Condiciones proyecto colaborativo</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Posible, por Ente no participante</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Las partes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586839629"/>
                  </a:ext>
                </a:extLst>
              </a:tr>
              <a:tr h="682395">
                <a:tc>
                  <a:txBody>
                    <a:bodyPr/>
                    <a:lstStyle/>
                    <a:p>
                      <a:pPr algn="l" fontAlgn="ctr"/>
                      <a:r>
                        <a:rPr lang="es-ES" sz="1800" b="1" i="0" u="none" strike="noStrike" dirty="0">
                          <a:solidFill>
                            <a:srgbClr val="000000"/>
                          </a:solidFill>
                          <a:effectLst/>
                          <a:latin typeface="Raleway  "/>
                        </a:rPr>
                        <a:t>CONTRATO DE I+D</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Prestación de servicios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Parte contratante</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Parte contratante</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3654805769"/>
                  </a:ext>
                </a:extLst>
              </a:tr>
              <a:tr h="682395">
                <a:tc>
                  <a:txBody>
                    <a:bodyPr/>
                    <a:lstStyle/>
                    <a:p>
                      <a:pPr algn="l" fontAlgn="ctr"/>
                      <a:r>
                        <a:rPr lang="es-ES" sz="1800" b="1" i="0" u="none" strike="noStrike" dirty="0">
                          <a:solidFill>
                            <a:srgbClr val="000000"/>
                          </a:solidFill>
                          <a:effectLst/>
                          <a:latin typeface="Raleway  "/>
                        </a:rPr>
                        <a:t>CÁTEDRA-EMPRESA</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Alianza estratégica: Varias actuaciones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Privada: Donante/mecenas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Universidad</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2396521727"/>
                  </a:ext>
                </a:extLst>
              </a:tr>
              <a:tr h="682395">
                <a:tc>
                  <a:txBody>
                    <a:bodyPr/>
                    <a:lstStyle/>
                    <a:p>
                      <a:pPr algn="l" fontAlgn="ctr"/>
                      <a:r>
                        <a:rPr lang="es-ES" sz="1800" b="1" i="0" u="none" strike="noStrike" dirty="0">
                          <a:solidFill>
                            <a:srgbClr val="000000"/>
                          </a:solidFill>
                          <a:effectLst/>
                          <a:latin typeface="Raleway  "/>
                        </a:rPr>
                        <a:t>ACUERDO DE</a:t>
                      </a:r>
                      <a:br>
                        <a:rPr lang="es-ES" sz="1800" b="1" i="0" u="none" strike="noStrike" dirty="0">
                          <a:solidFill>
                            <a:srgbClr val="000000"/>
                          </a:solidFill>
                          <a:effectLst/>
                          <a:latin typeface="Raleway  "/>
                        </a:rPr>
                      </a:br>
                      <a:r>
                        <a:rPr lang="es-ES" sz="1800" b="1" i="0" u="none" strike="noStrike" dirty="0">
                          <a:solidFill>
                            <a:srgbClr val="000000"/>
                          </a:solidFill>
                          <a:effectLst/>
                          <a:latin typeface="Raleway  "/>
                        </a:rPr>
                        <a:t>DONACIÓN</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Carácter benéfico: Varias actuaciones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Privada: Donante/mecenas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Beneficiarios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016408145"/>
                  </a:ext>
                </a:extLst>
              </a:tr>
              <a:tr h="682395">
                <a:tc>
                  <a:txBody>
                    <a:bodyPr/>
                    <a:lstStyle/>
                    <a:p>
                      <a:pPr algn="l" fontAlgn="ctr"/>
                      <a:r>
                        <a:rPr lang="es-ES" sz="1800" b="1" i="0" u="none" strike="noStrike" dirty="0">
                          <a:solidFill>
                            <a:srgbClr val="000000"/>
                          </a:solidFill>
                          <a:effectLst/>
                          <a:latin typeface="Raleway  "/>
                        </a:rPr>
                        <a:t>ACUERDO MARCO</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Intención de ejecutar</a:t>
                      </a:r>
                      <a:br>
                        <a:rPr lang="es-ES" sz="1800" b="0" i="0" u="none" strike="noStrike">
                          <a:solidFill>
                            <a:srgbClr val="000000"/>
                          </a:solidFill>
                          <a:effectLst/>
                          <a:latin typeface="Raleway  "/>
                        </a:rPr>
                      </a:br>
                      <a:r>
                        <a:rPr lang="es-ES" sz="1800" b="0" i="0" u="none" strike="noStrike">
                          <a:solidFill>
                            <a:srgbClr val="000000"/>
                          </a:solidFill>
                          <a:effectLst/>
                          <a:latin typeface="Raleway  "/>
                        </a:rPr>
                        <a:t>acciones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No</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No procede</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3311682419"/>
                  </a:ext>
                </a:extLst>
              </a:tr>
              <a:tr h="902571">
                <a:tc>
                  <a:txBody>
                    <a:bodyPr/>
                    <a:lstStyle/>
                    <a:p>
                      <a:pPr algn="l" fontAlgn="ctr"/>
                      <a:r>
                        <a:rPr lang="es-ES" sz="1800" b="1" i="0" u="none" strike="noStrike" dirty="0">
                          <a:solidFill>
                            <a:srgbClr val="000000"/>
                          </a:solidFill>
                          <a:effectLst/>
                          <a:latin typeface="Raleway  "/>
                        </a:rPr>
                        <a:t>ACUERDO DE</a:t>
                      </a:r>
                      <a:br>
                        <a:rPr lang="es-ES" sz="1800" b="1" i="0" u="none" strike="noStrike" dirty="0">
                          <a:solidFill>
                            <a:srgbClr val="000000"/>
                          </a:solidFill>
                          <a:effectLst/>
                          <a:latin typeface="Raleway  "/>
                        </a:rPr>
                      </a:br>
                      <a:r>
                        <a:rPr lang="es-ES" sz="1800" b="1" i="0" u="none" strike="noStrike" dirty="0">
                          <a:solidFill>
                            <a:srgbClr val="000000"/>
                          </a:solidFill>
                          <a:effectLst/>
                          <a:latin typeface="Raleway  "/>
                        </a:rPr>
                        <a:t>TRANSFERENCIA</a:t>
                      </a:r>
                      <a:br>
                        <a:rPr lang="es-ES" sz="1800" b="1" i="0" u="none" strike="noStrike" dirty="0">
                          <a:solidFill>
                            <a:srgbClr val="000000"/>
                          </a:solidFill>
                          <a:effectLst/>
                          <a:latin typeface="Raleway  "/>
                        </a:rPr>
                      </a:br>
                      <a:r>
                        <a:rPr lang="es-ES" sz="1800" b="1" i="0" u="none" strike="noStrike" dirty="0">
                          <a:solidFill>
                            <a:srgbClr val="000000"/>
                          </a:solidFill>
                          <a:effectLst/>
                          <a:latin typeface="Raleway  "/>
                        </a:rPr>
                        <a:t>DE MATERIAL</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Raleway  "/>
                        </a:rPr>
                        <a:t>Intercambio de muestras biológicas u otros</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Gratuito u oneroso</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Raleway  "/>
                        </a:rPr>
                        <a:t>Casi nunca</a:t>
                      </a:r>
                    </a:p>
                  </a:txBody>
                  <a:tcPr marL="0" marR="0"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861478415"/>
                  </a:ext>
                </a:extLst>
              </a:tr>
            </a:tbl>
          </a:graphicData>
        </a:graphic>
      </p:graphicFrame>
    </p:spTree>
    <p:extLst>
      <p:ext uri="{BB962C8B-B14F-4D97-AF65-F5344CB8AC3E}">
        <p14:creationId xmlns:p14="http://schemas.microsoft.com/office/powerpoint/2010/main" val="938002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EFAAE-EE07-18D5-81F1-7E508CD61F0D}"/>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0A5D19DB-7570-B1E2-90D9-DDE8195B492C}"/>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071E3478-243C-3593-49B2-5319257699CD}"/>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2C8E4D76-D322-7691-05D2-94294595F285}"/>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 1.1.3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AE58EF47-0780-3CBC-3A3C-AEB8CE935EAE}"/>
              </a:ext>
            </a:extLst>
          </p:cNvPr>
          <p:cNvSpPr txBox="1"/>
          <p:nvPr/>
        </p:nvSpPr>
        <p:spPr>
          <a:xfrm>
            <a:off x="356567" y="2163523"/>
            <a:ext cx="5224263" cy="9325630"/>
          </a:xfrm>
          <a:prstGeom prst="rect">
            <a:avLst/>
          </a:prstGeom>
          <a:noFill/>
          <a:ln>
            <a:noFill/>
          </a:ln>
        </p:spPr>
        <p:txBody>
          <a:bodyPr wrap="square" lIns="215944" rIns="215944" rtlCol="0">
            <a:spAutoFit/>
          </a:bodyPr>
          <a:lstStyle/>
          <a:p>
            <a:r>
              <a:rPr lang="es-ES" altLang="ko-KR" sz="4000" b="1" dirty="0">
                <a:solidFill>
                  <a:schemeClr val="accent2"/>
                </a:solidFill>
                <a:cs typeface="Arial" pitchFamily="34" charset="0"/>
              </a:rPr>
              <a:t>1.1 </a:t>
            </a:r>
            <a:r>
              <a:rPr lang="es-ES" sz="4000" b="1" dirty="0">
                <a:solidFill>
                  <a:schemeClr val="bg1"/>
                </a:solidFill>
              </a:rPr>
              <a:t>Consolidar relaciones con </a:t>
            </a:r>
            <a:r>
              <a:rPr lang="es-ES" sz="4000" b="1" u="sng" dirty="0">
                <a:solidFill>
                  <a:schemeClr val="bg1"/>
                </a:solidFill>
              </a:rPr>
              <a:t>aliados existentes </a:t>
            </a:r>
            <a:r>
              <a:rPr lang="es-ES" sz="4000" b="1" dirty="0">
                <a:solidFill>
                  <a:schemeClr val="bg1"/>
                </a:solidFill>
              </a:rPr>
              <a:t>y </a:t>
            </a:r>
            <a:r>
              <a:rPr lang="es-ES" sz="4000" b="1" u="sng" dirty="0">
                <a:solidFill>
                  <a:schemeClr val="bg1"/>
                </a:solidFill>
              </a:rPr>
              <a:t>potenciar nuevas alianzas </a:t>
            </a:r>
            <a:r>
              <a:rPr lang="es-ES" sz="4000" b="1" dirty="0">
                <a:solidFill>
                  <a:schemeClr val="bg1"/>
                </a:solidFill>
              </a:rPr>
              <a:t>con Administraciones Públicas, agricultores, empresas y otras entidades, dentro y fuera de España, para aumentar el intercambio de conocimiento y tecnología.</a:t>
            </a:r>
          </a:p>
        </p:txBody>
      </p:sp>
      <p:sp>
        <p:nvSpPr>
          <p:cNvPr id="3" name="Rectángulo 2">
            <a:extLst>
              <a:ext uri="{FF2B5EF4-FFF2-40B4-BE49-F238E27FC236}">
                <a16:creationId xmlns:a16="http://schemas.microsoft.com/office/drawing/2014/main" id="{0B21F609-CAD3-2A55-805D-81E2316EC228}"/>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ABBDAF05-2573-A09B-3290-0C091D3E82B6}"/>
              </a:ext>
            </a:extLst>
          </p:cNvPr>
          <p:cNvSpPr txBox="1"/>
          <p:nvPr/>
        </p:nvSpPr>
        <p:spPr>
          <a:xfrm>
            <a:off x="7181183" y="2567583"/>
            <a:ext cx="16070563" cy="9583906"/>
          </a:xfrm>
          <a:prstGeom prst="rect">
            <a:avLst/>
          </a:prstGeom>
          <a:noFill/>
        </p:spPr>
        <p:txBody>
          <a:bodyPr wrap="square" rtlCol="0">
            <a:spAutoFit/>
          </a:bodyPr>
          <a:lstStyle/>
          <a:p>
            <a:pPr marL="342900" indent="-342900" algn="just">
              <a:lnSpc>
                <a:spcPct val="200000"/>
              </a:lnSpc>
              <a:buClr>
                <a:schemeClr val="accent2"/>
              </a:buClr>
              <a:buSzPct val="100000"/>
              <a:buFont typeface="Arial" panose="020B0604020202020204" pitchFamily="34" charset="0"/>
              <a:buChar char="•"/>
            </a:pPr>
            <a:r>
              <a:rPr lang="es-ES" sz="2400" b="1" dirty="0"/>
              <a:t>Participar en asociaciones académicas y redes de investigación de forma muy activa</a:t>
            </a:r>
          </a:p>
          <a:p>
            <a:pPr marL="342900" indent="-342900" algn="just">
              <a:lnSpc>
                <a:spcPct val="200000"/>
              </a:lnSpc>
              <a:buClr>
                <a:schemeClr val="accent2"/>
              </a:buClr>
              <a:buSzPct val="100000"/>
              <a:buFont typeface="Arial" panose="020B0604020202020204" pitchFamily="34" charset="0"/>
              <a:buChar char="•"/>
            </a:pPr>
            <a:r>
              <a:rPr lang="es-ES" sz="2400" b="1" dirty="0"/>
              <a:t>Participar en asociaciones empresariales</a:t>
            </a:r>
          </a:p>
          <a:p>
            <a:pPr marL="342900" indent="-342900" algn="just">
              <a:lnSpc>
                <a:spcPct val="200000"/>
              </a:lnSpc>
              <a:buClr>
                <a:schemeClr val="accent2"/>
              </a:buClr>
              <a:buSzPct val="100000"/>
              <a:buFont typeface="Arial" panose="020B0604020202020204" pitchFamily="34" charset="0"/>
              <a:buChar char="•"/>
            </a:pPr>
            <a:r>
              <a:rPr lang="es-ES" sz="2400" b="1" dirty="0"/>
              <a:t>Patrocinios corporativos para proyectos piloto concretos. </a:t>
            </a:r>
          </a:p>
          <a:p>
            <a:pPr marL="342900" indent="-342900" algn="just">
              <a:lnSpc>
                <a:spcPct val="200000"/>
              </a:lnSpc>
              <a:buClr>
                <a:schemeClr val="accent2"/>
              </a:buClr>
              <a:buSzPct val="100000"/>
              <a:buFont typeface="Arial" panose="020B0604020202020204" pitchFamily="34" charset="0"/>
              <a:buChar char="•"/>
            </a:pPr>
            <a:r>
              <a:rPr lang="es-ES" sz="2400" b="1" dirty="0"/>
              <a:t>Establecimiento de colaboraciones con grandes empresas agroalimentarias interesadas en modelos más sostenibles.</a:t>
            </a:r>
          </a:p>
          <a:p>
            <a:pPr marL="342900" indent="-342900" algn="just">
              <a:lnSpc>
                <a:spcPct val="200000"/>
              </a:lnSpc>
              <a:buClr>
                <a:schemeClr val="accent2"/>
              </a:buClr>
              <a:buSzPct val="100000"/>
              <a:buFont typeface="Arial" panose="020B0604020202020204" pitchFamily="34" charset="0"/>
              <a:buChar char="•"/>
            </a:pPr>
            <a:r>
              <a:rPr lang="es-ES" sz="2400" b="1" dirty="0"/>
              <a:t>Seleccionar y proponer doctores honoris causa.</a:t>
            </a:r>
          </a:p>
          <a:p>
            <a:pPr marL="342900" indent="-342900" algn="just">
              <a:lnSpc>
                <a:spcPct val="200000"/>
              </a:lnSpc>
              <a:buClr>
                <a:schemeClr val="accent2"/>
              </a:buClr>
              <a:buSzPct val="100000"/>
              <a:buFont typeface="Arial" panose="020B0604020202020204" pitchFamily="34" charset="0"/>
              <a:buChar char="•"/>
            </a:pPr>
            <a:r>
              <a:rPr lang="es-ES" sz="2400" b="1" dirty="0"/>
              <a:t>Creación de espacios experimentales en explotaciones agrícolas locales donde investigadores y agricultores trabajen conjuntamente para probar nuevas tecnologías o prácticas sostenibles.</a:t>
            </a:r>
          </a:p>
          <a:p>
            <a:pPr marL="342900" indent="-342900" algn="just">
              <a:lnSpc>
                <a:spcPct val="200000"/>
              </a:lnSpc>
              <a:buClr>
                <a:schemeClr val="accent2"/>
              </a:buClr>
              <a:buSzPct val="100000"/>
              <a:buFont typeface="Arial" panose="020B0604020202020204" pitchFamily="34" charset="0"/>
              <a:buChar char="•"/>
            </a:pPr>
            <a:r>
              <a:rPr lang="es-ES" sz="2400" b="1" dirty="0"/>
              <a:t>Invitar a que antiguos alumnos con una posición relevante participen en diferentes actividades del Instituto.</a:t>
            </a:r>
          </a:p>
          <a:p>
            <a:pPr marL="342900" indent="-342900" algn="just">
              <a:lnSpc>
                <a:spcPct val="200000"/>
              </a:lnSpc>
              <a:buClr>
                <a:schemeClr val="accent2"/>
              </a:buClr>
              <a:buSzPct val="100000"/>
              <a:buFont typeface="Arial" panose="020B0604020202020204" pitchFamily="34" charset="0"/>
              <a:buChar char="•"/>
            </a:pPr>
            <a:r>
              <a:rPr lang="es-ES" altLang="ko-KR" sz="2400" b="1" dirty="0"/>
              <a:t>Codesarrollar simuladores y realidad virtual para formación agroambiental. </a:t>
            </a:r>
            <a:r>
              <a:rPr lang="es-ES" altLang="ko-KR" sz="2400" dirty="0"/>
              <a:t>Codesarrollar y cofinanciar la creación de entornos virtuales donde investigadores y empresas puedan experimentar diferentes escenarios de gestión de cultivos en agricultura de precisión, </a:t>
            </a:r>
            <a:r>
              <a:rPr lang="es-ES" altLang="ko-KR" sz="2400" dirty="0" err="1"/>
              <a:t>etc</a:t>
            </a:r>
            <a:endParaRPr lang="es-ES" sz="2400" b="1" dirty="0"/>
          </a:p>
        </p:txBody>
      </p:sp>
      <p:pic>
        <p:nvPicPr>
          <p:cNvPr id="12" name="Imagen 11">
            <a:extLst>
              <a:ext uri="{FF2B5EF4-FFF2-40B4-BE49-F238E27FC236}">
                <a16:creationId xmlns:a16="http://schemas.microsoft.com/office/drawing/2014/main" id="{7AE04A90-22E6-A837-1C30-FD80052208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3" name="CuadroTexto 12">
            <a:extLst>
              <a:ext uri="{FF2B5EF4-FFF2-40B4-BE49-F238E27FC236}">
                <a16:creationId xmlns:a16="http://schemas.microsoft.com/office/drawing/2014/main" id="{A144C515-3CCC-BFC3-BB74-D8F2749360A3}"/>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1</a:t>
            </a:r>
          </a:p>
        </p:txBody>
      </p:sp>
    </p:spTree>
    <p:extLst>
      <p:ext uri="{BB962C8B-B14F-4D97-AF65-F5344CB8AC3E}">
        <p14:creationId xmlns:p14="http://schemas.microsoft.com/office/powerpoint/2010/main" val="1122571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E1DE-9F56-3373-EA58-D5346E70A8E2}"/>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AA673951-B46A-2CF0-5179-0598AF7DF0BB}"/>
              </a:ext>
            </a:extLst>
          </p:cNvPr>
          <p:cNvGrpSpPr/>
          <p:nvPr/>
        </p:nvGrpSpPr>
        <p:grpSpPr>
          <a:xfrm>
            <a:off x="6068146" y="1178116"/>
            <a:ext cx="18296638" cy="1258452"/>
            <a:chOff x="5990934" y="1044210"/>
            <a:chExt cx="6201066" cy="583725"/>
          </a:xfrm>
        </p:grpSpPr>
        <p:sp>
          <p:nvSpPr>
            <p:cNvPr id="6" name="Freeform: Shape 58">
              <a:extLst>
                <a:ext uri="{FF2B5EF4-FFF2-40B4-BE49-F238E27FC236}">
                  <a16:creationId xmlns:a16="http://schemas.microsoft.com/office/drawing/2014/main" id="{D185436C-5B5D-42C7-6E89-385FE6C80408}"/>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A4C51609-99BE-1372-8D99-F4B98D56D44E}"/>
                </a:ext>
              </a:extLst>
            </p:cNvPr>
            <p:cNvSpPr txBox="1"/>
            <p:nvPr/>
          </p:nvSpPr>
          <p:spPr bwMode="auto">
            <a:xfrm>
              <a:off x="6120363" y="1190575"/>
              <a:ext cx="5787069"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1.2.1 Estrategia </a:t>
              </a:r>
              <a:r>
                <a:rPr lang="es-ES" altLang="ko-KR" sz="4000" b="1" u="sng" dirty="0">
                  <a:solidFill>
                    <a:schemeClr val="tx1">
                      <a:lumMod val="50000"/>
                    </a:schemeClr>
                  </a:solidFill>
                  <a:latin typeface="Relaway"/>
                  <a:cs typeface="Arial" pitchFamily="34" charset="0"/>
                </a:rPr>
                <a:t>Marketing Digital </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17D44C7E-6423-CEF5-688B-A29D8C01CAFD}"/>
              </a:ext>
            </a:extLst>
          </p:cNvPr>
          <p:cNvSpPr txBox="1"/>
          <p:nvPr/>
        </p:nvSpPr>
        <p:spPr>
          <a:xfrm>
            <a:off x="356567" y="2163523"/>
            <a:ext cx="5224263" cy="2554545"/>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1.2 </a:t>
            </a:r>
            <a:r>
              <a:rPr lang="es-ES" sz="4000" b="1" dirty="0">
                <a:solidFill>
                  <a:schemeClr val="bg1"/>
                </a:solidFill>
              </a:rPr>
              <a:t>Crear y ejecutar una estrategia marketing digital u “online”.</a:t>
            </a:r>
          </a:p>
        </p:txBody>
      </p:sp>
      <p:sp>
        <p:nvSpPr>
          <p:cNvPr id="7" name="CuadroTexto 6">
            <a:extLst>
              <a:ext uri="{FF2B5EF4-FFF2-40B4-BE49-F238E27FC236}">
                <a16:creationId xmlns:a16="http://schemas.microsoft.com/office/drawing/2014/main" id="{0FFBB8F1-AE57-45C5-B518-3B13A1F8791A}"/>
              </a:ext>
            </a:extLst>
          </p:cNvPr>
          <p:cNvSpPr txBox="1"/>
          <p:nvPr/>
        </p:nvSpPr>
        <p:spPr>
          <a:xfrm>
            <a:off x="7315764" y="2580830"/>
            <a:ext cx="7704836" cy="3785652"/>
          </a:xfrm>
          <a:prstGeom prst="rect">
            <a:avLst/>
          </a:prstGeom>
          <a:noFill/>
        </p:spPr>
        <p:txBody>
          <a:bodyPr wrap="square">
            <a:spAutoFit/>
          </a:bodyPr>
          <a:lstStyle/>
          <a:p>
            <a:pPr algn="just"/>
            <a:r>
              <a:rPr lang="es-ES" sz="2400" b="1" dirty="0"/>
              <a:t>1. Definición de la </a:t>
            </a:r>
            <a:r>
              <a:rPr lang="es-ES" sz="2400" b="1" u="sng" dirty="0"/>
              <a:t>Estrategia de Marketing Digital</a:t>
            </a:r>
            <a:r>
              <a:rPr lang="es-ES" sz="2400" b="1" dirty="0"/>
              <a:t>:</a:t>
            </a:r>
          </a:p>
          <a:p>
            <a:pPr marL="342900" indent="-342900" algn="just">
              <a:buFont typeface="Arial" panose="020B0604020202020204" pitchFamily="34" charset="0"/>
              <a:buChar char="•"/>
            </a:pPr>
            <a:r>
              <a:rPr lang="es-ES" sz="2400" kern="100" dirty="0">
                <a:ea typeface="Aptos" panose="020B0004020202020204" pitchFamily="34" charset="0"/>
                <a:cs typeface="Times New Roman" panose="02020603050405020304" pitchFamily="18" charset="0"/>
              </a:rPr>
              <a:t>Establecer objetivos claros de marketing digital como aumentar la visibilidad, tráfico web y generación de leads.</a:t>
            </a:r>
          </a:p>
          <a:p>
            <a:pPr marL="342900" indent="-342900" algn="just">
              <a:buFont typeface="Arial" panose="020B0604020202020204" pitchFamily="34" charset="0"/>
              <a:buChar char="•"/>
            </a:pPr>
            <a:r>
              <a:rPr lang="es-ES" sz="2400" kern="100" dirty="0">
                <a:ea typeface="Aptos" panose="020B0004020202020204" pitchFamily="34" charset="0"/>
                <a:cs typeface="Times New Roman" panose="02020603050405020304" pitchFamily="18" charset="0"/>
              </a:rPr>
              <a:t>Coordinar con los grupos de investigación para obtener contenido exclusivo que resalte los logros y avances de CIAGRO.</a:t>
            </a:r>
          </a:p>
          <a:p>
            <a:pPr marL="342900" indent="-342900" algn="just">
              <a:buFont typeface="Arial" panose="020B0604020202020204" pitchFamily="34" charset="0"/>
              <a:buChar char="•"/>
            </a:pPr>
            <a:r>
              <a:rPr lang="es-ES" sz="2400" kern="100" dirty="0">
                <a:ea typeface="Aptos" panose="020B0004020202020204" pitchFamily="34" charset="0"/>
                <a:cs typeface="Times New Roman" panose="02020603050405020304" pitchFamily="18" charset="0"/>
              </a:rPr>
              <a:t>Conocer a los diferentes </a:t>
            </a:r>
            <a:r>
              <a:rPr lang="es-ES" sz="2400" kern="100" dirty="0" err="1">
                <a:ea typeface="Aptos" panose="020B0004020202020204" pitchFamily="34" charset="0"/>
                <a:cs typeface="Times New Roman" panose="02020603050405020304" pitchFamily="18" charset="0"/>
              </a:rPr>
              <a:t>buyer</a:t>
            </a:r>
            <a:r>
              <a:rPr lang="es-ES" sz="2400" kern="100" dirty="0">
                <a:ea typeface="Aptos" panose="020B0004020202020204" pitchFamily="34" charset="0"/>
                <a:cs typeface="Times New Roman" panose="02020603050405020304" pitchFamily="18" charset="0"/>
              </a:rPr>
              <a:t> persona (la audiencia objetivo en cada plataforma digital): profesionales, académicos, público general, etc.</a:t>
            </a:r>
          </a:p>
        </p:txBody>
      </p:sp>
      <p:grpSp>
        <p:nvGrpSpPr>
          <p:cNvPr id="19" name="Grupo 18">
            <a:extLst>
              <a:ext uri="{FF2B5EF4-FFF2-40B4-BE49-F238E27FC236}">
                <a16:creationId xmlns:a16="http://schemas.microsoft.com/office/drawing/2014/main" id="{330358A4-5D72-47B0-8104-30F5273EA24B}"/>
              </a:ext>
            </a:extLst>
          </p:cNvPr>
          <p:cNvGrpSpPr/>
          <p:nvPr/>
        </p:nvGrpSpPr>
        <p:grpSpPr>
          <a:xfrm>
            <a:off x="7186858" y="1622948"/>
            <a:ext cx="16338290" cy="10470104"/>
            <a:chOff x="7077125" y="2625988"/>
            <a:chExt cx="16338290" cy="10470104"/>
          </a:xfrm>
        </p:grpSpPr>
        <p:cxnSp>
          <p:nvCxnSpPr>
            <p:cNvPr id="20" name="Conector recto 19">
              <a:extLst>
                <a:ext uri="{FF2B5EF4-FFF2-40B4-BE49-F238E27FC236}">
                  <a16:creationId xmlns:a16="http://schemas.microsoft.com/office/drawing/2014/main" id="{6F602E72-116C-46AD-A57C-0D6E559D52C4}"/>
                </a:ext>
              </a:extLst>
            </p:cNvPr>
            <p:cNvCxnSpPr/>
            <p:nvPr/>
          </p:nvCxnSpPr>
          <p:spPr>
            <a:xfrm>
              <a:off x="15069145" y="262598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048DABBA-60B3-4C37-B0F8-D149F90D4F69}"/>
                </a:ext>
              </a:extLst>
            </p:cNvPr>
            <p:cNvCxnSpPr>
              <a:cxnSpLocks/>
            </p:cNvCxnSpPr>
            <p:nvPr/>
          </p:nvCxnSpPr>
          <p:spPr>
            <a:xfrm>
              <a:off x="7077125" y="7369522"/>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B8FE126-9232-4F7A-80F1-7CEFC262A202}"/>
                </a:ext>
              </a:extLst>
            </p:cNvPr>
            <p:cNvCxnSpPr>
              <a:cxnSpLocks/>
            </p:cNvCxnSpPr>
            <p:nvPr/>
          </p:nvCxnSpPr>
          <p:spPr>
            <a:xfrm>
              <a:off x="7356201" y="10093288"/>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grpSp>
      <p:sp>
        <p:nvSpPr>
          <p:cNvPr id="26" name="CuadroTexto 25">
            <a:extLst>
              <a:ext uri="{FF2B5EF4-FFF2-40B4-BE49-F238E27FC236}">
                <a16:creationId xmlns:a16="http://schemas.microsoft.com/office/drawing/2014/main" id="{B893F50B-D8F9-42C5-A6C0-FFDE99993B59}"/>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7" name="CuadroTexto 26">
            <a:extLst>
              <a:ext uri="{FF2B5EF4-FFF2-40B4-BE49-F238E27FC236}">
                <a16:creationId xmlns:a16="http://schemas.microsoft.com/office/drawing/2014/main" id="{F2E309D0-E5D9-48B3-B531-D07E7A10162F}"/>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1</a:t>
            </a:r>
          </a:p>
        </p:txBody>
      </p:sp>
      <p:sp>
        <p:nvSpPr>
          <p:cNvPr id="28" name="Rectángulo 27">
            <a:extLst>
              <a:ext uri="{FF2B5EF4-FFF2-40B4-BE49-F238E27FC236}">
                <a16:creationId xmlns:a16="http://schemas.microsoft.com/office/drawing/2014/main" id="{5BCC9D92-1CA8-49C3-B828-C04CC7CD7AE4}"/>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127D4B-1DB2-FF63-9487-C6FD7B76C2BA}"/>
              </a:ext>
            </a:extLst>
          </p:cNvPr>
          <p:cNvSpPr txBox="1"/>
          <p:nvPr/>
        </p:nvSpPr>
        <p:spPr>
          <a:xfrm>
            <a:off x="15525558" y="2590972"/>
            <a:ext cx="7704836" cy="1200329"/>
          </a:xfrm>
          <a:prstGeom prst="rect">
            <a:avLst/>
          </a:prstGeom>
          <a:noFill/>
        </p:spPr>
        <p:txBody>
          <a:bodyPr wrap="square">
            <a:spAutoFit/>
          </a:bodyPr>
          <a:lstStyle/>
          <a:p>
            <a:pPr algn="just"/>
            <a:r>
              <a:rPr lang="es-ES" sz="2400" b="1" dirty="0"/>
              <a:t>2. Priorizar actividades:</a:t>
            </a:r>
          </a:p>
          <a:p>
            <a:pPr marL="342900" indent="-342900" algn="just">
              <a:buFont typeface="Arial" panose="020B0604020202020204" pitchFamily="34" charset="0"/>
              <a:buChar char="•"/>
            </a:pPr>
            <a:r>
              <a:rPr lang="es-ES" sz="2400" kern="100" dirty="0">
                <a:ea typeface="Aptos" panose="020B0004020202020204" pitchFamily="34" charset="0"/>
                <a:cs typeface="Times New Roman" panose="02020603050405020304" pitchFamily="18" charset="0"/>
              </a:rPr>
              <a:t>Revisar qué acciones se han decidido priorizar durante los próximos meses y años.  </a:t>
            </a:r>
          </a:p>
        </p:txBody>
      </p:sp>
      <p:sp>
        <p:nvSpPr>
          <p:cNvPr id="4" name="CuadroTexto 3">
            <a:extLst>
              <a:ext uri="{FF2B5EF4-FFF2-40B4-BE49-F238E27FC236}">
                <a16:creationId xmlns:a16="http://schemas.microsoft.com/office/drawing/2014/main" id="{84A3E868-3CDD-61EF-443F-26DD1B67CF42}"/>
              </a:ext>
            </a:extLst>
          </p:cNvPr>
          <p:cNvSpPr txBox="1"/>
          <p:nvPr/>
        </p:nvSpPr>
        <p:spPr>
          <a:xfrm>
            <a:off x="7327275" y="9340418"/>
            <a:ext cx="7704836" cy="3416320"/>
          </a:xfrm>
          <a:prstGeom prst="rect">
            <a:avLst/>
          </a:prstGeom>
          <a:noFill/>
        </p:spPr>
        <p:txBody>
          <a:bodyPr wrap="square">
            <a:spAutoFit/>
          </a:bodyPr>
          <a:lstStyle/>
          <a:p>
            <a:pPr algn="just"/>
            <a:r>
              <a:rPr lang="es-ES" sz="2400" b="1" dirty="0"/>
              <a:t>5. Ejecución interna vs subcontratación.</a:t>
            </a:r>
          </a:p>
          <a:p>
            <a:pPr marL="342900" indent="-342900" algn="just">
              <a:buFont typeface="Arial" panose="020B0604020202020204" pitchFamily="34" charset="0"/>
              <a:buChar char="•"/>
            </a:pPr>
            <a:r>
              <a:rPr lang="es-ES" sz="2400" kern="100" dirty="0">
                <a:ea typeface="Aptos" panose="020B0004020202020204" pitchFamily="34" charset="0"/>
                <a:cs typeface="Times New Roman" panose="02020603050405020304" pitchFamily="18" charset="0"/>
              </a:rPr>
              <a:t>Una vez conocemos las partidas en las que se va a invertir y cuáles son más prioritarias para el instituto, hay que evaluar si se dispone de las personas necesarias para llevar el plan a cabo. ¿Hay equipo interno, en prácticas, media jornada o jornada completa? ¿Durante cuánto tiempo? ¿Se van a subcontratar algunas acciones a una agencia o consultor externo?</a:t>
            </a:r>
          </a:p>
        </p:txBody>
      </p:sp>
      <p:sp>
        <p:nvSpPr>
          <p:cNvPr id="12" name="CuadroTexto 11">
            <a:extLst>
              <a:ext uri="{FF2B5EF4-FFF2-40B4-BE49-F238E27FC236}">
                <a16:creationId xmlns:a16="http://schemas.microsoft.com/office/drawing/2014/main" id="{F11E8DE2-134A-639C-1DD3-A58EFFD26F68}"/>
              </a:ext>
            </a:extLst>
          </p:cNvPr>
          <p:cNvSpPr txBox="1"/>
          <p:nvPr/>
        </p:nvSpPr>
        <p:spPr>
          <a:xfrm>
            <a:off x="7315957" y="6662762"/>
            <a:ext cx="7704836" cy="2677656"/>
          </a:xfrm>
          <a:prstGeom prst="rect">
            <a:avLst/>
          </a:prstGeom>
          <a:noFill/>
        </p:spPr>
        <p:txBody>
          <a:bodyPr wrap="square">
            <a:spAutoFit/>
          </a:bodyPr>
          <a:lstStyle/>
          <a:p>
            <a:pPr algn="just"/>
            <a:r>
              <a:rPr lang="es-ES" sz="2400" b="1" dirty="0"/>
              <a:t>3. Elección de los canales de comunicación:</a:t>
            </a:r>
          </a:p>
          <a:p>
            <a:pPr marL="342900" indent="-342900" algn="just">
              <a:buFont typeface="Arial" panose="020B0604020202020204" pitchFamily="34" charset="0"/>
              <a:buChar char="•"/>
            </a:pPr>
            <a:r>
              <a:rPr lang="es-ES" sz="2400" kern="100" dirty="0">
                <a:ea typeface="Aptos" panose="020B0004020202020204" pitchFamily="34" charset="0"/>
                <a:cs typeface="Times New Roman" panose="02020603050405020304" pitchFamily="18" charset="0"/>
              </a:rPr>
              <a:t>Tener en cuenta el presupuesto disponible y la dedicación del personal del instituto.</a:t>
            </a:r>
          </a:p>
          <a:p>
            <a:pPr marL="342900" indent="-342900" algn="just">
              <a:buFont typeface="Arial" panose="020B0604020202020204" pitchFamily="34" charset="0"/>
              <a:buChar char="•"/>
            </a:pPr>
            <a:r>
              <a:rPr lang="es-ES" sz="2400" kern="100" dirty="0">
                <a:ea typeface="Aptos" panose="020B0004020202020204" pitchFamily="34" charset="0"/>
                <a:cs typeface="Times New Roman" panose="02020603050405020304" pitchFamily="18" charset="0"/>
              </a:rPr>
              <a:t>Tener siempre en mente los objetivos y los posibles resultados que cada uno de los canales puede ofrecer.</a:t>
            </a:r>
          </a:p>
          <a:p>
            <a:pPr marL="342900" indent="-342900" algn="just">
              <a:buFont typeface="Arial" panose="020B0604020202020204" pitchFamily="34" charset="0"/>
              <a:buChar char="•"/>
            </a:pPr>
            <a:endParaRPr lang="es-ES" sz="2400" kern="100" dirty="0">
              <a:ea typeface="Aptos" panose="020B000402020202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F1D99FDC-3FD1-9E5E-092A-583B21E3452E}"/>
              </a:ext>
            </a:extLst>
          </p:cNvPr>
          <p:cNvSpPr txBox="1"/>
          <p:nvPr/>
        </p:nvSpPr>
        <p:spPr>
          <a:xfrm>
            <a:off x="15656662" y="6662762"/>
            <a:ext cx="7704836" cy="1569660"/>
          </a:xfrm>
          <a:prstGeom prst="rect">
            <a:avLst/>
          </a:prstGeom>
          <a:noFill/>
        </p:spPr>
        <p:txBody>
          <a:bodyPr wrap="square">
            <a:spAutoFit/>
          </a:bodyPr>
          <a:lstStyle/>
          <a:p>
            <a:pPr algn="just"/>
            <a:r>
              <a:rPr lang="es-ES" sz="2400" b="1" dirty="0"/>
              <a:t>4. Definir el calendario de publicaciones:</a:t>
            </a:r>
          </a:p>
          <a:p>
            <a:pPr marL="342900" indent="-342900" algn="just">
              <a:buFont typeface="Arial" panose="020B0604020202020204" pitchFamily="34" charset="0"/>
              <a:buChar char="•"/>
            </a:pPr>
            <a:r>
              <a:rPr lang="es-ES" sz="2400" kern="100" dirty="0">
                <a:ea typeface="Aptos" panose="020B0004020202020204" pitchFamily="34" charset="0"/>
                <a:cs typeface="Times New Roman" panose="02020603050405020304" pitchFamily="18" charset="0"/>
              </a:rPr>
              <a:t>Es importante definir la frecuencia por canal utilizado.</a:t>
            </a:r>
          </a:p>
          <a:p>
            <a:pPr marL="342900" indent="-342900" algn="just">
              <a:buFont typeface="Arial" panose="020B0604020202020204" pitchFamily="34" charset="0"/>
              <a:buChar char="•"/>
            </a:pPr>
            <a:endParaRPr lang="es-ES" sz="2400" kern="100" dirty="0">
              <a:ea typeface="Aptos" panose="020B000402020202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9B51677A-F5F8-5B9C-5C7E-A5B65E62157A}"/>
              </a:ext>
            </a:extLst>
          </p:cNvPr>
          <p:cNvSpPr txBox="1"/>
          <p:nvPr/>
        </p:nvSpPr>
        <p:spPr>
          <a:xfrm>
            <a:off x="15654689" y="9192483"/>
            <a:ext cx="7940749" cy="4650504"/>
          </a:xfrm>
          <a:prstGeom prst="rect">
            <a:avLst/>
          </a:prstGeom>
          <a:noFill/>
        </p:spPr>
        <p:txBody>
          <a:bodyPr wrap="square">
            <a:spAutoFit/>
          </a:bodyPr>
          <a:lstStyle/>
          <a:p>
            <a:pPr algn="just">
              <a:spcAft>
                <a:spcPts val="800"/>
              </a:spcAft>
              <a:tabLst>
                <a:tab pos="457200" algn="l"/>
              </a:tabLst>
            </a:pPr>
            <a:r>
              <a:rPr lang="es-ES" sz="2400" b="1" kern="100" dirty="0">
                <a:effectLst/>
                <a:ea typeface="Aptos" panose="020B0004020202020204" pitchFamily="34" charset="0"/>
                <a:cs typeface="Times New Roman" panose="02020603050405020304" pitchFamily="18" charset="0"/>
              </a:rPr>
              <a:t>6. Valoraci</a:t>
            </a:r>
            <a:r>
              <a:rPr lang="es-ES" sz="2400" b="1" kern="100" dirty="0">
                <a:ea typeface="Aptos" panose="020B0004020202020204" pitchFamily="34" charset="0"/>
                <a:cs typeface="Times New Roman" panose="02020603050405020304" pitchFamily="18" charset="0"/>
              </a:rPr>
              <a:t>ón de las</a:t>
            </a:r>
            <a:r>
              <a:rPr lang="es-ES" sz="2400" b="1" kern="100" dirty="0">
                <a:effectLst/>
                <a:ea typeface="Aptos" panose="020B0004020202020204" pitchFamily="34" charset="0"/>
                <a:cs typeface="Times New Roman" panose="02020603050405020304" pitchFamily="18" charset="0"/>
              </a:rPr>
              <a:t> </a:t>
            </a:r>
            <a:r>
              <a:rPr lang="es-ES" sz="2400" b="1" u="sng" kern="100" dirty="0">
                <a:effectLst/>
                <a:ea typeface="Aptos" panose="020B0004020202020204" pitchFamily="34" charset="0"/>
                <a:cs typeface="Times New Roman" panose="02020603050405020304" pitchFamily="18" charset="0"/>
              </a:rPr>
              <a:t>e</a:t>
            </a:r>
            <a:r>
              <a:rPr lang="es-ES" sz="2400" b="1" u="sng" dirty="0"/>
              <a:t>strategias de medios</a:t>
            </a:r>
            <a:r>
              <a:rPr lang="es-ES" sz="2400" b="1" dirty="0"/>
              <a:t>:</a:t>
            </a:r>
          </a:p>
          <a:p>
            <a:pPr marL="342900" indent="-342900" algn="just">
              <a:buFont typeface="Arial" panose="020B0604020202020204" pitchFamily="34" charset="0"/>
              <a:buChar char="•"/>
            </a:pPr>
            <a:r>
              <a:rPr lang="es-ES" sz="2400" b="1" dirty="0"/>
              <a:t>Medios Pagados (</a:t>
            </a:r>
            <a:r>
              <a:rPr lang="es-ES" sz="2400" b="1" dirty="0" err="1"/>
              <a:t>Ads</a:t>
            </a:r>
            <a:r>
              <a:rPr lang="es-ES" sz="2400" b="1" dirty="0"/>
              <a:t>)</a:t>
            </a:r>
            <a:r>
              <a:rPr lang="es-ES" sz="2400" dirty="0"/>
              <a:t>: Crear campañas de Google </a:t>
            </a:r>
            <a:r>
              <a:rPr lang="es-ES" sz="2400" dirty="0" err="1"/>
              <a:t>Ads</a:t>
            </a:r>
            <a:r>
              <a:rPr lang="es-ES" sz="2400" dirty="0"/>
              <a:t>, Instagram </a:t>
            </a:r>
            <a:r>
              <a:rPr lang="es-ES" sz="2400" dirty="0" err="1"/>
              <a:t>Ads</a:t>
            </a:r>
            <a:r>
              <a:rPr lang="es-ES" sz="2400" dirty="0"/>
              <a:t> y LinkedIn </a:t>
            </a:r>
            <a:r>
              <a:rPr lang="es-ES" sz="2400" dirty="0" err="1"/>
              <a:t>Ads</a:t>
            </a:r>
            <a:r>
              <a:rPr lang="es-ES" sz="2400" dirty="0"/>
              <a:t> para atraer a la audiencia relevante.</a:t>
            </a:r>
          </a:p>
          <a:p>
            <a:pPr marL="342900" indent="-342900" algn="just">
              <a:buFont typeface="Arial" panose="020B0604020202020204" pitchFamily="34" charset="0"/>
              <a:buChar char="•"/>
            </a:pPr>
            <a:r>
              <a:rPr lang="es-ES" sz="2400" b="1" dirty="0"/>
              <a:t>Medios Propios</a:t>
            </a:r>
            <a:r>
              <a:rPr lang="es-ES" sz="2400" dirty="0"/>
              <a:t>: Optimizar la web para SEO y generar contenido descargable (e-books, guías) a cambio de datos de contacto. Desarrollar una estrategia de contenido en redes sociales.</a:t>
            </a:r>
          </a:p>
          <a:p>
            <a:pPr marL="342900" indent="-342900" algn="just">
              <a:buFont typeface="Arial" panose="020B0604020202020204" pitchFamily="34" charset="0"/>
              <a:buChar char="•"/>
            </a:pPr>
            <a:r>
              <a:rPr lang="es-ES" sz="2400" b="1" dirty="0"/>
              <a:t>Medios Ganados</a:t>
            </a:r>
            <a:r>
              <a:rPr lang="es-ES" sz="2400" dirty="0"/>
              <a:t>: Generar cobertura mediática mediante notas de prensa, entrevistas exclusivas y eventos con medios de comunicación relevantes.</a:t>
            </a:r>
          </a:p>
          <a:p>
            <a:pPr algn="just">
              <a:lnSpc>
                <a:spcPct val="107000"/>
              </a:lnSpc>
              <a:spcAft>
                <a:spcPts val="800"/>
              </a:spcAft>
              <a:tabLst>
                <a:tab pos="457200" algn="l"/>
              </a:tabLst>
            </a:pPr>
            <a:endParaRPr lang="es-ES" sz="24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6742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466B-FEB4-32E7-94A1-E98CD63782EC}"/>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8B4B99D8-DF24-9E22-20DB-98D434E69CA2}"/>
              </a:ext>
            </a:extLst>
          </p:cNvPr>
          <p:cNvGrpSpPr/>
          <p:nvPr/>
        </p:nvGrpSpPr>
        <p:grpSpPr>
          <a:xfrm>
            <a:off x="6068146" y="1178116"/>
            <a:ext cx="18296638" cy="1258452"/>
            <a:chOff x="5990934" y="1044210"/>
            <a:chExt cx="6201066" cy="583725"/>
          </a:xfrm>
        </p:grpSpPr>
        <p:sp>
          <p:nvSpPr>
            <p:cNvPr id="6" name="Freeform: Shape 58">
              <a:extLst>
                <a:ext uri="{FF2B5EF4-FFF2-40B4-BE49-F238E27FC236}">
                  <a16:creationId xmlns:a16="http://schemas.microsoft.com/office/drawing/2014/main" id="{0C843282-F420-EA0C-B876-3D3C17E94228}"/>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CEF72961-0685-FBA4-E97A-DCC350D5E269}"/>
                </a:ext>
              </a:extLst>
            </p:cNvPr>
            <p:cNvSpPr txBox="1"/>
            <p:nvPr/>
          </p:nvSpPr>
          <p:spPr bwMode="auto">
            <a:xfrm>
              <a:off x="6120363" y="1190575"/>
              <a:ext cx="5787069"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1.2.1 Estrategia </a:t>
              </a:r>
              <a:r>
                <a:rPr lang="es-ES" altLang="ko-KR" sz="4000" b="1" u="sng" dirty="0">
                  <a:solidFill>
                    <a:schemeClr val="tx1">
                      <a:lumMod val="50000"/>
                    </a:schemeClr>
                  </a:solidFill>
                  <a:latin typeface="Relaway"/>
                  <a:cs typeface="Arial" pitchFamily="34" charset="0"/>
                </a:rPr>
                <a:t>Marketing Digital </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16A443D3-81E0-B98D-E099-C05AF8FEFA8B}"/>
              </a:ext>
            </a:extLst>
          </p:cNvPr>
          <p:cNvSpPr txBox="1"/>
          <p:nvPr/>
        </p:nvSpPr>
        <p:spPr>
          <a:xfrm>
            <a:off x="356567" y="2163523"/>
            <a:ext cx="5224263" cy="2554545"/>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1.2 </a:t>
            </a:r>
            <a:r>
              <a:rPr lang="es-ES" sz="4000" b="1" dirty="0">
                <a:solidFill>
                  <a:schemeClr val="bg1"/>
                </a:solidFill>
              </a:rPr>
              <a:t>Crear y ejecutar una estrategia marketing digital u “online”.</a:t>
            </a:r>
          </a:p>
        </p:txBody>
      </p:sp>
      <p:sp>
        <p:nvSpPr>
          <p:cNvPr id="11" name="CuadroTexto 10">
            <a:extLst>
              <a:ext uri="{FF2B5EF4-FFF2-40B4-BE49-F238E27FC236}">
                <a16:creationId xmlns:a16="http://schemas.microsoft.com/office/drawing/2014/main" id="{06F39E6E-99DF-21B9-029E-932F68176C15}"/>
              </a:ext>
            </a:extLst>
          </p:cNvPr>
          <p:cNvSpPr txBox="1"/>
          <p:nvPr/>
        </p:nvSpPr>
        <p:spPr>
          <a:xfrm>
            <a:off x="6922794" y="3579665"/>
            <a:ext cx="7638814" cy="3785652"/>
          </a:xfrm>
          <a:prstGeom prst="rect">
            <a:avLst/>
          </a:prstGeom>
          <a:noFill/>
        </p:spPr>
        <p:txBody>
          <a:bodyPr wrap="square">
            <a:spAutoFit/>
          </a:bodyPr>
          <a:lstStyle/>
          <a:p>
            <a:pPr algn="just"/>
            <a:r>
              <a:rPr lang="es-ES" sz="2400" b="1" kern="100" dirty="0">
                <a:ea typeface="Aptos" panose="020B0004020202020204" pitchFamily="34" charset="0"/>
                <a:cs typeface="Times New Roman" panose="02020603050405020304" pitchFamily="18" charset="0"/>
              </a:rPr>
              <a:t>7</a:t>
            </a:r>
            <a:r>
              <a:rPr lang="es-ES" sz="2400" b="1" kern="100" dirty="0">
                <a:effectLst/>
                <a:ea typeface="Aptos" panose="020B0004020202020204" pitchFamily="34" charset="0"/>
                <a:cs typeface="Times New Roman" panose="02020603050405020304" pitchFamily="18" charset="0"/>
              </a:rPr>
              <a:t>. Valoración de las </a:t>
            </a:r>
            <a:r>
              <a:rPr lang="es-ES" sz="2400" b="1" u="sng" kern="100" dirty="0">
                <a:effectLst/>
                <a:ea typeface="Aptos" panose="020B0004020202020204" pitchFamily="34" charset="0"/>
                <a:cs typeface="Times New Roman" panose="02020603050405020304" pitchFamily="18" charset="0"/>
              </a:rPr>
              <a:t>e</a:t>
            </a:r>
            <a:r>
              <a:rPr lang="es-ES" sz="2400" b="1" u="sng" dirty="0"/>
              <a:t>strategias de email marketing</a:t>
            </a:r>
            <a:r>
              <a:rPr lang="es-ES" sz="2400" b="1" dirty="0"/>
              <a:t>:</a:t>
            </a:r>
          </a:p>
          <a:p>
            <a:pPr marL="342900" indent="-342900" algn="just">
              <a:buFont typeface="Arial" panose="020B0604020202020204" pitchFamily="34" charset="0"/>
              <a:buChar char="•"/>
            </a:pPr>
            <a:r>
              <a:rPr lang="es-ES" sz="2400" dirty="0"/>
              <a:t>Desarrollar un calendario editorial para emails, asegurando envíos regulares, pero no intrusivos ni coincidentes con los mensajes que se puedan enviar por otros canales como WhatsApp, por ejemplo.</a:t>
            </a:r>
          </a:p>
          <a:p>
            <a:pPr marL="342900" indent="-342900" algn="just">
              <a:buFont typeface="Arial" panose="020B0604020202020204" pitchFamily="34" charset="0"/>
              <a:buChar char="•"/>
            </a:pPr>
            <a:r>
              <a:rPr lang="es-ES" sz="2400" dirty="0"/>
              <a:t>Usar herramientas como </a:t>
            </a:r>
            <a:r>
              <a:rPr lang="es-ES" sz="2400" dirty="0" err="1"/>
              <a:t>Mailchimp</a:t>
            </a:r>
            <a:r>
              <a:rPr lang="es-ES" sz="2400" dirty="0"/>
              <a:t> para programar envíos y analizar el rendimiento de las campañas.</a:t>
            </a:r>
            <a:endParaRPr lang="es-ES" sz="2400" kern="100" dirty="0">
              <a:effectLst/>
              <a:ea typeface="Aptos" panose="020B0004020202020204" pitchFamily="34" charset="0"/>
              <a:cs typeface="Times New Roman" panose="02020603050405020304" pitchFamily="18" charset="0"/>
            </a:endParaRPr>
          </a:p>
        </p:txBody>
      </p:sp>
      <p:sp>
        <p:nvSpPr>
          <p:cNvPr id="14" name="TextBox 34">
            <a:extLst>
              <a:ext uri="{FF2B5EF4-FFF2-40B4-BE49-F238E27FC236}">
                <a16:creationId xmlns:a16="http://schemas.microsoft.com/office/drawing/2014/main" id="{8FABDCE7-CD3E-26F6-02C1-9545C60D0588}"/>
              </a:ext>
            </a:extLst>
          </p:cNvPr>
          <p:cNvSpPr txBox="1"/>
          <p:nvPr/>
        </p:nvSpPr>
        <p:spPr>
          <a:xfrm>
            <a:off x="15359821" y="3531735"/>
            <a:ext cx="7903291" cy="3416320"/>
          </a:xfrm>
          <a:prstGeom prst="rect">
            <a:avLst/>
          </a:prstGeom>
          <a:noFill/>
        </p:spPr>
        <p:txBody>
          <a:bodyPr wrap="square" rtlCol="0">
            <a:spAutoFit/>
          </a:bodyPr>
          <a:lstStyle/>
          <a:p>
            <a:pPr algn="just"/>
            <a:r>
              <a:rPr lang="es-ES" altLang="ko-KR" sz="2400" b="1" dirty="0">
                <a:cs typeface="Arial" pitchFamily="34" charset="0"/>
              </a:rPr>
              <a:t>8. Valoración de las </a:t>
            </a:r>
            <a:r>
              <a:rPr lang="es-ES" altLang="ko-KR" sz="2400" b="1" u="sng" dirty="0">
                <a:cs typeface="Arial" pitchFamily="34" charset="0"/>
              </a:rPr>
              <a:t>estrategias de c</a:t>
            </a:r>
            <a:r>
              <a:rPr lang="es-ES" sz="2400" b="1" u="sng" dirty="0"/>
              <a:t>aptación de tráfico web:</a:t>
            </a:r>
          </a:p>
          <a:p>
            <a:pPr marL="342900" indent="-342900" algn="just">
              <a:buFont typeface="Arial" panose="020B0604020202020204" pitchFamily="34" charset="0"/>
              <a:buChar char="•"/>
            </a:pPr>
            <a:r>
              <a:rPr lang="es-ES" sz="2400" dirty="0"/>
              <a:t>SEO: Optimizar la web con palabras clave relevantes, mejorar la velocidad de carga y asegurar que sea compatible con dispositivos móviles.</a:t>
            </a:r>
          </a:p>
          <a:p>
            <a:pPr marL="342900" indent="-342900" algn="just">
              <a:buFont typeface="Arial" panose="020B0604020202020204" pitchFamily="34" charset="0"/>
              <a:buChar char="•"/>
            </a:pPr>
            <a:r>
              <a:rPr lang="es-ES" sz="2400" dirty="0"/>
              <a:t>Contenido descargable: Ofrecer recursos exclusivos como e-books y guías a cambio de datos de contacto.</a:t>
            </a:r>
          </a:p>
        </p:txBody>
      </p:sp>
      <p:sp>
        <p:nvSpPr>
          <p:cNvPr id="15" name="CuadroTexto 14">
            <a:extLst>
              <a:ext uri="{FF2B5EF4-FFF2-40B4-BE49-F238E27FC236}">
                <a16:creationId xmlns:a16="http://schemas.microsoft.com/office/drawing/2014/main" id="{F17AEC2D-5AD8-5598-E08C-B1F2E0E959EF}"/>
              </a:ext>
            </a:extLst>
          </p:cNvPr>
          <p:cNvSpPr txBox="1"/>
          <p:nvPr/>
        </p:nvSpPr>
        <p:spPr>
          <a:xfrm>
            <a:off x="7050782" y="8501084"/>
            <a:ext cx="7382838" cy="3046988"/>
          </a:xfrm>
          <a:prstGeom prst="rect">
            <a:avLst/>
          </a:prstGeom>
          <a:noFill/>
        </p:spPr>
        <p:txBody>
          <a:bodyPr wrap="square">
            <a:spAutoFit/>
          </a:bodyPr>
          <a:lstStyle/>
          <a:p>
            <a:pPr algn="just"/>
            <a:r>
              <a:rPr lang="es-ES" sz="2400" b="1" kern="100" dirty="0">
                <a:ea typeface="Aptos" panose="020B0004020202020204" pitchFamily="34" charset="0"/>
                <a:cs typeface="Times New Roman" panose="02020603050405020304" pitchFamily="18" charset="0"/>
              </a:rPr>
              <a:t>9</a:t>
            </a:r>
            <a:r>
              <a:rPr lang="es-ES" sz="2400" b="1" kern="100" dirty="0">
                <a:effectLst/>
                <a:ea typeface="Aptos" panose="020B0004020202020204" pitchFamily="34" charset="0"/>
                <a:cs typeface="Times New Roman" panose="02020603050405020304" pitchFamily="18" charset="0"/>
              </a:rPr>
              <a:t>.</a:t>
            </a:r>
            <a:r>
              <a:rPr lang="es-ES" sz="2400" b="1" dirty="0"/>
              <a:t> Valoración de las </a:t>
            </a:r>
            <a:r>
              <a:rPr lang="es-ES" sz="2400" b="1" u="sng" dirty="0"/>
              <a:t>estrategia de Redes Sociales:</a:t>
            </a:r>
          </a:p>
          <a:p>
            <a:pPr marL="342900" indent="-342900" algn="just">
              <a:buFont typeface="Arial" panose="020B0604020202020204" pitchFamily="34" charset="0"/>
              <a:buChar char="•"/>
            </a:pPr>
            <a:r>
              <a:rPr lang="es-ES" sz="2400" dirty="0"/>
              <a:t>Optimizar perfiles en RRSS para alinearlos con la identidad de CIAGRO UMH.</a:t>
            </a:r>
          </a:p>
          <a:p>
            <a:pPr marL="342900" indent="-342900" algn="just">
              <a:buFont typeface="Arial" panose="020B0604020202020204" pitchFamily="34" charset="0"/>
              <a:buChar char="•"/>
            </a:pPr>
            <a:r>
              <a:rPr lang="es-ES" sz="2400" dirty="0"/>
              <a:t>Crear contenido relevante y profesional, destacando investigaciones, logros y eventos, y fomentar la participación del equipo.</a:t>
            </a:r>
          </a:p>
          <a:p>
            <a:pPr marL="342900" indent="-342900" algn="just">
              <a:buFont typeface="Arial" panose="020B0604020202020204" pitchFamily="34" charset="0"/>
              <a:buChar char="•"/>
            </a:pPr>
            <a:r>
              <a:rPr lang="es-ES" sz="2400" dirty="0"/>
              <a:t>Interactuar con la audiencia.</a:t>
            </a:r>
            <a:endParaRPr lang="es-ES" sz="2400" kern="100" dirty="0">
              <a:effectLst/>
              <a:ea typeface="Aptos" panose="020B0004020202020204" pitchFamily="34" charset="0"/>
              <a:cs typeface="Times New Roman" panose="02020603050405020304" pitchFamily="18" charset="0"/>
            </a:endParaRPr>
          </a:p>
        </p:txBody>
      </p:sp>
      <p:sp>
        <p:nvSpPr>
          <p:cNvPr id="18" name="TextBox 34">
            <a:extLst>
              <a:ext uri="{FF2B5EF4-FFF2-40B4-BE49-F238E27FC236}">
                <a16:creationId xmlns:a16="http://schemas.microsoft.com/office/drawing/2014/main" id="{FA9030B6-2826-3D48-EF3C-5521C30E0BC9}"/>
              </a:ext>
            </a:extLst>
          </p:cNvPr>
          <p:cNvSpPr txBox="1"/>
          <p:nvPr/>
        </p:nvSpPr>
        <p:spPr>
          <a:xfrm>
            <a:off x="15368168" y="8557335"/>
            <a:ext cx="8029601" cy="2308324"/>
          </a:xfrm>
          <a:prstGeom prst="rect">
            <a:avLst/>
          </a:prstGeom>
          <a:noFill/>
        </p:spPr>
        <p:txBody>
          <a:bodyPr wrap="square" rtlCol="0">
            <a:spAutoFit/>
          </a:bodyPr>
          <a:lstStyle/>
          <a:p>
            <a:pPr algn="just"/>
            <a:r>
              <a:rPr lang="es-ES" altLang="ko-KR" sz="2400" b="1" dirty="0">
                <a:solidFill>
                  <a:schemeClr val="tx1">
                    <a:lumMod val="50000"/>
                  </a:schemeClr>
                </a:solidFill>
                <a:cs typeface="Arial" pitchFamily="34" charset="0"/>
              </a:rPr>
              <a:t>10. </a:t>
            </a:r>
            <a:r>
              <a:rPr lang="es-ES" sz="2400" b="1" u="sng" dirty="0"/>
              <a:t>Medición</a:t>
            </a:r>
            <a:r>
              <a:rPr lang="es-ES" sz="2400" b="1" dirty="0"/>
              <a:t> y </a:t>
            </a:r>
            <a:r>
              <a:rPr lang="es-ES" sz="2400" b="1" u="sng" dirty="0"/>
              <a:t>evaluación de resultados</a:t>
            </a:r>
            <a:r>
              <a:rPr lang="es-ES" sz="2400" b="1" dirty="0"/>
              <a:t>:</a:t>
            </a:r>
          </a:p>
          <a:p>
            <a:pPr marL="342900" indent="-342900" algn="just">
              <a:buFont typeface="Arial" panose="020B0604020202020204" pitchFamily="34" charset="0"/>
              <a:buChar char="•"/>
            </a:pPr>
            <a:r>
              <a:rPr lang="es-ES" altLang="ko-KR" sz="2400" dirty="0">
                <a:solidFill>
                  <a:schemeClr val="tx1">
                    <a:lumMod val="50000"/>
                  </a:schemeClr>
                </a:solidFill>
                <a:cs typeface="Arial" pitchFamily="34" charset="0"/>
              </a:rPr>
              <a:t>Monitorizar mensualmente </a:t>
            </a:r>
            <a:r>
              <a:rPr lang="es-ES" altLang="ko-KR" sz="2400" dirty="0" err="1">
                <a:solidFill>
                  <a:schemeClr val="tx1">
                    <a:lumMod val="50000"/>
                  </a:schemeClr>
                </a:solidFill>
                <a:cs typeface="Arial" pitchFamily="34" charset="0"/>
              </a:rPr>
              <a:t>KPIs</a:t>
            </a:r>
            <a:r>
              <a:rPr lang="es-ES" altLang="ko-KR" sz="2400" dirty="0">
                <a:solidFill>
                  <a:schemeClr val="tx1">
                    <a:lumMod val="50000"/>
                  </a:schemeClr>
                </a:solidFill>
                <a:cs typeface="Arial" pitchFamily="34" charset="0"/>
              </a:rPr>
              <a:t> clave (tráfico web, interacción en redes sociales, generación de leads).</a:t>
            </a:r>
          </a:p>
          <a:p>
            <a:pPr marL="342900" indent="-342900" algn="just">
              <a:buFont typeface="Arial" panose="020B0604020202020204" pitchFamily="34" charset="0"/>
              <a:buChar char="•"/>
            </a:pPr>
            <a:r>
              <a:rPr lang="es-ES" altLang="ko-KR" sz="2400" dirty="0">
                <a:solidFill>
                  <a:schemeClr val="tx1">
                    <a:lumMod val="50000"/>
                  </a:schemeClr>
                </a:solidFill>
                <a:cs typeface="Arial" pitchFamily="34" charset="0"/>
              </a:rPr>
              <a:t>Ajustar las estrategias en función de los datos obtenidos, optimizando campañas y contenido según el desempeño.</a:t>
            </a:r>
          </a:p>
        </p:txBody>
      </p:sp>
      <p:grpSp>
        <p:nvGrpSpPr>
          <p:cNvPr id="19" name="Grupo 18">
            <a:extLst>
              <a:ext uri="{FF2B5EF4-FFF2-40B4-BE49-F238E27FC236}">
                <a16:creationId xmlns:a16="http://schemas.microsoft.com/office/drawing/2014/main" id="{0B835FD7-D72B-7DF8-F3E6-214029F06889}"/>
              </a:ext>
            </a:extLst>
          </p:cNvPr>
          <p:cNvGrpSpPr/>
          <p:nvPr/>
        </p:nvGrpSpPr>
        <p:grpSpPr>
          <a:xfrm>
            <a:off x="7465934" y="2647912"/>
            <a:ext cx="16059214" cy="10470104"/>
            <a:chOff x="7374797" y="2625988"/>
            <a:chExt cx="16059214" cy="10470104"/>
          </a:xfrm>
        </p:grpSpPr>
        <p:cxnSp>
          <p:nvCxnSpPr>
            <p:cNvPr id="20" name="Conector recto 19">
              <a:extLst>
                <a:ext uri="{FF2B5EF4-FFF2-40B4-BE49-F238E27FC236}">
                  <a16:creationId xmlns:a16="http://schemas.microsoft.com/office/drawing/2014/main" id="{74772002-D876-C9C5-1026-54E6A18040A5}"/>
                </a:ext>
              </a:extLst>
            </p:cNvPr>
            <p:cNvCxnSpPr/>
            <p:nvPr/>
          </p:nvCxnSpPr>
          <p:spPr>
            <a:xfrm>
              <a:off x="15069145" y="262598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AB268323-F260-03AF-7834-F836EE8DD484}"/>
                </a:ext>
              </a:extLst>
            </p:cNvPr>
            <p:cNvCxnSpPr>
              <a:cxnSpLocks/>
            </p:cNvCxnSpPr>
            <p:nvPr/>
          </p:nvCxnSpPr>
          <p:spPr>
            <a:xfrm>
              <a:off x="7374797" y="7861040"/>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grpSp>
      <p:sp>
        <p:nvSpPr>
          <p:cNvPr id="26" name="CuadroTexto 25">
            <a:extLst>
              <a:ext uri="{FF2B5EF4-FFF2-40B4-BE49-F238E27FC236}">
                <a16:creationId xmlns:a16="http://schemas.microsoft.com/office/drawing/2014/main" id="{BDA42C7E-8DCC-B08C-68A4-97975A39B765}"/>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7" name="CuadroTexto 26">
            <a:extLst>
              <a:ext uri="{FF2B5EF4-FFF2-40B4-BE49-F238E27FC236}">
                <a16:creationId xmlns:a16="http://schemas.microsoft.com/office/drawing/2014/main" id="{771DDA1B-6BF5-0E7E-72C2-9A3DE1639EAA}"/>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1</a:t>
            </a:r>
          </a:p>
        </p:txBody>
      </p:sp>
      <p:sp>
        <p:nvSpPr>
          <p:cNvPr id="28" name="Rectángulo 27">
            <a:extLst>
              <a:ext uri="{FF2B5EF4-FFF2-40B4-BE49-F238E27FC236}">
                <a16:creationId xmlns:a16="http://schemas.microsoft.com/office/drawing/2014/main" id="{CD3F9C01-D76E-0174-249D-5E53300D2B4A}"/>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32994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E1DE-9F56-3373-EA58-D5346E70A8E2}"/>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AA673951-B46A-2CF0-5179-0598AF7DF0BB}"/>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D185436C-5B5D-42C7-6E89-385FE6C80408}"/>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A4C51609-99BE-1372-8D99-F4B98D56D44E}"/>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1.2.1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17D44C7E-6423-CEF5-688B-A29D8C01CAFD}"/>
              </a:ext>
            </a:extLst>
          </p:cNvPr>
          <p:cNvSpPr txBox="1"/>
          <p:nvPr/>
        </p:nvSpPr>
        <p:spPr>
          <a:xfrm>
            <a:off x="356567" y="2163523"/>
            <a:ext cx="5224263" cy="2554545"/>
          </a:xfrm>
          <a:prstGeom prst="rect">
            <a:avLst/>
          </a:prstGeom>
          <a:noFill/>
        </p:spPr>
        <p:txBody>
          <a:bodyPr wrap="square" lIns="215944" rIns="215944" rtlCol="0">
            <a:spAutoFit/>
          </a:bodyPr>
          <a:lstStyle/>
          <a:p>
            <a:r>
              <a:rPr lang="es-ES" altLang="ko-KR" sz="4000" b="1" dirty="0">
                <a:solidFill>
                  <a:schemeClr val="accent2"/>
                </a:solidFill>
                <a:cs typeface="Arial" pitchFamily="34" charset="0"/>
              </a:rPr>
              <a:t>1.2</a:t>
            </a:r>
            <a:r>
              <a:rPr lang="es-ES" sz="4000" b="1" dirty="0">
                <a:solidFill>
                  <a:schemeClr val="bg1"/>
                </a:solidFill>
              </a:rPr>
              <a:t> Crear y ejecutar una estrategia marketing digital u “online”</a:t>
            </a:r>
          </a:p>
        </p:txBody>
      </p:sp>
      <p:sp>
        <p:nvSpPr>
          <p:cNvPr id="3" name="Rectángulo 2">
            <a:extLst>
              <a:ext uri="{FF2B5EF4-FFF2-40B4-BE49-F238E27FC236}">
                <a16:creationId xmlns:a16="http://schemas.microsoft.com/office/drawing/2014/main" id="{798F2B21-5A17-4834-AE31-6CE75CE031F3}"/>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2EFFD24F-2A9B-4256-897D-4334776519FC}"/>
              </a:ext>
            </a:extLst>
          </p:cNvPr>
          <p:cNvSpPr txBox="1"/>
          <p:nvPr/>
        </p:nvSpPr>
        <p:spPr>
          <a:xfrm>
            <a:off x="7181183" y="2883131"/>
            <a:ext cx="16070563" cy="6733831"/>
          </a:xfrm>
          <a:prstGeom prst="rect">
            <a:avLst/>
          </a:prstGeom>
          <a:noFill/>
        </p:spPr>
        <p:txBody>
          <a:bodyPr wrap="square" rtlCol="0">
            <a:spAutoFit/>
          </a:bodyPr>
          <a:lstStyle/>
          <a:p>
            <a:pPr marL="342900" indent="-342900" algn="just">
              <a:lnSpc>
                <a:spcPct val="200000"/>
              </a:lnSpc>
              <a:buClr>
                <a:schemeClr val="accent2"/>
              </a:buClr>
              <a:buSzPct val="100000"/>
              <a:buFont typeface="Arial" panose="020B0604020202020204" pitchFamily="34" charset="0"/>
              <a:buChar char="•"/>
            </a:pPr>
            <a:r>
              <a:rPr lang="es-ES" sz="2400" b="1" dirty="0"/>
              <a:t>Desarrollar un blog especializado con artículos sobre innovación, sostenibilidad y avances en el sector agroalimentario.</a:t>
            </a:r>
          </a:p>
          <a:p>
            <a:pPr marL="342900" indent="-342900" algn="just">
              <a:lnSpc>
                <a:spcPct val="200000"/>
              </a:lnSpc>
              <a:buClr>
                <a:schemeClr val="accent2"/>
              </a:buClr>
              <a:buSzPct val="100000"/>
              <a:buFont typeface="Arial" panose="020B0604020202020204" pitchFamily="34" charset="0"/>
              <a:buChar char="•"/>
            </a:pPr>
            <a:r>
              <a:rPr lang="es-ES" sz="2400" b="1" dirty="0"/>
              <a:t> Publicación de estudios </a:t>
            </a:r>
            <a:r>
              <a:rPr lang="es-ES" sz="2400" b="1" dirty="0" err="1"/>
              <a:t>tecnicos</a:t>
            </a:r>
            <a:r>
              <a:rPr lang="es-ES" sz="2400" b="1" dirty="0"/>
              <a:t> (“White </a:t>
            </a:r>
            <a:r>
              <a:rPr lang="es-ES" sz="2400" b="1" dirty="0" err="1"/>
              <a:t>papers</a:t>
            </a:r>
            <a:r>
              <a:rPr lang="es-ES" sz="2400" b="1" dirty="0"/>
              <a:t>”, documentos clave…) sobre el impacto de una tecnología del instituto en un sector concreto, </a:t>
            </a:r>
            <a:r>
              <a:rPr lang="es-ES" sz="2400" b="1" dirty="0" err="1"/>
              <a:t>etc</a:t>
            </a:r>
            <a:endParaRPr lang="es-ES" sz="2400" b="1" dirty="0"/>
          </a:p>
          <a:p>
            <a:pPr marL="342900" indent="-342900" algn="just">
              <a:lnSpc>
                <a:spcPct val="200000"/>
              </a:lnSpc>
              <a:buClr>
                <a:schemeClr val="accent2"/>
              </a:buClr>
              <a:buSzPct val="100000"/>
              <a:buFont typeface="Arial" panose="020B0604020202020204" pitchFamily="34" charset="0"/>
              <a:buChar char="•"/>
            </a:pPr>
            <a:r>
              <a:rPr lang="es-ES" sz="2400" b="1" dirty="0"/>
              <a:t>Lanzar una serie de videos cortos donde se muestre, con un toque de humor, cómo es el día a día en cada área del instituto. Cada departamento o grupo de trabajo puede crear su propio capítulo, mostrando su contribución al CIAGRO.</a:t>
            </a:r>
          </a:p>
          <a:p>
            <a:pPr marL="342900" indent="-342900" algn="just">
              <a:lnSpc>
                <a:spcPct val="200000"/>
              </a:lnSpc>
              <a:buClr>
                <a:schemeClr val="accent2"/>
              </a:buClr>
              <a:buSzPct val="100000"/>
              <a:buFont typeface="Arial" panose="020B0604020202020204" pitchFamily="34" charset="0"/>
              <a:buChar char="•"/>
            </a:pPr>
            <a:r>
              <a:rPr lang="es-ES" sz="2400" b="1" dirty="0"/>
              <a:t>…</a:t>
            </a:r>
          </a:p>
          <a:p>
            <a:pPr algn="just">
              <a:lnSpc>
                <a:spcPct val="200000"/>
              </a:lnSpc>
              <a:buClr>
                <a:schemeClr val="accent6"/>
              </a:buClr>
              <a:buSzPct val="200000"/>
            </a:pPr>
            <a:endParaRPr lang="es-ES" sz="2800" b="1" dirty="0"/>
          </a:p>
        </p:txBody>
      </p:sp>
      <p:pic>
        <p:nvPicPr>
          <p:cNvPr id="12" name="Imagen 11">
            <a:extLst>
              <a:ext uri="{FF2B5EF4-FFF2-40B4-BE49-F238E27FC236}">
                <a16:creationId xmlns:a16="http://schemas.microsoft.com/office/drawing/2014/main" id="{F5B95B33-ADAF-4876-98A3-FF231E61F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1" name="CuadroTexto 10">
            <a:extLst>
              <a:ext uri="{FF2B5EF4-FFF2-40B4-BE49-F238E27FC236}">
                <a16:creationId xmlns:a16="http://schemas.microsoft.com/office/drawing/2014/main" id="{58BAA312-EC0A-4A87-A57A-840E413323DC}"/>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1</a:t>
            </a:r>
          </a:p>
        </p:txBody>
      </p:sp>
    </p:spTree>
    <p:extLst>
      <p:ext uri="{BB962C8B-B14F-4D97-AF65-F5344CB8AC3E}">
        <p14:creationId xmlns:p14="http://schemas.microsoft.com/office/powerpoint/2010/main" val="363512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E1DE-9F56-3373-EA58-D5346E70A8E2}"/>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AA673951-B46A-2CF0-5179-0598AF7DF0BB}"/>
              </a:ext>
            </a:extLst>
          </p:cNvPr>
          <p:cNvGrpSpPr/>
          <p:nvPr/>
        </p:nvGrpSpPr>
        <p:grpSpPr>
          <a:xfrm>
            <a:off x="6068146" y="1178116"/>
            <a:ext cx="18296638" cy="1258452"/>
            <a:chOff x="5990934" y="1044210"/>
            <a:chExt cx="6201066" cy="583725"/>
          </a:xfrm>
        </p:grpSpPr>
        <p:sp>
          <p:nvSpPr>
            <p:cNvPr id="6" name="Freeform: Shape 58">
              <a:extLst>
                <a:ext uri="{FF2B5EF4-FFF2-40B4-BE49-F238E27FC236}">
                  <a16:creationId xmlns:a16="http://schemas.microsoft.com/office/drawing/2014/main" id="{D185436C-5B5D-42C7-6E89-385FE6C80408}"/>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A4C51609-99BE-1372-8D99-F4B98D56D44E}"/>
                </a:ext>
              </a:extLst>
            </p:cNvPr>
            <p:cNvSpPr txBox="1"/>
            <p:nvPr/>
          </p:nvSpPr>
          <p:spPr bwMode="auto">
            <a:xfrm>
              <a:off x="6120363" y="1190575"/>
              <a:ext cx="5787069"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1.3.1 Miscelánea de </a:t>
              </a:r>
              <a:r>
                <a:rPr lang="es-ES" altLang="ko-KR" sz="4000" b="1" u="sng" dirty="0">
                  <a:solidFill>
                    <a:schemeClr val="tx1">
                      <a:lumMod val="50000"/>
                    </a:schemeClr>
                  </a:solidFill>
                  <a:latin typeface="Relaway"/>
                  <a:cs typeface="Arial" pitchFamily="34" charset="0"/>
                </a:rPr>
                <a:t>estrategias “offline” </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17D44C7E-6423-CEF5-688B-A29D8C01CAFD}"/>
              </a:ext>
            </a:extLst>
          </p:cNvPr>
          <p:cNvSpPr txBox="1"/>
          <p:nvPr/>
        </p:nvSpPr>
        <p:spPr>
          <a:xfrm>
            <a:off x="356567" y="2163523"/>
            <a:ext cx="5224263" cy="3785652"/>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1.3 </a:t>
            </a:r>
            <a:r>
              <a:rPr lang="es-ES" sz="4000" b="1" dirty="0">
                <a:solidFill>
                  <a:schemeClr val="bg1"/>
                </a:solidFill>
              </a:rPr>
              <a:t>Crear y ejecutar una estrategia marketing tradicional u “offline”</a:t>
            </a:r>
          </a:p>
          <a:p>
            <a:endParaRPr lang="es-ES" sz="4000" b="1" dirty="0">
              <a:solidFill>
                <a:schemeClr val="bg1"/>
              </a:solidFill>
            </a:endParaRPr>
          </a:p>
        </p:txBody>
      </p:sp>
      <p:sp>
        <p:nvSpPr>
          <p:cNvPr id="11" name="CuadroTexto 10">
            <a:extLst>
              <a:ext uri="{FF2B5EF4-FFF2-40B4-BE49-F238E27FC236}">
                <a16:creationId xmlns:a16="http://schemas.microsoft.com/office/drawing/2014/main" id="{9CC1A3FE-02C0-4B14-9CFA-FE9DD1A768AE}"/>
              </a:ext>
            </a:extLst>
          </p:cNvPr>
          <p:cNvSpPr txBox="1"/>
          <p:nvPr/>
        </p:nvSpPr>
        <p:spPr>
          <a:xfrm>
            <a:off x="15216465" y="2635101"/>
            <a:ext cx="8521742" cy="3038589"/>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ea typeface="Aptos" panose="020B0004020202020204" pitchFamily="34" charset="0"/>
                <a:cs typeface="Times New Roman" panose="02020603050405020304" pitchFamily="18" charset="0"/>
              </a:rPr>
              <a:t>2</a:t>
            </a:r>
            <a:r>
              <a:rPr lang="es-ES" sz="2400" b="1" kern="100" dirty="0">
                <a:effectLst/>
                <a:ea typeface="Aptos" panose="020B0004020202020204" pitchFamily="34" charset="0"/>
                <a:cs typeface="Times New Roman" panose="02020603050405020304" pitchFamily="18" charset="0"/>
              </a:rPr>
              <a:t>. </a:t>
            </a:r>
            <a:r>
              <a:rPr lang="es-ES" sz="2400" b="1" dirty="0"/>
              <a:t>Participación en ferias y exposiciones sectoriales:</a:t>
            </a:r>
          </a:p>
          <a:p>
            <a:pPr marL="342900" lvl="0" indent="-342900" algn="just">
              <a:lnSpc>
                <a:spcPct val="107000"/>
              </a:lnSpc>
              <a:spcAft>
                <a:spcPts val="800"/>
              </a:spcAft>
              <a:buFont typeface="Arial" panose="020B0604020202020204" pitchFamily="34" charset="0"/>
              <a:buChar char="•"/>
              <a:tabLst>
                <a:tab pos="457200" algn="l"/>
              </a:tabLst>
            </a:pPr>
            <a:r>
              <a:rPr lang="es-ES" sz="2400" dirty="0"/>
              <a:t>Participar en ferias agrícolas, eventos y exposiciones que muestren las investigaciones y logros de CIAGRO en sostenibilidad.</a:t>
            </a:r>
          </a:p>
          <a:p>
            <a:pPr marL="342900" lvl="0" indent="-342900" algn="just">
              <a:lnSpc>
                <a:spcPct val="107000"/>
              </a:lnSpc>
              <a:spcAft>
                <a:spcPts val="800"/>
              </a:spcAft>
              <a:buFont typeface="Arial" panose="020B0604020202020204" pitchFamily="34" charset="0"/>
              <a:buChar char="•"/>
              <a:tabLst>
                <a:tab pos="457200" algn="l"/>
              </a:tabLst>
            </a:pPr>
            <a:r>
              <a:rPr lang="es-ES" sz="2400" dirty="0"/>
              <a:t>Organizar seminarios y jornadas técnicas para compartir avances en agricultura sostenible y economía circular con expertos, estudiantes y empresas.</a:t>
            </a:r>
          </a:p>
        </p:txBody>
      </p:sp>
      <p:sp>
        <p:nvSpPr>
          <p:cNvPr id="14" name="TextBox 34">
            <a:extLst>
              <a:ext uri="{FF2B5EF4-FFF2-40B4-BE49-F238E27FC236}">
                <a16:creationId xmlns:a16="http://schemas.microsoft.com/office/drawing/2014/main" id="{A6EDAF00-FA25-4D81-95F1-8157A7845CB9}"/>
              </a:ext>
            </a:extLst>
          </p:cNvPr>
          <p:cNvSpPr txBox="1"/>
          <p:nvPr/>
        </p:nvSpPr>
        <p:spPr>
          <a:xfrm>
            <a:off x="7025719" y="2654172"/>
            <a:ext cx="7676012" cy="3416320"/>
          </a:xfrm>
          <a:prstGeom prst="rect">
            <a:avLst/>
          </a:prstGeom>
          <a:noFill/>
        </p:spPr>
        <p:txBody>
          <a:bodyPr wrap="square" rtlCol="0">
            <a:spAutoFit/>
          </a:bodyPr>
          <a:lstStyle/>
          <a:p>
            <a:pPr algn="just"/>
            <a:r>
              <a:rPr lang="es-ES" altLang="ko-KR" sz="2400" b="1" dirty="0">
                <a:cs typeface="Arial" pitchFamily="34" charset="0"/>
              </a:rPr>
              <a:t>1. </a:t>
            </a:r>
            <a:r>
              <a:rPr lang="es-ES" sz="2400" b="1" dirty="0"/>
              <a:t>Fortalecimiento de la Relación con la Comunidad Local</a:t>
            </a:r>
            <a:r>
              <a:rPr lang="es-ES" altLang="ko-KR" sz="2400" b="1" dirty="0">
                <a:cs typeface="Arial" pitchFamily="34" charset="0"/>
              </a:rPr>
              <a:t>:</a:t>
            </a:r>
          </a:p>
          <a:p>
            <a:pPr marL="342900" indent="-342900" algn="just">
              <a:buFont typeface="Arial" panose="020B0604020202020204" pitchFamily="34" charset="0"/>
              <a:buChar char="•"/>
            </a:pPr>
            <a:r>
              <a:rPr lang="es-ES" altLang="ko-KR" sz="2400" dirty="0">
                <a:cs typeface="Arial" pitchFamily="34" charset="0"/>
              </a:rPr>
              <a:t>Invitar a autoridades locales y representantes regionales a eventos clave de CIAGRO UMH, promoviendo el apoyo a las iniciativas de sostenibilidad y desarrollo agrícola.</a:t>
            </a:r>
          </a:p>
          <a:p>
            <a:pPr marL="342900" indent="-342900" algn="just">
              <a:buFont typeface="Arial" panose="020B0604020202020204" pitchFamily="34" charset="0"/>
              <a:buChar char="•"/>
            </a:pPr>
            <a:r>
              <a:rPr lang="es-ES" altLang="ko-KR" sz="2400" dirty="0">
                <a:cs typeface="Arial" pitchFamily="34" charset="0"/>
              </a:rPr>
              <a:t>Participar en actividades culturales locales que relacionen la sostenibilidad con la identidad regional.</a:t>
            </a:r>
            <a:endParaRPr lang="es-ES" altLang="ko-KR" sz="2400" b="1" dirty="0">
              <a:cs typeface="Arial" pitchFamily="34" charset="0"/>
            </a:endParaRPr>
          </a:p>
        </p:txBody>
      </p:sp>
      <p:sp>
        <p:nvSpPr>
          <p:cNvPr id="18" name="TextBox 34">
            <a:extLst>
              <a:ext uri="{FF2B5EF4-FFF2-40B4-BE49-F238E27FC236}">
                <a16:creationId xmlns:a16="http://schemas.microsoft.com/office/drawing/2014/main" id="{0189E50B-1981-4717-A9C9-28C80DAB5908}"/>
              </a:ext>
            </a:extLst>
          </p:cNvPr>
          <p:cNvSpPr txBox="1"/>
          <p:nvPr/>
        </p:nvSpPr>
        <p:spPr>
          <a:xfrm>
            <a:off x="7070255" y="10510723"/>
            <a:ext cx="7551033" cy="2677656"/>
          </a:xfrm>
          <a:prstGeom prst="rect">
            <a:avLst/>
          </a:prstGeom>
          <a:noFill/>
        </p:spPr>
        <p:txBody>
          <a:bodyPr wrap="square" rtlCol="0">
            <a:spAutoFit/>
          </a:bodyPr>
          <a:lstStyle/>
          <a:p>
            <a:pPr algn="just"/>
            <a:r>
              <a:rPr lang="es-ES" altLang="ko-KR" sz="2400" b="1" dirty="0">
                <a:cs typeface="Arial" pitchFamily="34" charset="0"/>
              </a:rPr>
              <a:t>5. </a:t>
            </a:r>
            <a:r>
              <a:rPr lang="es-ES" sz="2400" b="1" dirty="0"/>
              <a:t>Medición y Evaluación de Resultados:</a:t>
            </a:r>
          </a:p>
          <a:p>
            <a:pPr marL="342900" indent="-342900" algn="just">
              <a:buFont typeface="Arial" panose="020B0604020202020204" pitchFamily="34" charset="0"/>
              <a:buChar char="•"/>
            </a:pPr>
            <a:r>
              <a:rPr lang="es-ES" altLang="ko-KR" sz="2400" dirty="0">
                <a:cs typeface="Arial" pitchFamily="34" charset="0"/>
              </a:rPr>
              <a:t>Medir la efectividad de cada acción a través de encuestas y el análisis de la participación en eventos y colaboraciones.</a:t>
            </a:r>
          </a:p>
          <a:p>
            <a:pPr marL="342900" indent="-342900" algn="just">
              <a:buFont typeface="Arial" panose="020B0604020202020204" pitchFamily="34" charset="0"/>
              <a:buChar char="•"/>
            </a:pPr>
            <a:r>
              <a:rPr lang="es-ES" altLang="ko-KR" sz="2400" dirty="0">
                <a:cs typeface="Arial" pitchFamily="34" charset="0"/>
              </a:rPr>
              <a:t>Ajustar las estrategias de marketing tradicional basándose en el </a:t>
            </a:r>
            <a:r>
              <a:rPr lang="es-ES" altLang="ko-KR" sz="2400" dirty="0" err="1">
                <a:cs typeface="Arial" pitchFamily="34" charset="0"/>
              </a:rPr>
              <a:t>feedback</a:t>
            </a:r>
            <a:r>
              <a:rPr lang="es-ES" altLang="ko-KR" sz="2400" dirty="0">
                <a:cs typeface="Arial" pitchFamily="34" charset="0"/>
              </a:rPr>
              <a:t> y los resultados obtenidos.</a:t>
            </a:r>
          </a:p>
        </p:txBody>
      </p:sp>
      <p:grpSp>
        <p:nvGrpSpPr>
          <p:cNvPr id="19" name="Grupo 18">
            <a:extLst>
              <a:ext uri="{FF2B5EF4-FFF2-40B4-BE49-F238E27FC236}">
                <a16:creationId xmlns:a16="http://schemas.microsoft.com/office/drawing/2014/main" id="{DAF81370-638C-4762-8AA3-DF737DE52EA1}"/>
              </a:ext>
            </a:extLst>
          </p:cNvPr>
          <p:cNvGrpSpPr/>
          <p:nvPr/>
        </p:nvGrpSpPr>
        <p:grpSpPr>
          <a:xfrm>
            <a:off x="7311579" y="2625988"/>
            <a:ext cx="16059214" cy="10470104"/>
            <a:chOff x="7311579" y="2625988"/>
            <a:chExt cx="16059214" cy="10470104"/>
          </a:xfrm>
        </p:grpSpPr>
        <p:cxnSp>
          <p:nvCxnSpPr>
            <p:cNvPr id="20" name="Conector recto 19">
              <a:extLst>
                <a:ext uri="{FF2B5EF4-FFF2-40B4-BE49-F238E27FC236}">
                  <a16:creationId xmlns:a16="http://schemas.microsoft.com/office/drawing/2014/main" id="{0699F0BE-E062-4F31-BEA2-CDCAD9565737}"/>
                </a:ext>
              </a:extLst>
            </p:cNvPr>
            <p:cNvCxnSpPr/>
            <p:nvPr/>
          </p:nvCxnSpPr>
          <p:spPr>
            <a:xfrm>
              <a:off x="15069145" y="262598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3B66865-2C15-4473-9BBB-78141EAD4663}"/>
                </a:ext>
              </a:extLst>
            </p:cNvPr>
            <p:cNvCxnSpPr>
              <a:cxnSpLocks/>
            </p:cNvCxnSpPr>
            <p:nvPr/>
          </p:nvCxnSpPr>
          <p:spPr>
            <a:xfrm>
              <a:off x="7311579" y="6065912"/>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6948ED3D-4062-438C-9B92-2AC5B6A94845}"/>
                </a:ext>
              </a:extLst>
            </p:cNvPr>
            <p:cNvCxnSpPr>
              <a:cxnSpLocks/>
            </p:cNvCxnSpPr>
            <p:nvPr/>
          </p:nvCxnSpPr>
          <p:spPr>
            <a:xfrm>
              <a:off x="7311579" y="10098360"/>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grpSp>
      <p:sp>
        <p:nvSpPr>
          <p:cNvPr id="25" name="CuadroTexto 24">
            <a:extLst>
              <a:ext uri="{FF2B5EF4-FFF2-40B4-BE49-F238E27FC236}">
                <a16:creationId xmlns:a16="http://schemas.microsoft.com/office/drawing/2014/main" id="{BEE160D8-00E6-4560-BEDD-FB7E09DD8E8E}"/>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B4E9F50B-5755-4BB7-B934-24BD18BB7A4E}"/>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1</a:t>
            </a:r>
          </a:p>
        </p:txBody>
      </p:sp>
      <p:sp>
        <p:nvSpPr>
          <p:cNvPr id="27" name="Rectángulo 26">
            <a:extLst>
              <a:ext uri="{FF2B5EF4-FFF2-40B4-BE49-F238E27FC236}">
                <a16:creationId xmlns:a16="http://schemas.microsoft.com/office/drawing/2014/main" id="{A4140BC9-C416-4FFD-A4FB-2B85699AE388}"/>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ACFCE74-EAFE-A5DA-7F18-71A2139646DD}"/>
              </a:ext>
            </a:extLst>
          </p:cNvPr>
          <p:cNvSpPr txBox="1"/>
          <p:nvPr/>
        </p:nvSpPr>
        <p:spPr>
          <a:xfrm>
            <a:off x="6989816" y="6309636"/>
            <a:ext cx="7711915" cy="2145652"/>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effectLst/>
                <a:ea typeface="Aptos" panose="020B0004020202020204" pitchFamily="34" charset="0"/>
                <a:cs typeface="Times New Roman" panose="02020603050405020304" pitchFamily="18" charset="0"/>
              </a:rPr>
              <a:t>3. </a:t>
            </a:r>
            <a:r>
              <a:rPr lang="es-ES" sz="2400" b="1" dirty="0"/>
              <a:t>Creación de “</a:t>
            </a:r>
            <a:r>
              <a:rPr lang="es-ES" sz="2400" b="1" dirty="0" err="1"/>
              <a:t>merchandising</a:t>
            </a:r>
            <a:r>
              <a:rPr lang="es-ES" sz="2400" b="1" dirty="0"/>
              <a:t>” con la marca CIAGRO-UMH:</a:t>
            </a:r>
          </a:p>
          <a:p>
            <a:pPr marL="342900" lvl="0" indent="-342900" algn="just">
              <a:lnSpc>
                <a:spcPct val="107000"/>
              </a:lnSpc>
              <a:spcAft>
                <a:spcPts val="800"/>
              </a:spcAft>
              <a:buFont typeface="Arial" panose="020B0604020202020204" pitchFamily="34" charset="0"/>
              <a:buChar char="•"/>
              <a:tabLst>
                <a:tab pos="457200" algn="l"/>
              </a:tabLst>
            </a:pPr>
            <a:r>
              <a:rPr lang="es-ES" sz="2400" dirty="0"/>
              <a:t>Los actores de interés para CIAGRO-UMH lo verán como un regalo y para el instituto es una buena oportunidad de ganar notoriedad.</a:t>
            </a:r>
          </a:p>
        </p:txBody>
      </p:sp>
      <p:sp>
        <p:nvSpPr>
          <p:cNvPr id="5" name="CuadroTexto 4">
            <a:extLst>
              <a:ext uri="{FF2B5EF4-FFF2-40B4-BE49-F238E27FC236}">
                <a16:creationId xmlns:a16="http://schemas.microsoft.com/office/drawing/2014/main" id="{78FA4777-D6D8-9934-AFC0-C68413511059}"/>
              </a:ext>
            </a:extLst>
          </p:cNvPr>
          <p:cNvSpPr txBox="1"/>
          <p:nvPr/>
        </p:nvSpPr>
        <p:spPr>
          <a:xfrm>
            <a:off x="15341186" y="6309636"/>
            <a:ext cx="8453135" cy="3940631"/>
          </a:xfrm>
          <a:prstGeom prst="rect">
            <a:avLst/>
          </a:prstGeom>
          <a:noFill/>
        </p:spPr>
        <p:txBody>
          <a:bodyPr wrap="square">
            <a:spAutoFit/>
          </a:bodyPr>
          <a:lstStyle/>
          <a:p>
            <a:r>
              <a:rPr lang="es-ES" sz="2400" b="1" dirty="0"/>
              <a:t>4. Visitas a empresas.</a:t>
            </a:r>
          </a:p>
          <a:p>
            <a:pPr marL="342900" indent="-342900" algn="just">
              <a:lnSpc>
                <a:spcPct val="107000"/>
              </a:lnSpc>
              <a:spcAft>
                <a:spcPts val="800"/>
              </a:spcAft>
              <a:buFont typeface="Arial" panose="020B0604020202020204" pitchFamily="34" charset="0"/>
              <a:buChar char="•"/>
              <a:tabLst>
                <a:tab pos="457200" algn="l"/>
              </a:tabLst>
            </a:pPr>
            <a:r>
              <a:rPr lang="es-ES" sz="2400" dirty="0"/>
              <a:t>Realizar un contacto directo con empresas (y otro tipo de entidades) con diferentes fines: </a:t>
            </a:r>
          </a:p>
          <a:p>
            <a:pPr marL="800100" lvl="1" indent="-342900" algn="just">
              <a:buFont typeface="Wingdings" panose="05000000000000000000" pitchFamily="2" charset="2"/>
              <a:buChar char="ü"/>
              <a:tabLst>
                <a:tab pos="457200" algn="l"/>
              </a:tabLst>
            </a:pPr>
            <a:r>
              <a:rPr lang="es-ES" sz="2400" dirty="0"/>
              <a:t>Contactos iniciales.</a:t>
            </a:r>
          </a:p>
          <a:p>
            <a:pPr marL="800100" lvl="1" indent="-342900" algn="just">
              <a:buFont typeface="Wingdings" panose="05000000000000000000" pitchFamily="2" charset="2"/>
              <a:buChar char="ü"/>
              <a:tabLst>
                <a:tab pos="457200" algn="l"/>
              </a:tabLst>
            </a:pPr>
            <a:r>
              <a:rPr lang="es-ES" sz="2400" dirty="0"/>
              <a:t>Intercambio de impresiones.</a:t>
            </a:r>
          </a:p>
          <a:p>
            <a:pPr marL="800100" lvl="1" indent="-342900" algn="just">
              <a:buFont typeface="Wingdings" panose="05000000000000000000" pitchFamily="2" charset="2"/>
              <a:buChar char="ü"/>
              <a:tabLst>
                <a:tab pos="457200" algn="l"/>
              </a:tabLst>
            </a:pPr>
            <a:r>
              <a:rPr lang="es-ES" sz="2400" dirty="0"/>
              <a:t>Captación del interés en colaboración con el instituto.</a:t>
            </a:r>
          </a:p>
          <a:p>
            <a:pPr marL="800100" lvl="1" indent="-342900" algn="just">
              <a:buFont typeface="Wingdings" panose="05000000000000000000" pitchFamily="2" charset="2"/>
              <a:buChar char="ü"/>
              <a:tabLst>
                <a:tab pos="457200" algn="l"/>
              </a:tabLst>
            </a:pPr>
            <a:r>
              <a:rPr lang="es-ES" sz="2400" dirty="0"/>
              <a:t>Propuestas de colaboración concretas.</a:t>
            </a:r>
          </a:p>
          <a:p>
            <a:pPr marL="800100" lvl="1" indent="-342900" algn="just">
              <a:buFont typeface="Wingdings" panose="05000000000000000000" pitchFamily="2" charset="2"/>
              <a:buChar char="ü"/>
              <a:tabLst>
                <a:tab pos="457200" algn="l"/>
              </a:tabLst>
            </a:pPr>
            <a:r>
              <a:rPr lang="es-ES" sz="2400" dirty="0"/>
              <a:t>Etc.</a:t>
            </a:r>
          </a:p>
          <a:p>
            <a:pPr marL="800100" lvl="1" indent="-342900" algn="just">
              <a:lnSpc>
                <a:spcPct val="107000"/>
              </a:lnSpc>
              <a:spcAft>
                <a:spcPts val="800"/>
              </a:spcAft>
              <a:buFont typeface="Arial" panose="020B0604020202020204" pitchFamily="34" charset="0"/>
              <a:buChar char="•"/>
              <a:tabLst>
                <a:tab pos="457200" algn="l"/>
              </a:tabLst>
            </a:pPr>
            <a:endParaRPr lang="es-ES" sz="2400" dirty="0"/>
          </a:p>
        </p:txBody>
      </p:sp>
    </p:spTree>
    <p:extLst>
      <p:ext uri="{BB962C8B-B14F-4D97-AF65-F5344CB8AC3E}">
        <p14:creationId xmlns:p14="http://schemas.microsoft.com/office/powerpoint/2010/main" val="385474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E1DE-9F56-3373-EA58-D5346E70A8E2}"/>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AA673951-B46A-2CF0-5179-0598AF7DF0BB}"/>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D185436C-5B5D-42C7-6E89-385FE6C80408}"/>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A4C51609-99BE-1372-8D99-F4B98D56D44E}"/>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1.3.1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17D44C7E-6423-CEF5-688B-A29D8C01CAFD}"/>
              </a:ext>
            </a:extLst>
          </p:cNvPr>
          <p:cNvSpPr txBox="1"/>
          <p:nvPr/>
        </p:nvSpPr>
        <p:spPr>
          <a:xfrm>
            <a:off x="356567" y="2163523"/>
            <a:ext cx="5224263" cy="3170099"/>
          </a:xfrm>
          <a:prstGeom prst="rect">
            <a:avLst/>
          </a:prstGeom>
          <a:noFill/>
        </p:spPr>
        <p:txBody>
          <a:bodyPr wrap="square" lIns="215944" rIns="215944" rtlCol="0">
            <a:spAutoFit/>
          </a:bodyPr>
          <a:lstStyle/>
          <a:p>
            <a:r>
              <a:rPr lang="es-ES" altLang="ko-KR" sz="4000" b="1" dirty="0">
                <a:solidFill>
                  <a:schemeClr val="accent2"/>
                </a:solidFill>
                <a:cs typeface="Arial" pitchFamily="34" charset="0"/>
              </a:rPr>
              <a:t>1.3</a:t>
            </a:r>
            <a:r>
              <a:rPr lang="es-ES" altLang="ko-KR" sz="4000" b="1" dirty="0">
                <a:solidFill>
                  <a:schemeClr val="bg1"/>
                </a:solidFill>
                <a:cs typeface="Arial" pitchFamily="34" charset="0"/>
              </a:rPr>
              <a:t> </a:t>
            </a:r>
            <a:r>
              <a:rPr lang="es-ES" sz="4000" b="1" dirty="0">
                <a:solidFill>
                  <a:schemeClr val="bg1"/>
                </a:solidFill>
              </a:rPr>
              <a:t>Crear y ejecutar una estrategia marketing tradicional u “offline”.</a:t>
            </a:r>
          </a:p>
        </p:txBody>
      </p:sp>
      <p:sp>
        <p:nvSpPr>
          <p:cNvPr id="3" name="Rectángulo 2">
            <a:extLst>
              <a:ext uri="{FF2B5EF4-FFF2-40B4-BE49-F238E27FC236}">
                <a16:creationId xmlns:a16="http://schemas.microsoft.com/office/drawing/2014/main" id="{798F2B21-5A17-4834-AE31-6CE75CE031F3}"/>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2EFFD24F-2A9B-4256-897D-4334776519FC}"/>
              </a:ext>
            </a:extLst>
          </p:cNvPr>
          <p:cNvSpPr txBox="1"/>
          <p:nvPr/>
        </p:nvSpPr>
        <p:spPr>
          <a:xfrm>
            <a:off x="7181183" y="2883131"/>
            <a:ext cx="16070563" cy="8211159"/>
          </a:xfrm>
          <a:prstGeom prst="rect">
            <a:avLst/>
          </a:prstGeom>
          <a:noFill/>
        </p:spPr>
        <p:txBody>
          <a:bodyPr wrap="square" rtlCol="0">
            <a:spAutoFit/>
          </a:bodyPr>
          <a:lstStyle/>
          <a:p>
            <a:pPr marL="342900" indent="-342900" algn="just">
              <a:lnSpc>
                <a:spcPct val="200000"/>
              </a:lnSpc>
              <a:buClr>
                <a:schemeClr val="accent2"/>
              </a:buClr>
              <a:buSzPct val="100000"/>
              <a:buFont typeface="Arial" panose="020B0604020202020204" pitchFamily="34" charset="0"/>
              <a:buChar char="•"/>
            </a:pPr>
            <a:r>
              <a:rPr lang="es-ES" sz="2400" b="1" dirty="0"/>
              <a:t>Crear un ranking de impacto que destaque empresas y proyectos alineados con la sostenibilidad y la economía circular.</a:t>
            </a:r>
          </a:p>
          <a:p>
            <a:pPr marL="342900" indent="-342900" algn="just">
              <a:lnSpc>
                <a:spcPct val="200000"/>
              </a:lnSpc>
              <a:buClr>
                <a:schemeClr val="accent2"/>
              </a:buClr>
              <a:buSzPct val="100000"/>
              <a:buFont typeface="Arial" panose="020B0604020202020204" pitchFamily="34" charset="0"/>
              <a:buChar char="•"/>
            </a:pPr>
            <a:r>
              <a:rPr lang="es-ES" sz="2400" b="1" dirty="0"/>
              <a:t>Crear un calendario anual con investigadores, agricultores y colaboradores del CIAGRO UMH en escenarios agrícolas, combinando un enfoque humorístico o artístico con mensajes sobre sostenibilidad, economía circular, etc.</a:t>
            </a:r>
          </a:p>
          <a:p>
            <a:pPr marL="342900" indent="-342900" algn="just">
              <a:lnSpc>
                <a:spcPct val="200000"/>
              </a:lnSpc>
              <a:buClr>
                <a:schemeClr val="accent2"/>
              </a:buClr>
              <a:buSzPct val="100000"/>
              <a:buFont typeface="Arial" panose="020B0604020202020204" pitchFamily="34" charset="0"/>
              <a:buChar char="•"/>
            </a:pPr>
            <a:r>
              <a:rPr lang="es-ES" sz="2400" b="1" dirty="0"/>
              <a:t>Organizar entrega premios a empresas del sector (no económicos) con un "jurado académico-empresarial“.</a:t>
            </a:r>
          </a:p>
          <a:p>
            <a:pPr marL="342900" indent="-342900" algn="just">
              <a:lnSpc>
                <a:spcPct val="200000"/>
              </a:lnSpc>
              <a:buClr>
                <a:schemeClr val="accent2"/>
              </a:buClr>
              <a:buSzPct val="100000"/>
              <a:buFont typeface="Arial" panose="020B0604020202020204" pitchFamily="34" charset="0"/>
              <a:buChar char="•"/>
            </a:pPr>
            <a:r>
              <a:rPr lang="es-ES" sz="2400" b="1" dirty="0"/>
              <a:t>…</a:t>
            </a:r>
          </a:p>
          <a:p>
            <a:pPr algn="just">
              <a:lnSpc>
                <a:spcPct val="200000"/>
              </a:lnSpc>
              <a:buClr>
                <a:schemeClr val="accent2"/>
              </a:buClr>
              <a:buSzPct val="100000"/>
            </a:pPr>
            <a:endParaRPr lang="es-ES" sz="2400" b="1" dirty="0"/>
          </a:p>
          <a:p>
            <a:pPr algn="just">
              <a:lnSpc>
                <a:spcPct val="200000"/>
              </a:lnSpc>
              <a:buClr>
                <a:schemeClr val="accent2"/>
              </a:buClr>
              <a:buSzPct val="100000"/>
            </a:pPr>
            <a:endParaRPr lang="es-ES" sz="2400" b="1" dirty="0"/>
          </a:p>
          <a:p>
            <a:pPr marL="285750" indent="-285750" algn="just">
              <a:lnSpc>
                <a:spcPct val="200000"/>
              </a:lnSpc>
              <a:buClr>
                <a:schemeClr val="accent6"/>
              </a:buClr>
              <a:buSzPct val="200000"/>
              <a:buFont typeface="Wingdings" panose="05000000000000000000" pitchFamily="2" charset="2"/>
              <a:buChar char="ü"/>
            </a:pPr>
            <a:endParaRPr lang="es-ES" sz="2800" b="1" dirty="0"/>
          </a:p>
        </p:txBody>
      </p:sp>
      <p:pic>
        <p:nvPicPr>
          <p:cNvPr id="12" name="Imagen 11">
            <a:extLst>
              <a:ext uri="{FF2B5EF4-FFF2-40B4-BE49-F238E27FC236}">
                <a16:creationId xmlns:a16="http://schemas.microsoft.com/office/drawing/2014/main" id="{F5B95B33-ADAF-4876-98A3-FF231E61F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1" name="CuadroTexto 10">
            <a:extLst>
              <a:ext uri="{FF2B5EF4-FFF2-40B4-BE49-F238E27FC236}">
                <a16:creationId xmlns:a16="http://schemas.microsoft.com/office/drawing/2014/main" id="{8B9D6E11-0605-41D0-9CF7-BF904BFC1F26}"/>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1</a:t>
            </a:r>
          </a:p>
        </p:txBody>
      </p:sp>
    </p:spTree>
    <p:extLst>
      <p:ext uri="{BB962C8B-B14F-4D97-AF65-F5344CB8AC3E}">
        <p14:creationId xmlns:p14="http://schemas.microsoft.com/office/powerpoint/2010/main" val="1382670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6DD63-277B-5F14-FE7B-A53D77EBC5B5}"/>
            </a:ext>
          </a:extLst>
        </p:cNvPr>
        <p:cNvGrpSpPr/>
        <p:nvPr/>
      </p:nvGrpSpPr>
      <p:grpSpPr>
        <a:xfrm>
          <a:off x="0" y="0"/>
          <a:ext cx="0" cy="0"/>
          <a:chOff x="0" y="0"/>
          <a:chExt cx="0" cy="0"/>
        </a:xfrm>
      </p:grpSpPr>
      <p:sp>
        <p:nvSpPr>
          <p:cNvPr id="10" name="Oval 10">
            <a:extLst>
              <a:ext uri="{FF2B5EF4-FFF2-40B4-BE49-F238E27FC236}">
                <a16:creationId xmlns:a16="http://schemas.microsoft.com/office/drawing/2014/main" id="{0FAD68EC-836C-3F7C-A3DD-62666E6A7D36}"/>
              </a:ext>
            </a:extLst>
          </p:cNvPr>
          <p:cNvSpPr/>
          <p:nvPr/>
        </p:nvSpPr>
        <p:spPr>
          <a:xfrm>
            <a:off x="9518120" y="2931049"/>
            <a:ext cx="5821200" cy="5544000"/>
          </a:xfrm>
          <a:prstGeom prst="ellipse">
            <a:avLst/>
          </a:prstGeom>
          <a:solidFill>
            <a:srgbClr val="7FBC40"/>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a:ln>
                <a:noFill/>
              </a:ln>
              <a:solidFill>
                <a:prstClr val="white"/>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F75448E9-AF3E-195D-203F-D4AD0DD7E1A1}"/>
              </a:ext>
            </a:extLst>
          </p:cNvPr>
          <p:cNvSpPr txBox="1"/>
          <p:nvPr/>
        </p:nvSpPr>
        <p:spPr>
          <a:xfrm>
            <a:off x="10466816" y="4072530"/>
            <a:ext cx="4159268" cy="3539430"/>
          </a:xfrm>
          <a:prstGeom prst="rect">
            <a:avLst/>
          </a:prstGeom>
          <a:noFill/>
        </p:spPr>
        <p:txBody>
          <a:bodyPr wrap="square">
            <a:spAutoFit/>
          </a:bodyPr>
          <a:lstStyle/>
          <a:p>
            <a:r>
              <a:rPr lang="es-ES" sz="2800" b="1" dirty="0">
                <a:solidFill>
                  <a:schemeClr val="tx1">
                    <a:lumMod val="50000"/>
                  </a:schemeClr>
                </a:solidFill>
              </a:rPr>
              <a:t>VECTOR 2: Consolidación de la investigación</a:t>
            </a:r>
          </a:p>
          <a:p>
            <a:pPr marL="285750" indent="-285750">
              <a:buFont typeface="Arial" panose="020B0604020202020204" pitchFamily="34" charset="0"/>
              <a:buChar char="•"/>
            </a:pPr>
            <a:r>
              <a:rPr lang="es-ES" sz="2000" dirty="0">
                <a:solidFill>
                  <a:schemeClr val="tx1">
                    <a:lumMod val="50000"/>
                  </a:schemeClr>
                </a:solidFill>
              </a:rPr>
              <a:t>Excelencia en la investigación.</a:t>
            </a:r>
          </a:p>
          <a:p>
            <a:pPr marL="285750" indent="-285750">
              <a:buFont typeface="Arial" panose="020B0604020202020204" pitchFamily="34" charset="0"/>
              <a:buChar char="•"/>
            </a:pPr>
            <a:r>
              <a:rPr lang="es-ES" sz="2000" dirty="0">
                <a:solidFill>
                  <a:schemeClr val="tx1">
                    <a:lumMod val="50000"/>
                  </a:schemeClr>
                </a:solidFill>
              </a:rPr>
              <a:t>Capacitación de investigadores y Personal de Administración y Servicios.</a:t>
            </a:r>
          </a:p>
          <a:p>
            <a:pPr marL="285750" indent="-285750">
              <a:buFont typeface="Arial" panose="020B0604020202020204" pitchFamily="34" charset="0"/>
              <a:buChar char="•"/>
            </a:pPr>
            <a:r>
              <a:rPr lang="es-ES" sz="2000" dirty="0">
                <a:solidFill>
                  <a:schemeClr val="tx1">
                    <a:lumMod val="50000"/>
                  </a:schemeClr>
                </a:solidFill>
              </a:rPr>
              <a:t>Mejora de la comunicación interna.</a:t>
            </a:r>
          </a:p>
          <a:p>
            <a:pPr algn="ctr"/>
            <a:endParaRPr lang="es-ES" sz="2000" b="1" dirty="0">
              <a:solidFill>
                <a:schemeClr val="tx1">
                  <a:lumMod val="50000"/>
                </a:schemeClr>
              </a:solidFill>
            </a:endParaRPr>
          </a:p>
        </p:txBody>
      </p:sp>
    </p:spTree>
    <p:extLst>
      <p:ext uri="{BB962C8B-B14F-4D97-AF65-F5344CB8AC3E}">
        <p14:creationId xmlns:p14="http://schemas.microsoft.com/office/powerpoint/2010/main" val="1406943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C43F-7659-16D4-0E44-6351F723FDD8}"/>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0B477F9A-11FE-BF78-76CE-3C3331920666}"/>
              </a:ext>
            </a:extLst>
          </p:cNvPr>
          <p:cNvGrpSpPr/>
          <p:nvPr/>
        </p:nvGrpSpPr>
        <p:grpSpPr>
          <a:xfrm>
            <a:off x="6068146" y="1178116"/>
            <a:ext cx="18421358" cy="1258452"/>
            <a:chOff x="5990934" y="1044210"/>
            <a:chExt cx="6243336" cy="583725"/>
          </a:xfrm>
        </p:grpSpPr>
        <p:sp>
          <p:nvSpPr>
            <p:cNvPr id="6" name="Freeform: Shape 58">
              <a:extLst>
                <a:ext uri="{FF2B5EF4-FFF2-40B4-BE49-F238E27FC236}">
                  <a16:creationId xmlns:a16="http://schemas.microsoft.com/office/drawing/2014/main" id="{60C09C5B-A28D-1480-5B42-8EECDF19811B}"/>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EEA48599-C4A2-C569-FA3B-C7385E0EA76F}"/>
                </a:ext>
              </a:extLst>
            </p:cNvPr>
            <p:cNvSpPr txBox="1"/>
            <p:nvPr/>
          </p:nvSpPr>
          <p:spPr bwMode="auto">
            <a:xfrm>
              <a:off x="6033204" y="1170280"/>
              <a:ext cx="6201066"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2.1.1 Obtener mayor reconocimiento en investigación. </a:t>
              </a:r>
              <a:endParaRPr lang="ko-KR" altLang="en-US" sz="4000" b="1"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0BE4D739-7E0A-32F8-3DC6-C22AA8FCD919}"/>
              </a:ext>
            </a:extLst>
          </p:cNvPr>
          <p:cNvSpPr txBox="1"/>
          <p:nvPr/>
        </p:nvSpPr>
        <p:spPr>
          <a:xfrm>
            <a:off x="356567" y="2163523"/>
            <a:ext cx="5224263" cy="4401205"/>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2.1 </a:t>
            </a:r>
            <a:r>
              <a:rPr lang="es-ES" sz="4000" b="1" dirty="0">
                <a:solidFill>
                  <a:schemeClr val="bg1"/>
                </a:solidFill>
              </a:rPr>
              <a:t>Mejorar la excelencia investigadora del instituto para lograr sellos de excelencia (Severo Ochoa, </a:t>
            </a:r>
            <a:r>
              <a:rPr lang="es-ES" sz="4000" b="1" dirty="0" err="1">
                <a:solidFill>
                  <a:schemeClr val="bg1"/>
                </a:solidFill>
              </a:rPr>
              <a:t>etc</a:t>
            </a:r>
            <a:r>
              <a:rPr lang="es-ES" sz="4000" b="1" dirty="0">
                <a:solidFill>
                  <a:schemeClr val="bg1"/>
                </a:solidFill>
              </a:rPr>
              <a:t>).</a:t>
            </a:r>
          </a:p>
        </p:txBody>
      </p:sp>
      <p:sp>
        <p:nvSpPr>
          <p:cNvPr id="14" name="TextBox 34">
            <a:extLst>
              <a:ext uri="{FF2B5EF4-FFF2-40B4-BE49-F238E27FC236}">
                <a16:creationId xmlns:a16="http://schemas.microsoft.com/office/drawing/2014/main" id="{91B88EBD-CA2B-3FB7-2D74-0955D1953BC3}"/>
              </a:ext>
            </a:extLst>
          </p:cNvPr>
          <p:cNvSpPr txBox="1"/>
          <p:nvPr/>
        </p:nvSpPr>
        <p:spPr>
          <a:xfrm>
            <a:off x="7025719" y="2654172"/>
            <a:ext cx="7676012" cy="4893647"/>
          </a:xfrm>
          <a:prstGeom prst="rect">
            <a:avLst/>
          </a:prstGeom>
          <a:noFill/>
        </p:spPr>
        <p:txBody>
          <a:bodyPr wrap="square" rtlCol="0">
            <a:spAutoFit/>
          </a:bodyPr>
          <a:lstStyle/>
          <a:p>
            <a:pPr algn="just"/>
            <a:r>
              <a:rPr lang="es-ES" altLang="ko-KR" sz="2400" b="1" dirty="0">
                <a:cs typeface="Arial" pitchFamily="34" charset="0"/>
              </a:rPr>
              <a:t>1. </a:t>
            </a:r>
            <a:r>
              <a:rPr lang="es-ES" sz="2400" b="1" dirty="0"/>
              <a:t>Impulso a publicaciones científicas</a:t>
            </a:r>
            <a:r>
              <a:rPr lang="es-ES" altLang="ko-KR" sz="2400" b="1" dirty="0">
                <a:cs typeface="Arial" pitchFamily="34" charset="0"/>
              </a:rPr>
              <a:t>:</a:t>
            </a:r>
          </a:p>
          <a:p>
            <a:pPr marL="342900" indent="-342900" algn="just">
              <a:buFont typeface="Arial" panose="020B0604020202020204" pitchFamily="34" charset="0"/>
              <a:buChar char="•"/>
            </a:pPr>
            <a:r>
              <a:rPr lang="es-ES" altLang="ko-KR" sz="2400" dirty="0">
                <a:cs typeface="Arial" pitchFamily="34" charset="0"/>
              </a:rPr>
              <a:t>Incrementar la calidad y cantidad de publicaciones en revistas de alto impacto (Q1) y elevar el número de citas recibidas.</a:t>
            </a:r>
          </a:p>
          <a:p>
            <a:pPr marL="800100" lvl="1" indent="-342900" algn="just">
              <a:buFont typeface="Wingdings" panose="05000000000000000000" pitchFamily="2" charset="2"/>
              <a:buChar char="ü"/>
            </a:pPr>
            <a:r>
              <a:rPr lang="es-ES" altLang="ko-KR" sz="2400" dirty="0">
                <a:cs typeface="Arial" pitchFamily="34" charset="0"/>
              </a:rPr>
              <a:t>Talleres de escritura científica avanzada y preparación de propuestas de investigación.</a:t>
            </a:r>
          </a:p>
          <a:p>
            <a:pPr marL="800100" lvl="1" indent="-342900" algn="just">
              <a:buFont typeface="Wingdings" panose="05000000000000000000" pitchFamily="2" charset="2"/>
              <a:buChar char="ü"/>
            </a:pPr>
            <a:r>
              <a:rPr lang="es-ES" altLang="ko-KR" sz="2400" dirty="0">
                <a:cs typeface="Arial" pitchFamily="34" charset="0"/>
              </a:rPr>
              <a:t>Programa de Mentoría en Publicación.</a:t>
            </a:r>
          </a:p>
          <a:p>
            <a:pPr marL="800100" lvl="1" indent="-342900" algn="just">
              <a:buFont typeface="Wingdings" panose="05000000000000000000" pitchFamily="2" charset="2"/>
              <a:buChar char="ü"/>
            </a:pPr>
            <a:r>
              <a:rPr lang="es-ES" altLang="ko-KR" sz="2400" dirty="0">
                <a:cs typeface="Arial" pitchFamily="34" charset="0"/>
              </a:rPr>
              <a:t>Incentivos o reconocimientos para publicaciones de Alto impacto.</a:t>
            </a:r>
          </a:p>
          <a:p>
            <a:pPr marL="800100" lvl="1" indent="-342900" algn="just">
              <a:buFont typeface="Wingdings" panose="05000000000000000000" pitchFamily="2" charset="2"/>
              <a:buChar char="ü"/>
            </a:pPr>
            <a:r>
              <a:rPr lang="es-ES" altLang="ko-KR" sz="2400" dirty="0">
                <a:cs typeface="Arial" pitchFamily="34" charset="0"/>
              </a:rPr>
              <a:t>Ofrecer sesiones de entrenamiento para presentaciones orales y carteles en congresos (Español e inglés).</a:t>
            </a:r>
          </a:p>
          <a:p>
            <a:pPr marL="342900" indent="-342900" algn="just">
              <a:buFont typeface="Arial" panose="020B0604020202020204" pitchFamily="34" charset="0"/>
              <a:buChar char="•"/>
            </a:pPr>
            <a:endParaRPr lang="es-ES" altLang="ko-KR" sz="2400" b="1" dirty="0">
              <a:cs typeface="Arial" pitchFamily="34" charset="0"/>
            </a:endParaRPr>
          </a:p>
        </p:txBody>
      </p:sp>
      <p:cxnSp>
        <p:nvCxnSpPr>
          <p:cNvPr id="20" name="Conector recto 19">
            <a:extLst>
              <a:ext uri="{FF2B5EF4-FFF2-40B4-BE49-F238E27FC236}">
                <a16:creationId xmlns:a16="http://schemas.microsoft.com/office/drawing/2014/main" id="{F2B3F318-BC17-78B3-625D-2C622BE41D3F}"/>
              </a:ext>
            </a:extLst>
          </p:cNvPr>
          <p:cNvCxnSpPr>
            <a:cxnSpLocks/>
          </p:cNvCxnSpPr>
          <p:nvPr/>
        </p:nvCxnSpPr>
        <p:spPr>
          <a:xfrm>
            <a:off x="14994390" y="2654172"/>
            <a:ext cx="0" cy="470788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83A30C8A-5858-42A4-F2DA-51EC2A355F47}"/>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84B1AE9B-A03F-D0FC-8175-3AE96D32C03A}"/>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2</a:t>
            </a:r>
          </a:p>
        </p:txBody>
      </p:sp>
      <p:sp>
        <p:nvSpPr>
          <p:cNvPr id="27" name="Rectángulo 26">
            <a:extLst>
              <a:ext uri="{FF2B5EF4-FFF2-40B4-BE49-F238E27FC236}">
                <a16:creationId xmlns:a16="http://schemas.microsoft.com/office/drawing/2014/main" id="{41640A69-FCDB-4EC8-1A19-BCFD115B963B}"/>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04DB37F-EFF3-E455-0FDD-0BB516B30A72}"/>
              </a:ext>
            </a:extLst>
          </p:cNvPr>
          <p:cNvCxnSpPr>
            <a:cxnSpLocks/>
          </p:cNvCxnSpPr>
          <p:nvPr/>
        </p:nvCxnSpPr>
        <p:spPr>
          <a:xfrm>
            <a:off x="7346601" y="7516510"/>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7" name="TextBox 34">
            <a:extLst>
              <a:ext uri="{FF2B5EF4-FFF2-40B4-BE49-F238E27FC236}">
                <a16:creationId xmlns:a16="http://schemas.microsoft.com/office/drawing/2014/main" id="{C35C589F-3923-EA1A-3D92-71CFF71C153B}"/>
              </a:ext>
            </a:extLst>
          </p:cNvPr>
          <p:cNvSpPr txBox="1"/>
          <p:nvPr/>
        </p:nvSpPr>
        <p:spPr>
          <a:xfrm>
            <a:off x="15653485" y="2625988"/>
            <a:ext cx="7717303" cy="4893647"/>
          </a:xfrm>
          <a:prstGeom prst="rect">
            <a:avLst/>
          </a:prstGeom>
          <a:noFill/>
        </p:spPr>
        <p:txBody>
          <a:bodyPr wrap="square" rtlCol="0">
            <a:spAutoFit/>
          </a:bodyPr>
          <a:lstStyle/>
          <a:p>
            <a:pPr algn="just"/>
            <a:r>
              <a:rPr lang="es-ES" altLang="ko-KR" sz="2400" b="1" dirty="0">
                <a:cs typeface="Arial" pitchFamily="34" charset="0"/>
              </a:rPr>
              <a:t>2. </a:t>
            </a:r>
            <a:r>
              <a:rPr lang="es-ES" sz="2400" b="1" dirty="0"/>
              <a:t>Fomento de colaboraciones nacionales e internacionales</a:t>
            </a:r>
            <a:r>
              <a:rPr lang="es-ES" altLang="ko-KR" sz="2400" b="1" dirty="0">
                <a:cs typeface="Arial" pitchFamily="34" charset="0"/>
              </a:rPr>
              <a:t>:</a:t>
            </a:r>
          </a:p>
          <a:p>
            <a:pPr marL="342900" indent="-342900" algn="just">
              <a:buFont typeface="Arial" panose="020B0604020202020204" pitchFamily="34" charset="0"/>
              <a:buChar char="•"/>
            </a:pPr>
            <a:r>
              <a:rPr lang="es-ES" altLang="ko-KR" sz="2400" dirty="0">
                <a:cs typeface="Arial" pitchFamily="34" charset="0"/>
              </a:rPr>
              <a:t>Ampliar la red de colaboraciones para enriquecer la investigación y aumentar la visibilidad global del instituto.</a:t>
            </a:r>
          </a:p>
          <a:p>
            <a:pPr marL="800100" lvl="1" indent="-342900" algn="just">
              <a:buFont typeface="Wingdings" panose="05000000000000000000" pitchFamily="2" charset="2"/>
              <a:buChar char="ü"/>
            </a:pPr>
            <a:r>
              <a:rPr lang="es-ES" altLang="ko-KR" sz="2400" dirty="0">
                <a:cs typeface="Arial" pitchFamily="34" charset="0"/>
              </a:rPr>
              <a:t> Incentivar la participación activa del PI en redes y consorcios internacionales.</a:t>
            </a:r>
          </a:p>
          <a:p>
            <a:pPr marL="800100" lvl="1" indent="-342900" algn="just">
              <a:buFont typeface="Wingdings" panose="05000000000000000000" pitchFamily="2" charset="2"/>
              <a:buChar char="ü"/>
            </a:pPr>
            <a:r>
              <a:rPr lang="es-ES" altLang="ko-KR" sz="2400" dirty="0">
                <a:cs typeface="Arial" pitchFamily="34" charset="0"/>
              </a:rPr>
              <a:t>Establecer acuerdos con instituciones nacionales y extranjeras para el intercambio de investigadores.</a:t>
            </a:r>
          </a:p>
          <a:p>
            <a:pPr marL="800100" lvl="1" indent="-342900" algn="just">
              <a:buFont typeface="Wingdings" panose="05000000000000000000" pitchFamily="2" charset="2"/>
              <a:buChar char="ü"/>
            </a:pPr>
            <a:r>
              <a:rPr lang="es-ES" altLang="ko-KR" sz="2400" dirty="0">
                <a:cs typeface="Arial" pitchFamily="34" charset="0"/>
              </a:rPr>
              <a:t>Apoyar la asistencia a congresos y talleres internacionales para la presentación de investigaciones.</a:t>
            </a:r>
          </a:p>
        </p:txBody>
      </p:sp>
      <p:sp>
        <p:nvSpPr>
          <p:cNvPr id="3" name="TextBox 34">
            <a:extLst>
              <a:ext uri="{FF2B5EF4-FFF2-40B4-BE49-F238E27FC236}">
                <a16:creationId xmlns:a16="http://schemas.microsoft.com/office/drawing/2014/main" id="{0E1B35C8-63F8-9D80-CFF0-F26448577CE7}"/>
              </a:ext>
            </a:extLst>
          </p:cNvPr>
          <p:cNvSpPr txBox="1"/>
          <p:nvPr/>
        </p:nvSpPr>
        <p:spPr>
          <a:xfrm>
            <a:off x="7165784" y="7547819"/>
            <a:ext cx="16240031" cy="6001643"/>
          </a:xfrm>
          <a:prstGeom prst="rect">
            <a:avLst/>
          </a:prstGeom>
          <a:noFill/>
        </p:spPr>
        <p:txBody>
          <a:bodyPr wrap="square" rtlCol="0">
            <a:spAutoFit/>
          </a:bodyPr>
          <a:lstStyle/>
          <a:p>
            <a:pPr algn="just"/>
            <a:r>
              <a:rPr lang="es-ES" altLang="ko-KR" sz="2400" b="1" dirty="0">
                <a:cs typeface="Arial" pitchFamily="34" charset="0"/>
              </a:rPr>
              <a:t>3. </a:t>
            </a:r>
            <a:r>
              <a:rPr lang="es-ES" sz="2400" b="1" dirty="0"/>
              <a:t>Atracción y Retención de Talento</a:t>
            </a:r>
            <a:r>
              <a:rPr lang="es-ES" altLang="ko-KR" sz="2400" b="1" dirty="0">
                <a:cs typeface="Arial" pitchFamily="34" charset="0"/>
              </a:rPr>
              <a:t>:</a:t>
            </a:r>
          </a:p>
          <a:p>
            <a:pPr marL="342900" indent="-342900" algn="just">
              <a:buFont typeface="Arial" panose="020B0604020202020204" pitchFamily="34" charset="0"/>
              <a:buChar char="•"/>
            </a:pPr>
            <a:r>
              <a:rPr lang="es-ES" altLang="ko-KR" sz="2400" dirty="0">
                <a:cs typeface="Arial" pitchFamily="34" charset="0"/>
              </a:rPr>
              <a:t>Incrementar la captación de investigadores de excelencia y fortalecer la retención del talento en CIAGRO UMH </a:t>
            </a:r>
          </a:p>
          <a:p>
            <a:pPr marL="800100" lvl="1" indent="-342900" algn="just">
              <a:buFont typeface="Wingdings" panose="05000000000000000000" pitchFamily="2" charset="2"/>
              <a:buChar char="ü"/>
            </a:pPr>
            <a:r>
              <a:rPr lang="es-ES" altLang="ko-KR" sz="2400" dirty="0">
                <a:cs typeface="Arial" pitchFamily="34" charset="0"/>
              </a:rPr>
              <a:t>Inversión en equipamiento y laboratorios que sean atractivos para investigadores de alto nivel.</a:t>
            </a:r>
          </a:p>
          <a:p>
            <a:pPr marL="800100" lvl="1" indent="-342900" algn="just">
              <a:buFont typeface="Wingdings" panose="05000000000000000000" pitchFamily="2" charset="2"/>
              <a:buChar char="ü"/>
            </a:pPr>
            <a:r>
              <a:rPr lang="es-ES" altLang="ko-KR" sz="2400" dirty="0">
                <a:cs typeface="Arial" pitchFamily="34" charset="0"/>
              </a:rPr>
              <a:t>Competir ofreciendo salario emocional mediante:</a:t>
            </a:r>
          </a:p>
          <a:p>
            <a:pPr marL="1257300" lvl="2" indent="-342900" algn="just">
              <a:buFont typeface="Courier New" panose="02070309020205020404" pitchFamily="49" charset="0"/>
              <a:buChar char="o"/>
            </a:pPr>
            <a:r>
              <a:rPr lang="es-ES" altLang="ko-KR" sz="2400" dirty="0">
                <a:cs typeface="Arial" pitchFamily="34" charset="0"/>
              </a:rPr>
              <a:t>Flexibilidad laboral y conciliación.</a:t>
            </a:r>
          </a:p>
          <a:p>
            <a:pPr marL="1257300" lvl="2" indent="-342900" algn="just">
              <a:buFont typeface="Courier New" panose="02070309020205020404" pitchFamily="49" charset="0"/>
              <a:buChar char="o"/>
            </a:pPr>
            <a:r>
              <a:rPr lang="es-ES" altLang="ko-KR" sz="2400" dirty="0">
                <a:cs typeface="Arial" pitchFamily="34" charset="0"/>
              </a:rPr>
              <a:t>Desarrollo profesional y formación continua constante: cursos y talleres en áreas relevantes, como nuevas metodologías de investigación, liderazgo y gestión de proyectos.</a:t>
            </a:r>
          </a:p>
          <a:p>
            <a:pPr marL="1257300" lvl="2" indent="-342900" algn="just">
              <a:buFont typeface="Courier New" panose="02070309020205020404" pitchFamily="49" charset="0"/>
              <a:buChar char="o"/>
            </a:pPr>
            <a:r>
              <a:rPr lang="es-ES" altLang="ko-KR" sz="2400" dirty="0">
                <a:cs typeface="Arial" pitchFamily="34" charset="0"/>
              </a:rPr>
              <a:t>Facilitar y, en la medida de lo posible, financiar la asistencia a congresos, seminarios y cursos externos que aporten valor al investigador y al instituto.</a:t>
            </a:r>
          </a:p>
          <a:p>
            <a:pPr marL="1257300" lvl="2" indent="-342900" algn="just">
              <a:buFont typeface="Courier New" panose="02070309020205020404" pitchFamily="49" charset="0"/>
              <a:buChar char="o"/>
            </a:pPr>
            <a:r>
              <a:rPr lang="es-ES" altLang="ko-KR" sz="2400" dirty="0">
                <a:cs typeface="Arial" pitchFamily="34" charset="0"/>
              </a:rPr>
              <a:t>Establecer mecanismos para reconocer y valorar los logros y esfuerzos de los investigadores más aplicados: </a:t>
            </a:r>
          </a:p>
          <a:p>
            <a:pPr marL="1714500" lvl="3" indent="-342900" algn="just">
              <a:buFont typeface="Wingdings" panose="05000000000000000000" pitchFamily="2" charset="2"/>
              <a:buChar char="Ø"/>
            </a:pPr>
            <a:r>
              <a:rPr lang="es-ES" altLang="ko-KR" sz="2400" dirty="0">
                <a:cs typeface="Arial" pitchFamily="34" charset="0"/>
              </a:rPr>
              <a:t>Premios Internos: Crear premios y distinciones para reconocer publicaciones destacadas, proyectos innovadores o colaboraciones exitosas.</a:t>
            </a:r>
          </a:p>
          <a:p>
            <a:pPr marL="1714500" lvl="3" indent="-342900" algn="just">
              <a:buFont typeface="Wingdings" panose="05000000000000000000" pitchFamily="2" charset="2"/>
              <a:buChar char="Ø"/>
            </a:pPr>
            <a:r>
              <a:rPr lang="es-ES" altLang="ko-KR" sz="2400" dirty="0">
                <a:cs typeface="Arial" pitchFamily="34" charset="0"/>
              </a:rPr>
              <a:t>Menciones Públicas: Destacar los logros de los investigadores en comunicaciones internas, boletines y en la página web del instituto.</a:t>
            </a:r>
          </a:p>
          <a:p>
            <a:pPr marL="1257300" lvl="2" indent="-342900" algn="just">
              <a:buFont typeface="Courier New" panose="02070309020205020404" pitchFamily="49" charset="0"/>
              <a:buChar char="o"/>
            </a:pPr>
            <a:r>
              <a:rPr lang="es-ES" altLang="ko-KR" sz="2400" dirty="0">
                <a:cs typeface="Arial" pitchFamily="34" charset="0"/>
              </a:rPr>
              <a:t>Involucrar a los investigadores en las decisiones estratégicas y operativas del instituto.</a:t>
            </a:r>
          </a:p>
        </p:txBody>
      </p:sp>
    </p:spTree>
    <p:extLst>
      <p:ext uri="{BB962C8B-B14F-4D97-AF65-F5344CB8AC3E}">
        <p14:creationId xmlns:p14="http://schemas.microsoft.com/office/powerpoint/2010/main" val="337946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8D86D-0448-EB62-44D7-E009ECFCA85F}"/>
            </a:ext>
          </a:extLst>
        </p:cNvPr>
        <p:cNvGrpSpPr/>
        <p:nvPr/>
      </p:nvGrpSpPr>
      <p:grpSpPr>
        <a:xfrm>
          <a:off x="0" y="0"/>
          <a:ext cx="0" cy="0"/>
          <a:chOff x="0" y="0"/>
          <a:chExt cx="0" cy="0"/>
        </a:xfrm>
      </p:grpSpPr>
      <p:sp>
        <p:nvSpPr>
          <p:cNvPr id="220" name="Rectángulo 219">
            <a:extLst>
              <a:ext uri="{FF2B5EF4-FFF2-40B4-BE49-F238E27FC236}">
                <a16:creationId xmlns:a16="http://schemas.microsoft.com/office/drawing/2014/main" id="{5483D78F-EDE0-407B-84A8-AC8B913A4E94}"/>
              </a:ext>
            </a:extLst>
          </p:cNvPr>
          <p:cNvSpPr/>
          <p:nvPr/>
        </p:nvSpPr>
        <p:spPr>
          <a:xfrm>
            <a:off x="5979296" y="1025352"/>
            <a:ext cx="18398354" cy="15357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12A88720-0871-4A81-8FB5-8236FC29B2DB}"/>
              </a:ext>
            </a:extLst>
          </p:cNvPr>
          <p:cNvSpPr/>
          <p:nvPr/>
        </p:nvSpPr>
        <p:spPr>
          <a:xfrm>
            <a:off x="1135546" y="3042432"/>
            <a:ext cx="15373759" cy="2677656"/>
          </a:xfrm>
          <a:prstGeom prst="rect">
            <a:avLst/>
          </a:prstGeom>
        </p:spPr>
        <p:txBody>
          <a:bodyPr wrap="square">
            <a:spAutoFit/>
          </a:bodyPr>
          <a:lstStyle/>
          <a:p>
            <a:pPr algn="just"/>
            <a:r>
              <a:rPr lang="es-ES" sz="2800" dirty="0"/>
              <a:t>El Instituto de Investigación e Innovación Agroalimentaria y Agroambiental (</a:t>
            </a:r>
            <a:r>
              <a:rPr lang="es-ES" sz="2800" b="1" dirty="0">
                <a:solidFill>
                  <a:srgbClr val="92D050"/>
                </a:solidFill>
              </a:rPr>
              <a:t>CIAGRO UMH)</a:t>
            </a:r>
            <a:r>
              <a:rPr lang="es-ES" sz="2800" dirty="0"/>
              <a:t>, es un instituto dedicado a la investigación científica y técnica, así como a la promoción, coordinación, formación y asesoramiento, sobre la base de conocimiento y la innovación, en las disciplinas Agroalimentaria y Agroambiental. Situado en la Vega Baja (Alicante), una de las principales zonas agroalimentarias de España, favorece el contacto directo con las demandas de investigación y apoyo tecnológico.</a:t>
            </a:r>
          </a:p>
        </p:txBody>
      </p:sp>
      <p:sp>
        <p:nvSpPr>
          <p:cNvPr id="200" name="Rectángulo 199">
            <a:extLst>
              <a:ext uri="{FF2B5EF4-FFF2-40B4-BE49-F238E27FC236}">
                <a16:creationId xmlns:a16="http://schemas.microsoft.com/office/drawing/2014/main" id="{B0BC116C-3ED7-4B47-A698-AF2C46213A95}"/>
              </a:ext>
            </a:extLst>
          </p:cNvPr>
          <p:cNvSpPr/>
          <p:nvPr/>
        </p:nvSpPr>
        <p:spPr>
          <a:xfrm>
            <a:off x="0" y="13010572"/>
            <a:ext cx="24377650" cy="7054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pSp>
        <p:nvGrpSpPr>
          <p:cNvPr id="201" name="Grupo 200">
            <a:extLst>
              <a:ext uri="{FF2B5EF4-FFF2-40B4-BE49-F238E27FC236}">
                <a16:creationId xmlns:a16="http://schemas.microsoft.com/office/drawing/2014/main" id="{B08EF405-670E-45B4-A5E7-C7D336799D6A}"/>
              </a:ext>
            </a:extLst>
          </p:cNvPr>
          <p:cNvGrpSpPr/>
          <p:nvPr/>
        </p:nvGrpSpPr>
        <p:grpSpPr>
          <a:xfrm>
            <a:off x="6068146" y="1178116"/>
            <a:ext cx="18296638" cy="1258452"/>
            <a:chOff x="5990934" y="1044210"/>
            <a:chExt cx="6201066" cy="583725"/>
          </a:xfrm>
          <a:solidFill>
            <a:schemeClr val="tx1">
              <a:lumMod val="75000"/>
            </a:schemeClr>
          </a:solidFill>
        </p:grpSpPr>
        <p:sp>
          <p:nvSpPr>
            <p:cNvPr id="202" name="Freeform: Shape 58">
              <a:extLst>
                <a:ext uri="{FF2B5EF4-FFF2-40B4-BE49-F238E27FC236}">
                  <a16:creationId xmlns:a16="http://schemas.microsoft.com/office/drawing/2014/main" id="{62149A62-62D5-4ACD-B76A-578C515F300C}"/>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solidFill>
                  <a:schemeClr val="bg1"/>
                </a:solidFill>
                <a:latin typeface="Relaway"/>
                <a:cs typeface="Arial" pitchFamily="34" charset="0"/>
              </a:endParaRPr>
            </a:p>
          </p:txBody>
        </p:sp>
        <p:sp>
          <p:nvSpPr>
            <p:cNvPr id="203" name="TextBox 44">
              <a:extLst>
                <a:ext uri="{FF2B5EF4-FFF2-40B4-BE49-F238E27FC236}">
                  <a16:creationId xmlns:a16="http://schemas.microsoft.com/office/drawing/2014/main" id="{5C2A526C-DEE5-41AF-90D1-90CC8A3B83A0}"/>
                </a:ext>
              </a:extLst>
            </p:cNvPr>
            <p:cNvSpPr txBox="1"/>
            <p:nvPr/>
          </p:nvSpPr>
          <p:spPr bwMode="auto">
            <a:xfrm>
              <a:off x="6120363" y="1190575"/>
              <a:ext cx="5787069"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sz="4000" b="1" dirty="0">
                  <a:solidFill>
                    <a:schemeClr val="bg1"/>
                  </a:solidFill>
                </a:rPr>
                <a:t>Introducción</a:t>
              </a:r>
            </a:p>
          </p:txBody>
        </p:sp>
      </p:grpSp>
      <p:sp>
        <p:nvSpPr>
          <p:cNvPr id="206" name="Rectángulo 205">
            <a:extLst>
              <a:ext uri="{FF2B5EF4-FFF2-40B4-BE49-F238E27FC236}">
                <a16:creationId xmlns:a16="http://schemas.microsoft.com/office/drawing/2014/main" id="{853B5427-FF88-44B1-8C5E-E113AB8641F6}"/>
              </a:ext>
            </a:extLst>
          </p:cNvPr>
          <p:cNvSpPr/>
          <p:nvPr/>
        </p:nvSpPr>
        <p:spPr>
          <a:xfrm>
            <a:off x="20430674" y="6335123"/>
            <a:ext cx="1288742" cy="1258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pic>
        <p:nvPicPr>
          <p:cNvPr id="2056" name="Picture 8" descr="Mapa de la provincia de Alicante, una división administrativa de España  Ilustración vectorial | Vector Premium">
            <a:extLst>
              <a:ext uri="{FF2B5EF4-FFF2-40B4-BE49-F238E27FC236}">
                <a16:creationId xmlns:a16="http://schemas.microsoft.com/office/drawing/2014/main" id="{EE7B3B1E-4222-4CD2-BCA9-05752CC69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5559" y="3302965"/>
            <a:ext cx="5086059" cy="4817733"/>
          </a:xfrm>
          <a:prstGeom prst="rect">
            <a:avLst/>
          </a:prstGeom>
          <a:noFill/>
          <a:extLst>
            <a:ext uri="{909E8E84-426E-40DD-AFC4-6F175D3DCCD1}">
              <a14:hiddenFill xmlns:a14="http://schemas.microsoft.com/office/drawing/2010/main">
                <a:solidFill>
                  <a:srgbClr val="FFFFFF"/>
                </a:solidFill>
              </a14:hiddenFill>
            </a:ext>
          </a:extLst>
        </p:spPr>
      </p:pic>
      <p:sp>
        <p:nvSpPr>
          <p:cNvPr id="221" name="Rectángulo 220">
            <a:extLst>
              <a:ext uri="{FF2B5EF4-FFF2-40B4-BE49-F238E27FC236}">
                <a16:creationId xmlns:a16="http://schemas.microsoft.com/office/drawing/2014/main" id="{A62B66AF-DCD9-4CB0-B4C6-9607C2D95431}"/>
              </a:ext>
            </a:extLst>
          </p:cNvPr>
          <p:cNvSpPr/>
          <p:nvPr/>
        </p:nvSpPr>
        <p:spPr>
          <a:xfrm>
            <a:off x="2147025" y="5940338"/>
            <a:ext cx="12188825" cy="2246769"/>
          </a:xfrm>
          <a:prstGeom prst="rect">
            <a:avLst/>
          </a:prstGeom>
        </p:spPr>
        <p:txBody>
          <a:bodyPr>
            <a:spAutoFit/>
          </a:bodyPr>
          <a:lstStyle/>
          <a:p>
            <a:r>
              <a:rPr lang="es-ES" sz="2800" b="1" dirty="0">
                <a:solidFill>
                  <a:srgbClr val="92D050"/>
                </a:solidFill>
              </a:rPr>
              <a:t>Líneas de Investigación</a:t>
            </a:r>
          </a:p>
          <a:p>
            <a:r>
              <a:rPr lang="es-ES" sz="2800" dirty="0"/>
              <a:t>✔️ Seguridad y sostenibilidad alimentaria.</a:t>
            </a:r>
            <a:br>
              <a:rPr lang="es-ES" sz="2800" dirty="0"/>
            </a:br>
            <a:r>
              <a:rPr lang="es-ES" sz="2800" dirty="0"/>
              <a:t>✔️ Transformación digital del sector.</a:t>
            </a:r>
            <a:br>
              <a:rPr lang="es-ES" sz="2800" dirty="0"/>
            </a:br>
            <a:r>
              <a:rPr lang="es-ES" sz="2800" dirty="0"/>
              <a:t>✔️ Producción agrícola ecológica e inteligente.</a:t>
            </a:r>
            <a:br>
              <a:rPr lang="es-ES" sz="2800" dirty="0"/>
            </a:br>
            <a:r>
              <a:rPr lang="es-ES" sz="2800" dirty="0"/>
              <a:t>✔️ Economía circular aplicada a la agroalimentación.</a:t>
            </a:r>
          </a:p>
        </p:txBody>
      </p:sp>
      <p:sp>
        <p:nvSpPr>
          <p:cNvPr id="222" name="Rectángulo 221">
            <a:extLst>
              <a:ext uri="{FF2B5EF4-FFF2-40B4-BE49-F238E27FC236}">
                <a16:creationId xmlns:a16="http://schemas.microsoft.com/office/drawing/2014/main" id="{D0DAE848-1492-4239-BFF5-08B0BF048DF9}"/>
              </a:ext>
            </a:extLst>
          </p:cNvPr>
          <p:cNvSpPr/>
          <p:nvPr/>
        </p:nvSpPr>
        <p:spPr>
          <a:xfrm>
            <a:off x="2198641" y="8547281"/>
            <a:ext cx="5216493" cy="523220"/>
          </a:xfrm>
          <a:prstGeom prst="rect">
            <a:avLst/>
          </a:prstGeom>
        </p:spPr>
        <p:txBody>
          <a:bodyPr wrap="none">
            <a:spAutoFit/>
          </a:bodyPr>
          <a:lstStyle/>
          <a:p>
            <a:r>
              <a:rPr lang="es-ES" sz="2800" b="1" dirty="0">
                <a:solidFill>
                  <a:srgbClr val="92D050"/>
                </a:solidFill>
              </a:rPr>
              <a:t>Principales Hitos CIAGRO UMH</a:t>
            </a:r>
          </a:p>
        </p:txBody>
      </p:sp>
      <p:pic>
        <p:nvPicPr>
          <p:cNvPr id="224" name="Gráfico 223" descr="Reunión">
            <a:extLst>
              <a:ext uri="{FF2B5EF4-FFF2-40B4-BE49-F238E27FC236}">
                <a16:creationId xmlns:a16="http://schemas.microsoft.com/office/drawing/2014/main" id="{86DBA70B-49EE-49B8-8604-2519764293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8822" y="9774906"/>
            <a:ext cx="914400" cy="914400"/>
          </a:xfrm>
          <a:prstGeom prst="rect">
            <a:avLst/>
          </a:prstGeom>
        </p:spPr>
      </p:pic>
      <p:pic>
        <p:nvPicPr>
          <p:cNvPr id="226" name="Gráfico 225" descr="Podio">
            <a:extLst>
              <a:ext uri="{FF2B5EF4-FFF2-40B4-BE49-F238E27FC236}">
                <a16:creationId xmlns:a16="http://schemas.microsoft.com/office/drawing/2014/main" id="{275E4086-709C-420C-B645-326B3798B94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3664" y="9735713"/>
            <a:ext cx="914400" cy="914400"/>
          </a:xfrm>
          <a:prstGeom prst="rect">
            <a:avLst/>
          </a:prstGeom>
        </p:spPr>
      </p:pic>
      <p:pic>
        <p:nvPicPr>
          <p:cNvPr id="232" name="Imagen 231">
            <a:extLst>
              <a:ext uri="{FF2B5EF4-FFF2-40B4-BE49-F238E27FC236}">
                <a16:creationId xmlns:a16="http://schemas.microsoft.com/office/drawing/2014/main" id="{48C53B80-80FA-47EA-8300-FE866C8306AF}"/>
              </a:ext>
            </a:extLst>
          </p:cNvPr>
          <p:cNvPicPr/>
          <p:nvPr/>
        </p:nvPicPr>
        <p:blipFill rotWithShape="1">
          <a:blip r:embed="rId7">
            <a:extLst>
              <a:ext uri="{28A0092B-C50C-407E-A947-70E740481C1C}">
                <a14:useLocalDpi xmlns:a14="http://schemas.microsoft.com/office/drawing/2010/main" val="0"/>
              </a:ext>
            </a:extLst>
          </a:blip>
          <a:srcRect b="35510"/>
          <a:stretch/>
        </p:blipFill>
        <p:spPr bwMode="auto">
          <a:xfrm rot="5400000">
            <a:off x="-126199" y="139065"/>
            <a:ext cx="2523490" cy="2245360"/>
          </a:xfrm>
          <a:prstGeom prst="rect">
            <a:avLst/>
          </a:prstGeom>
          <a:noFill/>
          <a:ln>
            <a:noFill/>
          </a:ln>
          <a:extLst>
            <a:ext uri="{53640926-AAD7-44D8-BBD7-CCE9431645EC}">
              <a14:shadowObscured xmlns:a14="http://schemas.microsoft.com/office/drawing/2010/main"/>
            </a:ext>
          </a:extLst>
        </p:spPr>
      </p:pic>
      <p:pic>
        <p:nvPicPr>
          <p:cNvPr id="4" name="Gráfico 3" descr="Marcador">
            <a:extLst>
              <a:ext uri="{FF2B5EF4-FFF2-40B4-BE49-F238E27FC236}">
                <a16:creationId xmlns:a16="http://schemas.microsoft.com/office/drawing/2014/main" id="{D0BC8B88-15BF-4A8E-A616-B129E44D02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787346" y="5922959"/>
            <a:ext cx="914400" cy="914400"/>
          </a:xfrm>
          <a:prstGeom prst="rect">
            <a:avLst/>
          </a:prstGeom>
        </p:spPr>
      </p:pic>
      <p:sp>
        <p:nvSpPr>
          <p:cNvPr id="5" name="CuadroTexto 4">
            <a:extLst>
              <a:ext uri="{FF2B5EF4-FFF2-40B4-BE49-F238E27FC236}">
                <a16:creationId xmlns:a16="http://schemas.microsoft.com/office/drawing/2014/main" id="{CD6775C8-BC08-4C3D-961F-0922B10369E7}"/>
              </a:ext>
            </a:extLst>
          </p:cNvPr>
          <p:cNvSpPr txBox="1"/>
          <p:nvPr/>
        </p:nvSpPr>
        <p:spPr>
          <a:xfrm>
            <a:off x="19918497" y="5922959"/>
            <a:ext cx="3847491" cy="1200329"/>
          </a:xfrm>
          <a:prstGeom prst="rect">
            <a:avLst/>
          </a:prstGeom>
          <a:noFill/>
        </p:spPr>
        <p:txBody>
          <a:bodyPr wrap="square" rtlCol="0">
            <a:spAutoFit/>
          </a:bodyPr>
          <a:lstStyle/>
          <a:p>
            <a:pPr algn="ctr"/>
            <a:r>
              <a:rPr lang="es-ES" dirty="0"/>
              <a:t>UNIVERSIDAD MIGUEL HERNÁNDEZ DE ELCHE - CAMPUS AGROALIMENTARIO DE ORIHUELA</a:t>
            </a:r>
          </a:p>
          <a:p>
            <a:pPr algn="ctr"/>
            <a:endParaRPr lang="es-ES" dirty="0"/>
          </a:p>
        </p:txBody>
      </p:sp>
      <p:grpSp>
        <p:nvGrpSpPr>
          <p:cNvPr id="7" name="Grupo 6">
            <a:extLst>
              <a:ext uri="{FF2B5EF4-FFF2-40B4-BE49-F238E27FC236}">
                <a16:creationId xmlns:a16="http://schemas.microsoft.com/office/drawing/2014/main" id="{5296FEED-0BAF-420D-B057-D5E11DBBEECB}"/>
              </a:ext>
            </a:extLst>
          </p:cNvPr>
          <p:cNvGrpSpPr/>
          <p:nvPr/>
        </p:nvGrpSpPr>
        <p:grpSpPr>
          <a:xfrm>
            <a:off x="-223988" y="9495735"/>
            <a:ext cx="24601638" cy="3390300"/>
            <a:chOff x="-236854" y="8846850"/>
            <a:chExt cx="24601638" cy="3390300"/>
          </a:xfrm>
        </p:grpSpPr>
        <p:grpSp>
          <p:nvGrpSpPr>
            <p:cNvPr id="6" name="Grupo 5">
              <a:extLst>
                <a:ext uri="{FF2B5EF4-FFF2-40B4-BE49-F238E27FC236}">
                  <a16:creationId xmlns:a16="http://schemas.microsoft.com/office/drawing/2014/main" id="{71F9D000-FAC0-4EC9-8DE1-AE4AFF70C2B3}"/>
                </a:ext>
              </a:extLst>
            </p:cNvPr>
            <p:cNvGrpSpPr/>
            <p:nvPr/>
          </p:nvGrpSpPr>
          <p:grpSpPr>
            <a:xfrm>
              <a:off x="-236854" y="8846850"/>
              <a:ext cx="24601638" cy="3371861"/>
              <a:chOff x="-236854" y="8846850"/>
              <a:chExt cx="24601638" cy="3371861"/>
            </a:xfrm>
          </p:grpSpPr>
          <p:grpSp>
            <p:nvGrpSpPr>
              <p:cNvPr id="199" name="Grupo 198">
                <a:extLst>
                  <a:ext uri="{FF2B5EF4-FFF2-40B4-BE49-F238E27FC236}">
                    <a16:creationId xmlns:a16="http://schemas.microsoft.com/office/drawing/2014/main" id="{D59A7AE3-B945-4FC2-92FB-5BFB583115D0}"/>
                  </a:ext>
                </a:extLst>
              </p:cNvPr>
              <p:cNvGrpSpPr/>
              <p:nvPr/>
            </p:nvGrpSpPr>
            <p:grpSpPr>
              <a:xfrm>
                <a:off x="-236854" y="8846850"/>
                <a:ext cx="24601638" cy="3254481"/>
                <a:chOff x="-223988" y="2332794"/>
                <a:chExt cx="9660291" cy="1219841"/>
              </a:xfrm>
            </p:grpSpPr>
            <p:sp>
              <p:nvSpPr>
                <p:cNvPr id="162" name="Oval 22">
                  <a:extLst>
                    <a:ext uri="{FF2B5EF4-FFF2-40B4-BE49-F238E27FC236}">
                      <a16:creationId xmlns:a16="http://schemas.microsoft.com/office/drawing/2014/main" id="{68711C56-DF9C-476F-8C91-E8D6E120F29B}"/>
                    </a:ext>
                  </a:extLst>
                </p:cNvPr>
                <p:cNvSpPr/>
                <p:nvPr/>
              </p:nvSpPr>
              <p:spPr>
                <a:xfrm>
                  <a:off x="928339" y="2611553"/>
                  <a:ext cx="540000" cy="5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p>
              </p:txBody>
            </p:sp>
            <p:cxnSp>
              <p:nvCxnSpPr>
                <p:cNvPr id="152" name="Straight Connector 4">
                  <a:extLst>
                    <a:ext uri="{FF2B5EF4-FFF2-40B4-BE49-F238E27FC236}">
                      <a16:creationId xmlns:a16="http://schemas.microsoft.com/office/drawing/2014/main" id="{DD111120-91F7-4441-93D0-D06DF1889B69}"/>
                    </a:ext>
                  </a:extLst>
                </p:cNvPr>
                <p:cNvCxnSpPr/>
                <p:nvPr/>
              </p:nvCxnSpPr>
              <p:spPr>
                <a:xfrm>
                  <a:off x="3139062" y="2881553"/>
                  <a:ext cx="1188000" cy="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3" name="Straight Connector 5">
                  <a:extLst>
                    <a:ext uri="{FF2B5EF4-FFF2-40B4-BE49-F238E27FC236}">
                      <a16:creationId xmlns:a16="http://schemas.microsoft.com/office/drawing/2014/main" id="{951A4AA5-CC1F-4437-9F8B-E199D750691D}"/>
                    </a:ext>
                  </a:extLst>
                </p:cNvPr>
                <p:cNvCxnSpPr/>
                <p:nvPr/>
              </p:nvCxnSpPr>
              <p:spPr>
                <a:xfrm>
                  <a:off x="4819442" y="2881553"/>
                  <a:ext cx="1188000" cy="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4" name="Straight Connector 6">
                  <a:extLst>
                    <a:ext uri="{FF2B5EF4-FFF2-40B4-BE49-F238E27FC236}">
                      <a16:creationId xmlns:a16="http://schemas.microsoft.com/office/drawing/2014/main" id="{B7145A71-8BF1-46FB-8B96-5CF60E9DC494}"/>
                    </a:ext>
                  </a:extLst>
                </p:cNvPr>
                <p:cNvCxnSpPr/>
                <p:nvPr/>
              </p:nvCxnSpPr>
              <p:spPr>
                <a:xfrm>
                  <a:off x="6513805" y="2881553"/>
                  <a:ext cx="1188000" cy="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5" name="Straight Connector 7">
                  <a:extLst>
                    <a:ext uri="{FF2B5EF4-FFF2-40B4-BE49-F238E27FC236}">
                      <a16:creationId xmlns:a16="http://schemas.microsoft.com/office/drawing/2014/main" id="{827551FD-9733-42D5-9A1C-07EF371988FD}"/>
                    </a:ext>
                  </a:extLst>
                </p:cNvPr>
                <p:cNvCxnSpPr/>
                <p:nvPr/>
              </p:nvCxnSpPr>
              <p:spPr>
                <a:xfrm>
                  <a:off x="-223988" y="2881553"/>
                  <a:ext cx="1188000" cy="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6" name="Straight Connector 8">
                  <a:extLst>
                    <a:ext uri="{FF2B5EF4-FFF2-40B4-BE49-F238E27FC236}">
                      <a16:creationId xmlns:a16="http://schemas.microsoft.com/office/drawing/2014/main" id="{AD8A924D-3010-4F7F-9818-70991A7E0318}"/>
                    </a:ext>
                  </a:extLst>
                </p:cNvPr>
                <p:cNvCxnSpPr/>
                <p:nvPr/>
              </p:nvCxnSpPr>
              <p:spPr>
                <a:xfrm>
                  <a:off x="1456393" y="2881553"/>
                  <a:ext cx="1188000" cy="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7" name="Straight Connector 9">
                  <a:extLst>
                    <a:ext uri="{FF2B5EF4-FFF2-40B4-BE49-F238E27FC236}">
                      <a16:creationId xmlns:a16="http://schemas.microsoft.com/office/drawing/2014/main" id="{49A38263-06CD-4D8F-9363-1279F92B625B}"/>
                    </a:ext>
                  </a:extLst>
                </p:cNvPr>
                <p:cNvCxnSpPr/>
                <p:nvPr/>
              </p:nvCxnSpPr>
              <p:spPr>
                <a:xfrm>
                  <a:off x="8248303" y="2881553"/>
                  <a:ext cx="1188000" cy="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158" name="TextBox 15">
                  <a:extLst>
                    <a:ext uri="{FF2B5EF4-FFF2-40B4-BE49-F238E27FC236}">
                      <a16:creationId xmlns:a16="http://schemas.microsoft.com/office/drawing/2014/main" id="{2CD81EFC-1788-4BD0-9CE2-62340B6D0CA3}"/>
                    </a:ext>
                  </a:extLst>
                </p:cNvPr>
                <p:cNvSpPr txBox="1"/>
                <p:nvPr/>
              </p:nvSpPr>
              <p:spPr>
                <a:xfrm>
                  <a:off x="7825582" y="2359331"/>
                  <a:ext cx="216027" cy="149969"/>
                </a:xfrm>
                <a:prstGeom prst="rect">
                  <a:avLst/>
                </a:prstGeom>
                <a:noFill/>
              </p:spPr>
              <p:txBody>
                <a:bodyPr wrap="none" rtlCol="0">
                  <a:spAutoFit/>
                </a:bodyPr>
                <a:lstStyle/>
                <a:p>
                  <a:pPr algn="ctr"/>
                  <a:r>
                    <a:rPr lang="es-ES" sz="2000" dirty="0" err="1">
                      <a:latin typeface="+mj-lt"/>
                    </a:rPr>
                    <a:t>Etc</a:t>
                  </a:r>
                  <a:endParaRPr lang="id-ID" sz="2000" dirty="0">
                    <a:latin typeface="+mj-lt"/>
                  </a:endParaRPr>
                </a:p>
              </p:txBody>
            </p:sp>
            <p:sp>
              <p:nvSpPr>
                <p:cNvPr id="164" name="TextBox 24">
                  <a:extLst>
                    <a:ext uri="{FF2B5EF4-FFF2-40B4-BE49-F238E27FC236}">
                      <a16:creationId xmlns:a16="http://schemas.microsoft.com/office/drawing/2014/main" id="{128E5E4E-80B2-456D-8868-C3F24FC2D734}"/>
                    </a:ext>
                  </a:extLst>
                </p:cNvPr>
                <p:cNvSpPr txBox="1"/>
                <p:nvPr/>
              </p:nvSpPr>
              <p:spPr>
                <a:xfrm>
                  <a:off x="884184" y="2368984"/>
                  <a:ext cx="628316" cy="149969"/>
                </a:xfrm>
                <a:prstGeom prst="rect">
                  <a:avLst/>
                </a:prstGeom>
                <a:noFill/>
              </p:spPr>
              <p:txBody>
                <a:bodyPr wrap="none" rtlCol="0">
                  <a:spAutoFit/>
                </a:bodyPr>
                <a:lstStyle/>
                <a:p>
                  <a:pPr algn="ctr"/>
                  <a:r>
                    <a:rPr lang="es-ES" sz="2000" dirty="0">
                      <a:latin typeface="+mj-lt"/>
                    </a:rPr>
                    <a:t>28-ene-2021</a:t>
                  </a:r>
                  <a:endParaRPr lang="id-ID" sz="2000" dirty="0">
                    <a:latin typeface="+mj-lt"/>
                  </a:endParaRPr>
                </a:p>
              </p:txBody>
            </p:sp>
            <p:sp>
              <p:nvSpPr>
                <p:cNvPr id="166" name="TextBox 26">
                  <a:extLst>
                    <a:ext uri="{FF2B5EF4-FFF2-40B4-BE49-F238E27FC236}">
                      <a16:creationId xmlns:a16="http://schemas.microsoft.com/office/drawing/2014/main" id="{F3FA1B5D-50E1-423A-9230-CA1FFA958948}"/>
                    </a:ext>
                  </a:extLst>
                </p:cNvPr>
                <p:cNvSpPr txBox="1"/>
                <p:nvPr/>
              </p:nvSpPr>
              <p:spPr>
                <a:xfrm>
                  <a:off x="499611" y="3225198"/>
                  <a:ext cx="1406944" cy="242257"/>
                </a:xfrm>
                <a:prstGeom prst="rect">
                  <a:avLst/>
                </a:prstGeom>
                <a:noFill/>
              </p:spPr>
              <p:txBody>
                <a:bodyPr wrap="none" rtlCol="0">
                  <a:spAutoFit/>
                </a:bodyPr>
                <a:lstStyle/>
                <a:p>
                  <a:pPr algn="ctr"/>
                  <a:r>
                    <a:rPr lang="es-ES" b="1" dirty="0">
                      <a:latin typeface="+mj-lt"/>
                    </a:rPr>
                    <a:t>Aprobación del Centro por el </a:t>
                  </a:r>
                </a:p>
                <a:p>
                  <a:pPr algn="ctr"/>
                  <a:r>
                    <a:rPr lang="es-ES" b="1" dirty="0">
                      <a:latin typeface="+mj-lt"/>
                    </a:rPr>
                    <a:t>Consejo de Gobierno de la UMH</a:t>
                  </a:r>
                  <a:endParaRPr lang="id-ID" b="1" dirty="0">
                    <a:latin typeface="+mj-lt"/>
                  </a:endParaRPr>
                </a:p>
              </p:txBody>
            </p:sp>
            <p:sp>
              <p:nvSpPr>
                <p:cNvPr id="167" name="TextBox 30">
                  <a:extLst>
                    <a:ext uri="{FF2B5EF4-FFF2-40B4-BE49-F238E27FC236}">
                      <a16:creationId xmlns:a16="http://schemas.microsoft.com/office/drawing/2014/main" id="{396D369B-C1B8-407C-841F-D1016705A970}"/>
                    </a:ext>
                  </a:extLst>
                </p:cNvPr>
                <p:cNvSpPr txBox="1"/>
                <p:nvPr/>
              </p:nvSpPr>
              <p:spPr>
                <a:xfrm>
                  <a:off x="2764006" y="2382350"/>
                  <a:ext cx="284007" cy="149969"/>
                </a:xfrm>
                <a:prstGeom prst="rect">
                  <a:avLst/>
                </a:prstGeom>
                <a:noFill/>
              </p:spPr>
              <p:txBody>
                <a:bodyPr wrap="none" rtlCol="0">
                  <a:spAutoFit/>
                </a:bodyPr>
                <a:lstStyle/>
                <a:p>
                  <a:pPr algn="ctr"/>
                  <a:r>
                    <a:rPr lang="es-ES" sz="2000" dirty="0">
                      <a:latin typeface="+mj-lt"/>
                    </a:rPr>
                    <a:t>2022</a:t>
                  </a:r>
                  <a:endParaRPr lang="id-ID" sz="2000" dirty="0">
                    <a:latin typeface="+mj-lt"/>
                  </a:endParaRPr>
                </a:p>
              </p:txBody>
            </p:sp>
            <p:sp>
              <p:nvSpPr>
                <p:cNvPr id="169" name="TextBox 32">
                  <a:extLst>
                    <a:ext uri="{FF2B5EF4-FFF2-40B4-BE49-F238E27FC236}">
                      <a16:creationId xmlns:a16="http://schemas.microsoft.com/office/drawing/2014/main" id="{EC1B1CDC-C2C5-4D5F-8C6F-603F10AB32A4}"/>
                    </a:ext>
                  </a:extLst>
                </p:cNvPr>
                <p:cNvSpPr txBox="1"/>
                <p:nvPr/>
              </p:nvSpPr>
              <p:spPr>
                <a:xfrm>
                  <a:off x="2082625" y="3206553"/>
                  <a:ext cx="1707834" cy="346082"/>
                </a:xfrm>
                <a:prstGeom prst="rect">
                  <a:avLst/>
                </a:prstGeom>
                <a:noFill/>
              </p:spPr>
              <p:txBody>
                <a:bodyPr wrap="square" rtlCol="0">
                  <a:spAutoFit/>
                </a:bodyPr>
                <a:lstStyle/>
                <a:p>
                  <a:pPr algn="ctr"/>
                  <a:r>
                    <a:rPr lang="es-ES" b="1" dirty="0">
                      <a:latin typeface="+mj-lt"/>
                    </a:rPr>
                    <a:t>3º Centro de investigación líder en el ámbito de agricultura </a:t>
                  </a:r>
                  <a:r>
                    <a:rPr lang="es-ES" dirty="0">
                      <a:latin typeface="+mj-lt"/>
                    </a:rPr>
                    <a:t>en España, según la Universidad de </a:t>
                  </a:r>
                  <a:r>
                    <a:rPr lang="es-ES" dirty="0" err="1">
                      <a:latin typeface="+mj-lt"/>
                    </a:rPr>
                    <a:t>Standfor</a:t>
                  </a:r>
                  <a:endParaRPr lang="id-ID" dirty="0">
                    <a:latin typeface="+mj-lt"/>
                  </a:endParaRPr>
                </a:p>
              </p:txBody>
            </p:sp>
            <p:sp>
              <p:nvSpPr>
                <p:cNvPr id="170" name="TextBox 36">
                  <a:extLst>
                    <a:ext uri="{FF2B5EF4-FFF2-40B4-BE49-F238E27FC236}">
                      <a16:creationId xmlns:a16="http://schemas.microsoft.com/office/drawing/2014/main" id="{377D3D52-F8E2-4902-A15F-2CE319A171F5}"/>
                    </a:ext>
                  </a:extLst>
                </p:cNvPr>
                <p:cNvSpPr txBox="1"/>
                <p:nvPr/>
              </p:nvSpPr>
              <p:spPr>
                <a:xfrm>
                  <a:off x="4286800" y="2332794"/>
                  <a:ext cx="639646" cy="149969"/>
                </a:xfrm>
                <a:prstGeom prst="rect">
                  <a:avLst/>
                </a:prstGeom>
                <a:noFill/>
              </p:spPr>
              <p:txBody>
                <a:bodyPr wrap="none" rtlCol="0">
                  <a:spAutoFit/>
                </a:bodyPr>
                <a:lstStyle/>
                <a:p>
                  <a:pPr algn="ctr"/>
                  <a:r>
                    <a:rPr lang="es-ES" sz="2000" dirty="0">
                      <a:latin typeface="+mj-lt"/>
                    </a:rPr>
                    <a:t>24-mar-2023</a:t>
                  </a:r>
                  <a:endParaRPr lang="id-ID" sz="2000" dirty="0">
                    <a:latin typeface="+mj-lt"/>
                  </a:endParaRPr>
                </a:p>
              </p:txBody>
            </p:sp>
            <p:sp>
              <p:nvSpPr>
                <p:cNvPr id="173" name="TextBox 42">
                  <a:extLst>
                    <a:ext uri="{FF2B5EF4-FFF2-40B4-BE49-F238E27FC236}">
                      <a16:creationId xmlns:a16="http://schemas.microsoft.com/office/drawing/2014/main" id="{493F140D-6E24-48B8-B049-0F728A22CE46}"/>
                    </a:ext>
                  </a:extLst>
                </p:cNvPr>
                <p:cNvSpPr txBox="1"/>
                <p:nvPr/>
              </p:nvSpPr>
              <p:spPr>
                <a:xfrm>
                  <a:off x="5988614" y="2346160"/>
                  <a:ext cx="615727" cy="149969"/>
                </a:xfrm>
                <a:prstGeom prst="rect">
                  <a:avLst/>
                </a:prstGeom>
                <a:noFill/>
              </p:spPr>
              <p:txBody>
                <a:bodyPr wrap="none" rtlCol="0">
                  <a:spAutoFit/>
                </a:bodyPr>
                <a:lstStyle/>
                <a:p>
                  <a:pPr algn="ctr"/>
                  <a:r>
                    <a:rPr lang="es-ES" sz="2000" dirty="0">
                      <a:latin typeface="+mj-lt"/>
                    </a:rPr>
                    <a:t>24-sep-2024</a:t>
                  </a:r>
                  <a:endParaRPr lang="id-ID" sz="2000" dirty="0">
                    <a:latin typeface="+mj-lt"/>
                  </a:endParaRPr>
                </a:p>
              </p:txBody>
            </p:sp>
            <p:sp>
              <p:nvSpPr>
                <p:cNvPr id="177" name="Oval 49">
                  <a:extLst>
                    <a:ext uri="{FF2B5EF4-FFF2-40B4-BE49-F238E27FC236}">
                      <a16:creationId xmlns:a16="http://schemas.microsoft.com/office/drawing/2014/main" id="{3BA2B57B-7C44-443A-9CD4-DC5150E661BF}"/>
                    </a:ext>
                  </a:extLst>
                </p:cNvPr>
                <p:cNvSpPr/>
                <p:nvPr/>
              </p:nvSpPr>
              <p:spPr>
                <a:xfrm>
                  <a:off x="4336620" y="2611553"/>
                  <a:ext cx="540000" cy="54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p>
              </p:txBody>
            </p:sp>
            <p:sp>
              <p:nvSpPr>
                <p:cNvPr id="184" name="Oval 56">
                  <a:extLst>
                    <a:ext uri="{FF2B5EF4-FFF2-40B4-BE49-F238E27FC236}">
                      <a16:creationId xmlns:a16="http://schemas.microsoft.com/office/drawing/2014/main" id="{732F4E95-22FF-475C-8158-FBD4DFFC0400}"/>
                    </a:ext>
                  </a:extLst>
                </p:cNvPr>
                <p:cNvSpPr/>
                <p:nvPr/>
              </p:nvSpPr>
              <p:spPr>
                <a:xfrm>
                  <a:off x="2636006" y="2611553"/>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dirty="0"/>
                </a:p>
              </p:txBody>
            </p:sp>
            <p:sp>
              <p:nvSpPr>
                <p:cNvPr id="190" name="Oval 62">
                  <a:extLst>
                    <a:ext uri="{FF2B5EF4-FFF2-40B4-BE49-F238E27FC236}">
                      <a16:creationId xmlns:a16="http://schemas.microsoft.com/office/drawing/2014/main" id="{A719701F-FBD2-4C97-81FF-288FAB720224}"/>
                    </a:ext>
                  </a:extLst>
                </p:cNvPr>
                <p:cNvSpPr/>
                <p:nvPr/>
              </p:nvSpPr>
              <p:spPr>
                <a:xfrm>
                  <a:off x="6026475" y="2611553"/>
                  <a:ext cx="540000" cy="54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p>
              </p:txBody>
            </p:sp>
            <p:grpSp>
              <p:nvGrpSpPr>
                <p:cNvPr id="194" name="Group 66">
                  <a:extLst>
                    <a:ext uri="{FF2B5EF4-FFF2-40B4-BE49-F238E27FC236}">
                      <a16:creationId xmlns:a16="http://schemas.microsoft.com/office/drawing/2014/main" id="{DA2DAC1A-BB4A-4FE2-BB91-E2A964A73CFE}"/>
                    </a:ext>
                  </a:extLst>
                </p:cNvPr>
                <p:cNvGrpSpPr/>
                <p:nvPr/>
              </p:nvGrpSpPr>
              <p:grpSpPr>
                <a:xfrm>
                  <a:off x="7663592" y="2611553"/>
                  <a:ext cx="540000" cy="540000"/>
                  <a:chOff x="10218123" y="2339071"/>
                  <a:chExt cx="720000" cy="720000"/>
                </a:xfrm>
              </p:grpSpPr>
              <p:sp>
                <p:nvSpPr>
                  <p:cNvPr id="195" name="Oval 67">
                    <a:extLst>
                      <a:ext uri="{FF2B5EF4-FFF2-40B4-BE49-F238E27FC236}">
                        <a16:creationId xmlns:a16="http://schemas.microsoft.com/office/drawing/2014/main" id="{5AD00DF0-4779-4C06-A00C-8B9F38D3D44C}"/>
                      </a:ext>
                    </a:extLst>
                  </p:cNvPr>
                  <p:cNvSpPr/>
                  <p:nvPr/>
                </p:nvSpPr>
                <p:spPr>
                  <a:xfrm>
                    <a:off x="10218123" y="2339071"/>
                    <a:ext cx="720000" cy="720000"/>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p>
                </p:txBody>
              </p:sp>
              <p:grpSp>
                <p:nvGrpSpPr>
                  <p:cNvPr id="196" name="Group 68">
                    <a:extLst>
                      <a:ext uri="{FF2B5EF4-FFF2-40B4-BE49-F238E27FC236}">
                        <a16:creationId xmlns:a16="http://schemas.microsoft.com/office/drawing/2014/main" id="{96652C20-9380-4B6A-A59A-755CE561D7C3}"/>
                      </a:ext>
                    </a:extLst>
                  </p:cNvPr>
                  <p:cNvGrpSpPr/>
                  <p:nvPr/>
                </p:nvGrpSpPr>
                <p:grpSpPr>
                  <a:xfrm>
                    <a:off x="10381994" y="2502942"/>
                    <a:ext cx="392259" cy="392259"/>
                    <a:chOff x="9463088" y="4214813"/>
                    <a:chExt cx="420687" cy="420687"/>
                  </a:xfrm>
                  <a:solidFill>
                    <a:schemeClr val="bg1"/>
                  </a:solidFill>
                </p:grpSpPr>
                <p:sp>
                  <p:nvSpPr>
                    <p:cNvPr id="197" name="Freeform 17">
                      <a:extLst>
                        <a:ext uri="{FF2B5EF4-FFF2-40B4-BE49-F238E27FC236}">
                          <a16:creationId xmlns:a16="http://schemas.microsoft.com/office/drawing/2014/main" id="{AD12B4DA-5C55-4641-979D-B56BD45E4947}"/>
                        </a:ext>
                      </a:extLst>
                    </p:cNvPr>
                    <p:cNvSpPr>
                      <a:spLocks noEditPoints="1"/>
                    </p:cNvSpPr>
                    <p:nvPr/>
                  </p:nvSpPr>
                  <p:spPr bwMode="auto">
                    <a:xfrm>
                      <a:off x="9463088" y="4214813"/>
                      <a:ext cx="420687" cy="420687"/>
                    </a:xfrm>
                    <a:custGeom>
                      <a:avLst/>
                      <a:gdLst>
                        <a:gd name="T0" fmla="*/ 100 w 112"/>
                        <a:gd name="T1" fmla="*/ 8 h 112"/>
                        <a:gd name="T2" fmla="*/ 104 w 112"/>
                        <a:gd name="T3" fmla="*/ 12 h 112"/>
                        <a:gd name="T4" fmla="*/ 104 w 112"/>
                        <a:gd name="T5" fmla="*/ 100 h 112"/>
                        <a:gd name="T6" fmla="*/ 100 w 112"/>
                        <a:gd name="T7" fmla="*/ 104 h 112"/>
                        <a:gd name="T8" fmla="*/ 12 w 112"/>
                        <a:gd name="T9" fmla="*/ 104 h 112"/>
                        <a:gd name="T10" fmla="*/ 8 w 112"/>
                        <a:gd name="T11" fmla="*/ 100 h 112"/>
                        <a:gd name="T12" fmla="*/ 8 w 112"/>
                        <a:gd name="T13" fmla="*/ 12 h 112"/>
                        <a:gd name="T14" fmla="*/ 12 w 112"/>
                        <a:gd name="T15" fmla="*/ 8 h 112"/>
                        <a:gd name="T16" fmla="*/ 100 w 112"/>
                        <a:gd name="T17" fmla="*/ 8 h 112"/>
                        <a:gd name="T18" fmla="*/ 100 w 112"/>
                        <a:gd name="T19" fmla="*/ 0 h 112"/>
                        <a:gd name="T20" fmla="*/ 12 w 112"/>
                        <a:gd name="T21" fmla="*/ 0 h 112"/>
                        <a:gd name="T22" fmla="*/ 0 w 112"/>
                        <a:gd name="T23" fmla="*/ 12 h 112"/>
                        <a:gd name="T24" fmla="*/ 0 w 112"/>
                        <a:gd name="T25" fmla="*/ 100 h 112"/>
                        <a:gd name="T26" fmla="*/ 12 w 112"/>
                        <a:gd name="T27" fmla="*/ 112 h 112"/>
                        <a:gd name="T28" fmla="*/ 100 w 112"/>
                        <a:gd name="T29" fmla="*/ 112 h 112"/>
                        <a:gd name="T30" fmla="*/ 112 w 112"/>
                        <a:gd name="T31" fmla="*/ 100 h 112"/>
                        <a:gd name="T32" fmla="*/ 112 w 112"/>
                        <a:gd name="T33" fmla="*/ 12 h 112"/>
                        <a:gd name="T34" fmla="*/ 100 w 112"/>
                        <a:gd name="T3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100" y="8"/>
                          </a:moveTo>
                          <a:cubicBezTo>
                            <a:pt x="102" y="8"/>
                            <a:pt x="104" y="10"/>
                            <a:pt x="104" y="12"/>
                          </a:cubicBezTo>
                          <a:cubicBezTo>
                            <a:pt x="104" y="100"/>
                            <a:pt x="104" y="100"/>
                            <a:pt x="104" y="100"/>
                          </a:cubicBezTo>
                          <a:cubicBezTo>
                            <a:pt x="104" y="102"/>
                            <a:pt x="102" y="104"/>
                            <a:pt x="100" y="104"/>
                          </a:cubicBezTo>
                          <a:cubicBezTo>
                            <a:pt x="12" y="104"/>
                            <a:pt x="12" y="104"/>
                            <a:pt x="12" y="104"/>
                          </a:cubicBezTo>
                          <a:cubicBezTo>
                            <a:pt x="10" y="104"/>
                            <a:pt x="8" y="102"/>
                            <a:pt x="8" y="100"/>
                          </a:cubicBezTo>
                          <a:cubicBezTo>
                            <a:pt x="8" y="12"/>
                            <a:pt x="8" y="12"/>
                            <a:pt x="8" y="12"/>
                          </a:cubicBezTo>
                          <a:cubicBezTo>
                            <a:pt x="8" y="10"/>
                            <a:pt x="10" y="8"/>
                            <a:pt x="12" y="8"/>
                          </a:cubicBezTo>
                          <a:cubicBezTo>
                            <a:pt x="100" y="8"/>
                            <a:pt x="100" y="8"/>
                            <a:pt x="100" y="8"/>
                          </a:cubicBezTo>
                          <a:moveTo>
                            <a:pt x="100" y="0"/>
                          </a:moveTo>
                          <a:cubicBezTo>
                            <a:pt x="12" y="0"/>
                            <a:pt x="12" y="0"/>
                            <a:pt x="12" y="0"/>
                          </a:cubicBezTo>
                          <a:cubicBezTo>
                            <a:pt x="5" y="0"/>
                            <a:pt x="0" y="5"/>
                            <a:pt x="0" y="12"/>
                          </a:cubicBezTo>
                          <a:cubicBezTo>
                            <a:pt x="0" y="100"/>
                            <a:pt x="0" y="100"/>
                            <a:pt x="0" y="100"/>
                          </a:cubicBezTo>
                          <a:cubicBezTo>
                            <a:pt x="0" y="107"/>
                            <a:pt x="5" y="112"/>
                            <a:pt x="12" y="112"/>
                          </a:cubicBezTo>
                          <a:cubicBezTo>
                            <a:pt x="100" y="112"/>
                            <a:pt x="100" y="112"/>
                            <a:pt x="100" y="112"/>
                          </a:cubicBezTo>
                          <a:cubicBezTo>
                            <a:pt x="107" y="112"/>
                            <a:pt x="112" y="107"/>
                            <a:pt x="112" y="100"/>
                          </a:cubicBezTo>
                          <a:cubicBezTo>
                            <a:pt x="112" y="12"/>
                            <a:pt x="112" y="12"/>
                            <a:pt x="112" y="12"/>
                          </a:cubicBezTo>
                          <a:cubicBezTo>
                            <a:pt x="112" y="5"/>
                            <a:pt x="107" y="0"/>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2800"/>
                    </a:p>
                  </p:txBody>
                </p:sp>
                <p:sp>
                  <p:nvSpPr>
                    <p:cNvPr id="198" name="Freeform 18">
                      <a:extLst>
                        <a:ext uri="{FF2B5EF4-FFF2-40B4-BE49-F238E27FC236}">
                          <a16:creationId xmlns:a16="http://schemas.microsoft.com/office/drawing/2014/main" id="{1DF50C7D-8EDF-49D0-A58E-4E6B534B6D69}"/>
                        </a:ext>
                      </a:extLst>
                    </p:cNvPr>
                    <p:cNvSpPr>
                      <a:spLocks noEditPoints="1"/>
                    </p:cNvSpPr>
                    <p:nvPr/>
                  </p:nvSpPr>
                  <p:spPr bwMode="auto">
                    <a:xfrm>
                      <a:off x="9537700" y="4289425"/>
                      <a:ext cx="269875" cy="271462"/>
                    </a:xfrm>
                    <a:custGeom>
                      <a:avLst/>
                      <a:gdLst>
                        <a:gd name="T0" fmla="*/ 104 w 170"/>
                        <a:gd name="T1" fmla="*/ 0 h 171"/>
                        <a:gd name="T2" fmla="*/ 128 w 170"/>
                        <a:gd name="T3" fmla="*/ 24 h 171"/>
                        <a:gd name="T4" fmla="*/ 95 w 170"/>
                        <a:gd name="T5" fmla="*/ 57 h 171"/>
                        <a:gd name="T6" fmla="*/ 114 w 170"/>
                        <a:gd name="T7" fmla="*/ 76 h 171"/>
                        <a:gd name="T8" fmla="*/ 147 w 170"/>
                        <a:gd name="T9" fmla="*/ 43 h 171"/>
                        <a:gd name="T10" fmla="*/ 170 w 170"/>
                        <a:gd name="T11" fmla="*/ 66 h 171"/>
                        <a:gd name="T12" fmla="*/ 170 w 170"/>
                        <a:gd name="T13" fmla="*/ 0 h 171"/>
                        <a:gd name="T14" fmla="*/ 104 w 170"/>
                        <a:gd name="T15" fmla="*/ 0 h 171"/>
                        <a:gd name="T16" fmla="*/ 57 w 170"/>
                        <a:gd name="T17" fmla="*/ 95 h 171"/>
                        <a:gd name="T18" fmla="*/ 24 w 170"/>
                        <a:gd name="T19" fmla="*/ 128 h 171"/>
                        <a:gd name="T20" fmla="*/ 0 w 170"/>
                        <a:gd name="T21" fmla="*/ 104 h 171"/>
                        <a:gd name="T22" fmla="*/ 0 w 170"/>
                        <a:gd name="T23" fmla="*/ 171 h 171"/>
                        <a:gd name="T24" fmla="*/ 66 w 170"/>
                        <a:gd name="T25" fmla="*/ 171 h 171"/>
                        <a:gd name="T26" fmla="*/ 43 w 170"/>
                        <a:gd name="T27" fmla="*/ 147 h 171"/>
                        <a:gd name="T28" fmla="*/ 76 w 170"/>
                        <a:gd name="T29" fmla="*/ 114 h 171"/>
                        <a:gd name="T30" fmla="*/ 57 w 170"/>
                        <a:gd name="T31" fmla="*/ 9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171">
                          <a:moveTo>
                            <a:pt x="104" y="0"/>
                          </a:moveTo>
                          <a:lnTo>
                            <a:pt x="128" y="24"/>
                          </a:lnTo>
                          <a:lnTo>
                            <a:pt x="95" y="57"/>
                          </a:lnTo>
                          <a:lnTo>
                            <a:pt x="114" y="76"/>
                          </a:lnTo>
                          <a:lnTo>
                            <a:pt x="147" y="43"/>
                          </a:lnTo>
                          <a:lnTo>
                            <a:pt x="170" y="66"/>
                          </a:lnTo>
                          <a:lnTo>
                            <a:pt x="170" y="0"/>
                          </a:lnTo>
                          <a:lnTo>
                            <a:pt x="104" y="0"/>
                          </a:lnTo>
                          <a:close/>
                          <a:moveTo>
                            <a:pt x="57" y="95"/>
                          </a:moveTo>
                          <a:lnTo>
                            <a:pt x="24" y="128"/>
                          </a:lnTo>
                          <a:lnTo>
                            <a:pt x="0" y="104"/>
                          </a:lnTo>
                          <a:lnTo>
                            <a:pt x="0" y="171"/>
                          </a:lnTo>
                          <a:lnTo>
                            <a:pt x="66" y="171"/>
                          </a:lnTo>
                          <a:lnTo>
                            <a:pt x="43" y="147"/>
                          </a:lnTo>
                          <a:lnTo>
                            <a:pt x="76" y="114"/>
                          </a:lnTo>
                          <a:lnTo>
                            <a:pt x="57"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2800"/>
                    </a:p>
                  </p:txBody>
                </p:sp>
              </p:grpSp>
            </p:grpSp>
          </p:grpSp>
          <p:sp>
            <p:nvSpPr>
              <p:cNvPr id="60" name="TextBox 32">
                <a:extLst>
                  <a:ext uri="{FF2B5EF4-FFF2-40B4-BE49-F238E27FC236}">
                    <a16:creationId xmlns:a16="http://schemas.microsoft.com/office/drawing/2014/main" id="{651E739B-021B-44F2-8E27-283ED617968E}"/>
                  </a:ext>
                </a:extLst>
              </p:cNvPr>
              <p:cNvSpPr txBox="1"/>
              <p:nvPr/>
            </p:nvSpPr>
            <p:spPr>
              <a:xfrm>
                <a:off x="10377025" y="11018382"/>
                <a:ext cx="3503611" cy="1200329"/>
              </a:xfrm>
              <a:prstGeom prst="rect">
                <a:avLst/>
              </a:prstGeom>
              <a:noFill/>
            </p:spPr>
            <p:txBody>
              <a:bodyPr wrap="square" rtlCol="0">
                <a:spAutoFit/>
              </a:bodyPr>
              <a:lstStyle/>
              <a:p>
                <a:pPr algn="ctr"/>
                <a:r>
                  <a:rPr lang="es-ES" dirty="0">
                    <a:latin typeface="+mj-lt"/>
                  </a:rPr>
                  <a:t>Autorización del Consell para el </a:t>
                </a:r>
                <a:r>
                  <a:rPr lang="es-ES" b="1" dirty="0">
                    <a:latin typeface="+mj-lt"/>
                  </a:rPr>
                  <a:t>Instituto de Investigación e Innovación Agroalimentaria y Agroambiental (CIAGRO UMH)</a:t>
                </a:r>
                <a:endParaRPr lang="id-ID" dirty="0">
                  <a:latin typeface="+mj-lt"/>
                </a:endParaRPr>
              </a:p>
            </p:txBody>
          </p:sp>
        </p:grpSp>
        <p:sp>
          <p:nvSpPr>
            <p:cNvPr id="63" name="TextBox 32">
              <a:extLst>
                <a:ext uri="{FF2B5EF4-FFF2-40B4-BE49-F238E27FC236}">
                  <a16:creationId xmlns:a16="http://schemas.microsoft.com/office/drawing/2014/main" id="{DD7CE523-9864-4A43-82BF-60DDEA9E14FE}"/>
                </a:ext>
              </a:extLst>
            </p:cNvPr>
            <p:cNvSpPr txBox="1"/>
            <p:nvPr/>
          </p:nvSpPr>
          <p:spPr>
            <a:xfrm>
              <a:off x="14616850" y="11036821"/>
              <a:ext cx="3503611" cy="1200329"/>
            </a:xfrm>
            <a:prstGeom prst="rect">
              <a:avLst/>
            </a:prstGeom>
            <a:noFill/>
          </p:spPr>
          <p:txBody>
            <a:bodyPr wrap="square" rtlCol="0">
              <a:spAutoFit/>
            </a:bodyPr>
            <a:lstStyle/>
            <a:p>
              <a:pPr algn="ctr"/>
              <a:r>
                <a:rPr lang="es-ES" dirty="0">
                  <a:latin typeface="+mj-lt"/>
                </a:rPr>
                <a:t>10 investigadores de CIAGRO UMH entre los más citados del mundo´, según Elsevier Data </a:t>
              </a:r>
              <a:r>
                <a:rPr lang="es-ES" dirty="0" err="1">
                  <a:latin typeface="+mj-lt"/>
                </a:rPr>
                <a:t>Repository</a:t>
              </a:r>
              <a:endParaRPr lang="id-ID" dirty="0">
                <a:latin typeface="+mj-lt"/>
              </a:endParaRPr>
            </a:p>
          </p:txBody>
        </p:sp>
      </p:grpSp>
      <p:pic>
        <p:nvPicPr>
          <p:cNvPr id="9" name="Gráfico 8" descr="Contrato">
            <a:extLst>
              <a:ext uri="{FF2B5EF4-FFF2-40B4-BE49-F238E27FC236}">
                <a16:creationId xmlns:a16="http://schemas.microsoft.com/office/drawing/2014/main" id="{2447E107-46EE-4847-B6CB-C65E4DB1FF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31275" y="10502598"/>
            <a:ext cx="914400" cy="914400"/>
          </a:xfrm>
          <a:prstGeom prst="rect">
            <a:avLst/>
          </a:prstGeom>
        </p:spPr>
      </p:pic>
      <p:pic>
        <p:nvPicPr>
          <p:cNvPr id="11" name="Gráfico 10" descr="Podio">
            <a:extLst>
              <a:ext uri="{FF2B5EF4-FFF2-40B4-BE49-F238E27FC236}">
                <a16:creationId xmlns:a16="http://schemas.microsoft.com/office/drawing/2014/main" id="{D6873E8E-B8C0-4559-B4A5-FB6731AB6E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06727" y="10396446"/>
            <a:ext cx="914400" cy="914400"/>
          </a:xfrm>
          <a:prstGeom prst="rect">
            <a:avLst/>
          </a:prstGeom>
        </p:spPr>
      </p:pic>
      <p:pic>
        <p:nvPicPr>
          <p:cNvPr id="13" name="Gráfico 12" descr="Trofeo">
            <a:extLst>
              <a:ext uri="{FF2B5EF4-FFF2-40B4-BE49-F238E27FC236}">
                <a16:creationId xmlns:a16="http://schemas.microsoft.com/office/drawing/2014/main" id="{AE64C1DD-3541-449A-8FD5-9696E932E9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83664" y="10531797"/>
            <a:ext cx="914400" cy="914400"/>
          </a:xfrm>
          <a:prstGeom prst="rect">
            <a:avLst/>
          </a:prstGeom>
        </p:spPr>
      </p:pic>
      <p:pic>
        <p:nvPicPr>
          <p:cNvPr id="15" name="Gráfico 14" descr="Apretón de manos">
            <a:extLst>
              <a:ext uri="{FF2B5EF4-FFF2-40B4-BE49-F238E27FC236}">
                <a16:creationId xmlns:a16="http://schemas.microsoft.com/office/drawing/2014/main" id="{4EDA578A-1384-492D-9316-22BCC21AAA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671652" y="10567351"/>
            <a:ext cx="914400" cy="914400"/>
          </a:xfrm>
          <a:prstGeom prst="rect">
            <a:avLst/>
          </a:prstGeom>
        </p:spPr>
      </p:pic>
      <p:pic>
        <p:nvPicPr>
          <p:cNvPr id="7170" name="Picture 2" descr="Encuesta CIAGRO - Instituto de Investigación e Innovación Agroalimentaria y  Agroambiental de la UMH">
            <a:extLst>
              <a:ext uri="{FF2B5EF4-FFF2-40B4-BE49-F238E27FC236}">
                <a16:creationId xmlns:a16="http://schemas.microsoft.com/office/drawing/2014/main" id="{F546D765-FC6D-4111-AEEA-07DEB37EF634}"/>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1003"/>
          <a:stretch/>
        </p:blipFill>
        <p:spPr bwMode="auto">
          <a:xfrm>
            <a:off x="20964315" y="6837359"/>
            <a:ext cx="1631468" cy="154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02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7D85-4A54-4BE4-1350-23079EBE2A65}"/>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B301962C-4144-98F0-2D5D-31C31D32CC5C}"/>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3B2E66D4-E608-DE9D-1ABB-43376FA96A0E}"/>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C81A166D-BDEC-52F6-8DE4-0E18217FF333}"/>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2.1.1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1D4BC846-9F6D-3979-FBDE-641FA6AA2C2A}"/>
              </a:ext>
            </a:extLst>
          </p:cNvPr>
          <p:cNvSpPr txBox="1"/>
          <p:nvPr/>
        </p:nvSpPr>
        <p:spPr>
          <a:xfrm>
            <a:off x="356567" y="2163523"/>
            <a:ext cx="5224263" cy="4401205"/>
          </a:xfrm>
          <a:prstGeom prst="rect">
            <a:avLst/>
          </a:prstGeom>
          <a:noFill/>
        </p:spPr>
        <p:txBody>
          <a:bodyPr wrap="square" lIns="215944" rIns="215944" rtlCol="0">
            <a:spAutoFit/>
          </a:bodyPr>
          <a:lstStyle/>
          <a:p>
            <a:r>
              <a:rPr lang="es-ES" altLang="ko-KR" sz="4000" b="1" dirty="0">
                <a:solidFill>
                  <a:schemeClr val="accent2"/>
                </a:solidFill>
                <a:cs typeface="Arial" pitchFamily="34" charset="0"/>
              </a:rPr>
              <a:t>2.1</a:t>
            </a:r>
            <a:r>
              <a:rPr lang="es-ES" altLang="ko-KR" sz="4000" b="1" dirty="0">
                <a:solidFill>
                  <a:schemeClr val="bg1"/>
                </a:solidFill>
                <a:cs typeface="Arial" pitchFamily="34" charset="0"/>
              </a:rPr>
              <a:t> </a:t>
            </a:r>
            <a:r>
              <a:rPr lang="es-ES" sz="4000" b="1" dirty="0">
                <a:solidFill>
                  <a:schemeClr val="bg1"/>
                </a:solidFill>
              </a:rPr>
              <a:t>Mejorar la excelencia investigadora del instituto para lograr sellos de excelencia (Severo Ochoa, </a:t>
            </a:r>
            <a:r>
              <a:rPr lang="es-ES" sz="4000" b="1" dirty="0" err="1">
                <a:solidFill>
                  <a:schemeClr val="bg1"/>
                </a:solidFill>
              </a:rPr>
              <a:t>etc</a:t>
            </a:r>
            <a:r>
              <a:rPr lang="es-ES" sz="4000" b="1" dirty="0">
                <a:solidFill>
                  <a:schemeClr val="bg1"/>
                </a:solidFill>
              </a:rPr>
              <a:t>).</a:t>
            </a:r>
          </a:p>
        </p:txBody>
      </p:sp>
      <p:sp>
        <p:nvSpPr>
          <p:cNvPr id="3" name="Rectángulo 2">
            <a:extLst>
              <a:ext uri="{FF2B5EF4-FFF2-40B4-BE49-F238E27FC236}">
                <a16:creationId xmlns:a16="http://schemas.microsoft.com/office/drawing/2014/main" id="{230E9FB0-AEF7-A733-3C6B-44B8F7F57D74}"/>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A40E9857-873A-3241-B735-FFB545AA7BBE}"/>
              </a:ext>
            </a:extLst>
          </p:cNvPr>
          <p:cNvSpPr txBox="1"/>
          <p:nvPr/>
        </p:nvSpPr>
        <p:spPr>
          <a:xfrm>
            <a:off x="7181182" y="2634545"/>
            <a:ext cx="16070563" cy="11904477"/>
          </a:xfrm>
          <a:prstGeom prst="rect">
            <a:avLst/>
          </a:prstGeom>
          <a:noFill/>
        </p:spPr>
        <p:txBody>
          <a:bodyPr wrap="square" rtlCol="0">
            <a:spAutoFit/>
          </a:bodyPr>
          <a:lstStyle/>
          <a:p>
            <a:pPr marL="342900" indent="-342900" algn="just">
              <a:lnSpc>
                <a:spcPct val="200000"/>
              </a:lnSpc>
              <a:buClr>
                <a:schemeClr val="accent2"/>
              </a:buClr>
              <a:buSzPct val="100000"/>
              <a:buFont typeface="Arial" panose="020B0604020202020204" pitchFamily="34" charset="0"/>
              <a:buChar char="•"/>
            </a:pPr>
            <a:r>
              <a:rPr lang="es-ES" sz="2400" b="1" dirty="0"/>
              <a:t>Talleres de escritura científica avanzada. </a:t>
            </a:r>
            <a:r>
              <a:rPr lang="es-ES" sz="2400" dirty="0"/>
              <a:t>Organizar talleres periódicos enfocados en técnicas avanzadas de redacción científica, revisión por pares y estrategias para abordar comentarios de revisores.</a:t>
            </a:r>
            <a:r>
              <a:rPr lang="es-ES" sz="2400" b="1" dirty="0"/>
              <a:t> </a:t>
            </a:r>
          </a:p>
          <a:p>
            <a:pPr marL="800100" lvl="1" indent="-342900" algn="just">
              <a:lnSpc>
                <a:spcPct val="200000"/>
              </a:lnSpc>
              <a:buClr>
                <a:schemeClr val="accent2"/>
              </a:buClr>
              <a:buSzPct val="100000"/>
              <a:buFont typeface="Wingdings" panose="05000000000000000000" pitchFamily="2" charset="2"/>
              <a:buChar char="ü"/>
            </a:pPr>
            <a:r>
              <a:rPr lang="es-ES" sz="2400" dirty="0"/>
              <a:t>Invitar a editores de revistas reconocidas y autores con experiencia en publicaciones de alto impacto para liderar las sesiones.</a:t>
            </a:r>
          </a:p>
          <a:p>
            <a:pPr marL="800100" lvl="1" indent="-342900" algn="just">
              <a:lnSpc>
                <a:spcPct val="200000"/>
              </a:lnSpc>
              <a:buClr>
                <a:schemeClr val="accent2"/>
              </a:buClr>
              <a:buSzPct val="100000"/>
              <a:buFont typeface="Wingdings" panose="05000000000000000000" pitchFamily="2" charset="2"/>
              <a:buChar char="ü"/>
            </a:pPr>
            <a:r>
              <a:rPr lang="es-ES" sz="2400" dirty="0"/>
              <a:t>Incluir módulos sobre estructuración de manuscritos, ética en la publicación y uso de herramientas de gestión bibliográfica, uso de herramientas de IA, </a:t>
            </a:r>
            <a:r>
              <a:rPr lang="es-ES" sz="2400" dirty="0" err="1"/>
              <a:t>etc</a:t>
            </a:r>
            <a:endParaRPr lang="es-ES" sz="2400" dirty="0"/>
          </a:p>
          <a:p>
            <a:pPr marL="342900" indent="-342900" algn="just">
              <a:lnSpc>
                <a:spcPct val="200000"/>
              </a:lnSpc>
              <a:buClr>
                <a:schemeClr val="accent2"/>
              </a:buClr>
              <a:buSzPct val="100000"/>
              <a:buFont typeface="Arial" panose="020B0604020202020204" pitchFamily="34" charset="0"/>
              <a:buChar char="•"/>
            </a:pPr>
            <a:r>
              <a:rPr lang="es-ES" sz="2400" b="1" dirty="0"/>
              <a:t>Programa de mentoría en publicación. </a:t>
            </a:r>
            <a:r>
              <a:rPr lang="es-ES" sz="2400" dirty="0"/>
              <a:t>Establecer un sistema de mentoría donde investigadores senior guían a investigadores junior en el proceso de publicación.</a:t>
            </a:r>
          </a:p>
          <a:p>
            <a:pPr marL="800100" lvl="1" indent="-342900" algn="just">
              <a:lnSpc>
                <a:spcPct val="200000"/>
              </a:lnSpc>
              <a:buClr>
                <a:schemeClr val="accent2"/>
              </a:buClr>
              <a:buSzPct val="100000"/>
              <a:buFont typeface="Wingdings" panose="05000000000000000000" pitchFamily="2" charset="2"/>
              <a:buChar char="ü"/>
            </a:pPr>
            <a:r>
              <a:rPr lang="es-ES" sz="2400" dirty="0"/>
              <a:t>Emparejar a investigadores noveles con mentores experimentados en áreas de interés común.</a:t>
            </a:r>
          </a:p>
          <a:p>
            <a:pPr marL="800100" lvl="1" indent="-342900" algn="just">
              <a:lnSpc>
                <a:spcPct val="200000"/>
              </a:lnSpc>
              <a:buClr>
                <a:schemeClr val="accent2"/>
              </a:buClr>
              <a:buSzPct val="100000"/>
              <a:buFont typeface="Wingdings" panose="05000000000000000000" pitchFamily="2" charset="2"/>
              <a:buChar char="ü"/>
            </a:pPr>
            <a:r>
              <a:rPr lang="es-ES" sz="2400" dirty="0"/>
              <a:t>Realizar reuniones periódicas para revisar avances, discutir borradores y ofrecer retroalimentación constructiva.</a:t>
            </a:r>
          </a:p>
          <a:p>
            <a:pPr marL="342900" indent="-342900" algn="just">
              <a:lnSpc>
                <a:spcPct val="200000"/>
              </a:lnSpc>
              <a:buClr>
                <a:schemeClr val="accent2"/>
              </a:buClr>
              <a:buSzPct val="100000"/>
              <a:buFont typeface="Arial" panose="020B0604020202020204" pitchFamily="34" charset="0"/>
              <a:buChar char="•"/>
            </a:pPr>
            <a:r>
              <a:rPr lang="es-ES" sz="2400" b="1" dirty="0"/>
              <a:t>Incentivos o reconocimientos para publicaciones de Alto impacto. </a:t>
            </a:r>
          </a:p>
          <a:p>
            <a:pPr marL="800100" lvl="1" indent="-342900" algn="just">
              <a:lnSpc>
                <a:spcPct val="200000"/>
              </a:lnSpc>
              <a:buClr>
                <a:schemeClr val="accent2"/>
              </a:buClr>
              <a:buSzPct val="100000"/>
              <a:buFont typeface="Wingdings" panose="05000000000000000000" pitchFamily="2" charset="2"/>
              <a:buChar char="ü"/>
            </a:pPr>
            <a:r>
              <a:rPr lang="es-ES" sz="2400" dirty="0"/>
              <a:t>Otorgar premios anuales y reconocimientos institucionales.</a:t>
            </a:r>
          </a:p>
          <a:p>
            <a:pPr marL="800100" lvl="1" indent="-342900" algn="just">
              <a:lnSpc>
                <a:spcPct val="200000"/>
              </a:lnSpc>
              <a:buClr>
                <a:schemeClr val="accent2"/>
              </a:buClr>
              <a:buSzPct val="100000"/>
              <a:buFont typeface="Wingdings" panose="05000000000000000000" pitchFamily="2" charset="2"/>
              <a:buChar char="ü"/>
            </a:pPr>
            <a:r>
              <a:rPr lang="es-ES" sz="2400" dirty="0"/>
              <a:t>Si el presupuesto lo permite, proporcionar fondos adicionales para investigaciones futuras basadas en el rendimiento de publicaciones anteriores.</a:t>
            </a:r>
          </a:p>
          <a:p>
            <a:pPr marL="285750" indent="-285750" algn="just">
              <a:lnSpc>
                <a:spcPct val="200000"/>
              </a:lnSpc>
              <a:buClr>
                <a:schemeClr val="accent6"/>
              </a:buClr>
              <a:buSzPct val="200000"/>
              <a:buFont typeface="Wingdings" panose="05000000000000000000" pitchFamily="2" charset="2"/>
              <a:buChar char="ü"/>
            </a:pPr>
            <a:endParaRPr lang="es-ES" sz="2800" b="1" dirty="0"/>
          </a:p>
        </p:txBody>
      </p:sp>
      <p:pic>
        <p:nvPicPr>
          <p:cNvPr id="12" name="Imagen 11">
            <a:extLst>
              <a:ext uri="{FF2B5EF4-FFF2-40B4-BE49-F238E27FC236}">
                <a16:creationId xmlns:a16="http://schemas.microsoft.com/office/drawing/2014/main" id="{5E198FAD-7ECD-A517-291C-788F97A84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1" name="CuadroTexto 10">
            <a:extLst>
              <a:ext uri="{FF2B5EF4-FFF2-40B4-BE49-F238E27FC236}">
                <a16:creationId xmlns:a16="http://schemas.microsoft.com/office/drawing/2014/main" id="{E44D0C5A-0F53-9D51-5783-C96044E8430D}"/>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2</a:t>
            </a:r>
          </a:p>
        </p:txBody>
      </p:sp>
    </p:spTree>
    <p:extLst>
      <p:ext uri="{BB962C8B-B14F-4D97-AF65-F5344CB8AC3E}">
        <p14:creationId xmlns:p14="http://schemas.microsoft.com/office/powerpoint/2010/main" val="4286580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1B20A-FAA5-1D5B-32D7-713ADDF08B79}"/>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3FA7D7A9-1277-8A12-53C9-F7C888A8A6BC}"/>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D5A74354-EC4E-6B67-7CD7-C7D7C4554618}"/>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DDBEAF90-3F21-6251-715D-8145F288D6B3}"/>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2.1.1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3" name="Rectángulo 2">
            <a:extLst>
              <a:ext uri="{FF2B5EF4-FFF2-40B4-BE49-F238E27FC236}">
                <a16:creationId xmlns:a16="http://schemas.microsoft.com/office/drawing/2014/main" id="{01D0D1DD-2DBF-D585-BA13-BAAC0B71656A}"/>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8EBCB472-7650-71F4-1241-5BE4D1FF2AAE}"/>
              </a:ext>
            </a:extLst>
          </p:cNvPr>
          <p:cNvSpPr txBox="1"/>
          <p:nvPr/>
        </p:nvSpPr>
        <p:spPr>
          <a:xfrm>
            <a:off x="7181182" y="2634545"/>
            <a:ext cx="16070563" cy="8106578"/>
          </a:xfrm>
          <a:prstGeom prst="rect">
            <a:avLst/>
          </a:prstGeom>
          <a:noFill/>
        </p:spPr>
        <p:txBody>
          <a:bodyPr wrap="square" rtlCol="0">
            <a:spAutoFit/>
          </a:bodyPr>
          <a:lstStyle/>
          <a:p>
            <a:pPr marL="342900" indent="-342900" algn="just">
              <a:lnSpc>
                <a:spcPct val="200000"/>
              </a:lnSpc>
              <a:buClr>
                <a:schemeClr val="accent2"/>
              </a:buClr>
              <a:buSzPct val="100000"/>
              <a:buFont typeface="Arial" panose="020B0604020202020204" pitchFamily="34" charset="0"/>
              <a:buChar char="•"/>
            </a:pPr>
            <a:r>
              <a:rPr lang="es-ES" sz="2400" b="1" dirty="0"/>
              <a:t>Establecimiento de convenios de colaboración. </a:t>
            </a:r>
            <a:r>
              <a:rPr lang="es-ES" sz="2400" dirty="0"/>
              <a:t>Formalizar acuerdos con instituciones líderes en innovación, sostenibilidad y economía circular en agroalimentación.</a:t>
            </a:r>
            <a:r>
              <a:rPr lang="es-ES" sz="2400" b="1" dirty="0"/>
              <a:t> </a:t>
            </a:r>
          </a:p>
          <a:p>
            <a:pPr marL="800100" lvl="1" indent="-342900" algn="just">
              <a:lnSpc>
                <a:spcPct val="200000"/>
              </a:lnSpc>
              <a:buClr>
                <a:schemeClr val="accent2"/>
              </a:buClr>
              <a:buSzPct val="100000"/>
              <a:buFont typeface="Wingdings" panose="05000000000000000000" pitchFamily="2" charset="2"/>
              <a:buChar char="ü"/>
            </a:pPr>
            <a:r>
              <a:rPr lang="es-ES" sz="2400" dirty="0"/>
              <a:t>Detectar instituciones y grupos de investigación con intereses complementarios.</a:t>
            </a:r>
          </a:p>
          <a:p>
            <a:pPr marL="800100" lvl="1" indent="-342900" algn="just">
              <a:lnSpc>
                <a:spcPct val="200000"/>
              </a:lnSpc>
              <a:buClr>
                <a:schemeClr val="accent2"/>
              </a:buClr>
              <a:buSzPct val="100000"/>
              <a:buFont typeface="Wingdings" panose="05000000000000000000" pitchFamily="2" charset="2"/>
              <a:buChar char="ü"/>
            </a:pPr>
            <a:r>
              <a:rPr lang="es-ES" sz="2400" dirty="0"/>
              <a:t>Definir áreas de colaboración, recursos compartidos y objetivos comunes.</a:t>
            </a:r>
          </a:p>
          <a:p>
            <a:pPr marL="342900" lvl="1" indent="-342900" algn="just">
              <a:lnSpc>
                <a:spcPct val="200000"/>
              </a:lnSpc>
              <a:buClr>
                <a:schemeClr val="accent2"/>
              </a:buClr>
              <a:buSzPct val="100000"/>
              <a:buFont typeface="Arial" panose="020B0604020202020204" pitchFamily="34" charset="0"/>
              <a:buChar char="•"/>
            </a:pPr>
            <a:r>
              <a:rPr lang="es-ES" sz="2400" b="1" dirty="0"/>
              <a:t>Participación en redes y consorcios internacionales. </a:t>
            </a:r>
            <a:r>
              <a:rPr lang="es-ES" sz="2400" dirty="0"/>
              <a:t>Unirse a redes temáticas y consorcios que promueven la investigación colaborativa.</a:t>
            </a:r>
          </a:p>
          <a:p>
            <a:pPr marL="800100" lvl="2" indent="-342900" algn="just">
              <a:lnSpc>
                <a:spcPct val="200000"/>
              </a:lnSpc>
              <a:buClr>
                <a:schemeClr val="accent2"/>
              </a:buClr>
              <a:buSzPct val="100000"/>
              <a:buFont typeface="Wingdings" panose="05000000000000000000" pitchFamily="2" charset="2"/>
              <a:buChar char="ü"/>
            </a:pPr>
            <a:r>
              <a:rPr lang="es-ES" sz="2400" dirty="0"/>
              <a:t>Solicitar membresías en redes relevantes y participar activamente en sus actividades.</a:t>
            </a:r>
          </a:p>
          <a:p>
            <a:pPr marL="800100" lvl="2" indent="-342900" algn="just">
              <a:lnSpc>
                <a:spcPct val="200000"/>
              </a:lnSpc>
              <a:buClr>
                <a:schemeClr val="accent2"/>
              </a:buClr>
              <a:buSzPct val="100000"/>
              <a:buFont typeface="Wingdings" panose="05000000000000000000" pitchFamily="2" charset="2"/>
              <a:buChar char="ü"/>
            </a:pPr>
            <a:r>
              <a:rPr lang="es-ES" sz="2400" dirty="0"/>
              <a:t>Compartir resultados de investigación y recursos con la comunidad internacional.</a:t>
            </a:r>
          </a:p>
          <a:p>
            <a:pPr marL="342900" lvl="1" indent="-342900" algn="just">
              <a:lnSpc>
                <a:spcPct val="200000"/>
              </a:lnSpc>
              <a:buClr>
                <a:schemeClr val="accent2"/>
              </a:buClr>
              <a:buSzPct val="100000"/>
              <a:buFont typeface="Arial" panose="020B0604020202020204" pitchFamily="34" charset="0"/>
              <a:buChar char="•"/>
            </a:pPr>
            <a:r>
              <a:rPr lang="es-ES" sz="2400" b="1" dirty="0"/>
              <a:t>Identificar promover la participación en programas de movilidad para investigadores. </a:t>
            </a:r>
            <a:r>
              <a:rPr lang="es-ES" sz="2400" dirty="0"/>
              <a:t>Fomentar estancias de investigación en centros de excelencia.</a:t>
            </a:r>
          </a:p>
          <a:p>
            <a:pPr marL="800100" lvl="2" indent="-342900" algn="just">
              <a:lnSpc>
                <a:spcPct val="200000"/>
              </a:lnSpc>
              <a:buClr>
                <a:schemeClr val="accent2"/>
              </a:buClr>
              <a:buSzPct val="100000"/>
              <a:buFont typeface="Wingdings" panose="05000000000000000000" pitchFamily="2" charset="2"/>
              <a:buChar char="ü"/>
            </a:pPr>
            <a:r>
              <a:rPr lang="es-ES" sz="2400" dirty="0"/>
              <a:t>Promover oportunidades de movilidad y apoyar en la gestión de solicitudes.</a:t>
            </a:r>
          </a:p>
        </p:txBody>
      </p:sp>
      <p:pic>
        <p:nvPicPr>
          <p:cNvPr id="12" name="Imagen 11">
            <a:extLst>
              <a:ext uri="{FF2B5EF4-FFF2-40B4-BE49-F238E27FC236}">
                <a16:creationId xmlns:a16="http://schemas.microsoft.com/office/drawing/2014/main" id="{FA07A439-7AB9-AA97-102E-1A5E49DB7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1" name="CuadroTexto 10">
            <a:extLst>
              <a:ext uri="{FF2B5EF4-FFF2-40B4-BE49-F238E27FC236}">
                <a16:creationId xmlns:a16="http://schemas.microsoft.com/office/drawing/2014/main" id="{21146B8B-42FB-513D-6970-0247CCAFF511}"/>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2</a:t>
            </a:r>
          </a:p>
        </p:txBody>
      </p:sp>
      <p:sp>
        <p:nvSpPr>
          <p:cNvPr id="13" name="TextBox 48">
            <a:extLst>
              <a:ext uri="{FF2B5EF4-FFF2-40B4-BE49-F238E27FC236}">
                <a16:creationId xmlns:a16="http://schemas.microsoft.com/office/drawing/2014/main" id="{7EE3A924-07CA-39A3-ABAC-4C860F4C65D3}"/>
              </a:ext>
            </a:extLst>
          </p:cNvPr>
          <p:cNvSpPr txBox="1"/>
          <p:nvPr/>
        </p:nvSpPr>
        <p:spPr>
          <a:xfrm>
            <a:off x="356567" y="2163523"/>
            <a:ext cx="5224263" cy="4401205"/>
          </a:xfrm>
          <a:prstGeom prst="rect">
            <a:avLst/>
          </a:prstGeom>
          <a:noFill/>
        </p:spPr>
        <p:txBody>
          <a:bodyPr wrap="square" lIns="215944" rIns="215944" rtlCol="0">
            <a:spAutoFit/>
          </a:bodyPr>
          <a:lstStyle/>
          <a:p>
            <a:r>
              <a:rPr lang="es-ES" altLang="ko-KR" sz="4000" b="1" dirty="0">
                <a:solidFill>
                  <a:schemeClr val="accent2"/>
                </a:solidFill>
                <a:cs typeface="Arial" pitchFamily="34" charset="0"/>
              </a:rPr>
              <a:t>2.1</a:t>
            </a:r>
            <a:r>
              <a:rPr lang="es-ES" altLang="ko-KR" sz="4000" b="1" dirty="0">
                <a:solidFill>
                  <a:schemeClr val="bg1"/>
                </a:solidFill>
                <a:cs typeface="Arial" pitchFamily="34" charset="0"/>
              </a:rPr>
              <a:t> </a:t>
            </a:r>
            <a:r>
              <a:rPr lang="es-ES" sz="4000" b="1" dirty="0">
                <a:solidFill>
                  <a:schemeClr val="bg1"/>
                </a:solidFill>
              </a:rPr>
              <a:t>Mejorar la excelencia investigadora del instituto para lograr sellos de excelencia (Severo Ochoa, </a:t>
            </a:r>
            <a:r>
              <a:rPr lang="es-ES" sz="4000" b="1" dirty="0" err="1">
                <a:solidFill>
                  <a:schemeClr val="bg1"/>
                </a:solidFill>
              </a:rPr>
              <a:t>etc</a:t>
            </a:r>
            <a:r>
              <a:rPr lang="es-ES" sz="4000" b="1" dirty="0">
                <a:solidFill>
                  <a:schemeClr val="bg1"/>
                </a:solidFill>
              </a:rPr>
              <a:t>).</a:t>
            </a:r>
          </a:p>
        </p:txBody>
      </p:sp>
    </p:spTree>
    <p:extLst>
      <p:ext uri="{BB962C8B-B14F-4D97-AF65-F5344CB8AC3E}">
        <p14:creationId xmlns:p14="http://schemas.microsoft.com/office/powerpoint/2010/main" val="369352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4197A-5A48-0369-8692-344EC0261DCF}"/>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51F25813-977D-B8C7-6FD9-0427AFC952DA}"/>
              </a:ext>
            </a:extLst>
          </p:cNvPr>
          <p:cNvGrpSpPr/>
          <p:nvPr/>
        </p:nvGrpSpPr>
        <p:grpSpPr>
          <a:xfrm>
            <a:off x="6068146" y="1178116"/>
            <a:ext cx="18421358" cy="1258452"/>
            <a:chOff x="5990934" y="1044210"/>
            <a:chExt cx="6243336" cy="583725"/>
          </a:xfrm>
        </p:grpSpPr>
        <p:sp>
          <p:nvSpPr>
            <p:cNvPr id="6" name="Freeform: Shape 58">
              <a:extLst>
                <a:ext uri="{FF2B5EF4-FFF2-40B4-BE49-F238E27FC236}">
                  <a16:creationId xmlns:a16="http://schemas.microsoft.com/office/drawing/2014/main" id="{DE1707D4-6437-8FD9-B420-7C7F4C04DFBA}"/>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F5E4BEAB-C78C-0883-0E95-74FC05A75962}"/>
                </a:ext>
              </a:extLst>
            </p:cNvPr>
            <p:cNvSpPr txBox="1"/>
            <p:nvPr/>
          </p:nvSpPr>
          <p:spPr bwMode="auto">
            <a:xfrm>
              <a:off x="6033204" y="1170280"/>
              <a:ext cx="6201066"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2.2.1 Implementar un plan de formación para PDI</a:t>
              </a:r>
              <a:endParaRPr lang="ko-KR" altLang="en-US" sz="4000" b="1"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86EF9393-6CA9-8D6C-DC6E-2F4DCC5BBB65}"/>
              </a:ext>
            </a:extLst>
          </p:cNvPr>
          <p:cNvSpPr txBox="1"/>
          <p:nvPr/>
        </p:nvSpPr>
        <p:spPr>
          <a:xfrm>
            <a:off x="526884" y="2177753"/>
            <a:ext cx="5224263" cy="3170099"/>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2.2 </a:t>
            </a:r>
            <a:r>
              <a:rPr lang="es-ES" sz="4000" b="1" dirty="0">
                <a:solidFill>
                  <a:schemeClr val="bg1"/>
                </a:solidFill>
              </a:rPr>
              <a:t>Mejorar la capacitación y formación de los investigadores del CIAGRO-UMH.</a:t>
            </a:r>
          </a:p>
        </p:txBody>
      </p:sp>
      <p:sp>
        <p:nvSpPr>
          <p:cNvPr id="14" name="TextBox 34">
            <a:extLst>
              <a:ext uri="{FF2B5EF4-FFF2-40B4-BE49-F238E27FC236}">
                <a16:creationId xmlns:a16="http://schemas.microsoft.com/office/drawing/2014/main" id="{BCC52D9C-6C9C-7658-0DCC-3605019C6C74}"/>
              </a:ext>
            </a:extLst>
          </p:cNvPr>
          <p:cNvSpPr txBox="1"/>
          <p:nvPr/>
        </p:nvSpPr>
        <p:spPr>
          <a:xfrm>
            <a:off x="7025719" y="3185592"/>
            <a:ext cx="7676012" cy="2677656"/>
          </a:xfrm>
          <a:prstGeom prst="rect">
            <a:avLst/>
          </a:prstGeom>
          <a:noFill/>
        </p:spPr>
        <p:txBody>
          <a:bodyPr wrap="square" rtlCol="0">
            <a:spAutoFit/>
          </a:bodyPr>
          <a:lstStyle/>
          <a:p>
            <a:pPr algn="just"/>
            <a:r>
              <a:rPr lang="es-ES" altLang="ko-KR" sz="2400" b="1" dirty="0">
                <a:cs typeface="Arial" pitchFamily="34" charset="0"/>
              </a:rPr>
              <a:t>1. Programa de formación anual</a:t>
            </a:r>
            <a:r>
              <a:rPr lang="es-ES" altLang="ko-KR" sz="2400" dirty="0">
                <a:cs typeface="Arial" pitchFamily="34" charset="0"/>
              </a:rPr>
              <a:t>.</a:t>
            </a:r>
          </a:p>
          <a:p>
            <a:pPr marL="342900" indent="-342900" algn="just">
              <a:buFont typeface="Arial" panose="020B0604020202020204" pitchFamily="34" charset="0"/>
              <a:buChar char="•"/>
            </a:pPr>
            <a:r>
              <a:rPr lang="es-ES" altLang="ko-KR" sz="2400" dirty="0">
                <a:cs typeface="Arial" pitchFamily="34" charset="0"/>
              </a:rPr>
              <a:t>Proporcionar una formación integral que abarque desde conocimientos técnicos hasta habilidades transversales, asegurando que el Personal Docente Investigador esté actualizado con las últimas tendencias y herramientas relacionadas con el sector agroalimentario y agroambiental.</a:t>
            </a:r>
            <a:endParaRPr lang="es-ES" altLang="ko-KR" sz="2400" b="1" dirty="0">
              <a:cs typeface="Arial" pitchFamily="34" charset="0"/>
            </a:endParaRPr>
          </a:p>
        </p:txBody>
      </p:sp>
      <p:cxnSp>
        <p:nvCxnSpPr>
          <p:cNvPr id="20" name="Conector recto 19">
            <a:extLst>
              <a:ext uri="{FF2B5EF4-FFF2-40B4-BE49-F238E27FC236}">
                <a16:creationId xmlns:a16="http://schemas.microsoft.com/office/drawing/2014/main" id="{D5D96809-4C80-18F9-B7A8-6E5BE4F63A10}"/>
              </a:ext>
            </a:extLst>
          </p:cNvPr>
          <p:cNvCxnSpPr>
            <a:cxnSpLocks/>
          </p:cNvCxnSpPr>
          <p:nvPr/>
        </p:nvCxnSpPr>
        <p:spPr>
          <a:xfrm>
            <a:off x="14994390" y="2654172"/>
            <a:ext cx="0" cy="10324508"/>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4CC992EE-B8AA-4914-87ED-105B10813DB8}"/>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345C3669-403D-3F56-50D6-343A44937B09}"/>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2</a:t>
            </a:r>
          </a:p>
        </p:txBody>
      </p:sp>
      <p:sp>
        <p:nvSpPr>
          <p:cNvPr id="27" name="Rectángulo 26">
            <a:extLst>
              <a:ext uri="{FF2B5EF4-FFF2-40B4-BE49-F238E27FC236}">
                <a16:creationId xmlns:a16="http://schemas.microsoft.com/office/drawing/2014/main" id="{F6FD1BF1-9967-08D1-0E07-A2539684A6EF}"/>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475F3979-67A2-8BC7-D5E6-28D06C51B770}"/>
              </a:ext>
            </a:extLst>
          </p:cNvPr>
          <p:cNvCxnSpPr>
            <a:cxnSpLocks/>
          </p:cNvCxnSpPr>
          <p:nvPr/>
        </p:nvCxnSpPr>
        <p:spPr>
          <a:xfrm>
            <a:off x="7186858" y="7434064"/>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11" name="TextBox 34">
            <a:extLst>
              <a:ext uri="{FF2B5EF4-FFF2-40B4-BE49-F238E27FC236}">
                <a16:creationId xmlns:a16="http://schemas.microsoft.com/office/drawing/2014/main" id="{5FDAFF04-0CA3-22C6-AC0A-12B53284D2A0}"/>
              </a:ext>
            </a:extLst>
          </p:cNvPr>
          <p:cNvSpPr txBox="1"/>
          <p:nvPr/>
        </p:nvSpPr>
        <p:spPr>
          <a:xfrm>
            <a:off x="15430851" y="3201616"/>
            <a:ext cx="7676012" cy="2677656"/>
          </a:xfrm>
          <a:prstGeom prst="rect">
            <a:avLst/>
          </a:prstGeom>
          <a:noFill/>
        </p:spPr>
        <p:txBody>
          <a:bodyPr wrap="square" rtlCol="0">
            <a:spAutoFit/>
          </a:bodyPr>
          <a:lstStyle/>
          <a:p>
            <a:pPr algn="just"/>
            <a:r>
              <a:rPr lang="es-ES" altLang="ko-KR" sz="2400" b="1" dirty="0">
                <a:cs typeface="Arial" pitchFamily="34" charset="0"/>
              </a:rPr>
              <a:t>2. Ofrecer certificación de habilidades específicas.</a:t>
            </a:r>
          </a:p>
          <a:p>
            <a:pPr marL="342900" indent="-342900" algn="just">
              <a:buFont typeface="Arial" panose="020B0604020202020204" pitchFamily="34" charset="0"/>
              <a:buChar char="•"/>
            </a:pPr>
            <a:r>
              <a:rPr lang="es-ES" sz="2400" dirty="0"/>
              <a:t>Explorar posibles asociaciones con universidades y organismos de certificación internacional para validar la formación de cara a g</a:t>
            </a:r>
            <a:r>
              <a:rPr lang="es-ES" altLang="ko-KR" sz="2400" dirty="0">
                <a:cs typeface="Arial" pitchFamily="34" charset="0"/>
              </a:rPr>
              <a:t>arantizar y acreditar que el personal investigador domine las herramientas digitales más relevantes para el sector agroalimentario y agroambiental.</a:t>
            </a:r>
            <a:endParaRPr lang="es-ES" altLang="ko-KR" sz="2400" b="1" dirty="0">
              <a:cs typeface="Arial" pitchFamily="34" charset="0"/>
            </a:endParaRPr>
          </a:p>
        </p:txBody>
      </p:sp>
      <p:sp>
        <p:nvSpPr>
          <p:cNvPr id="12" name="TextBox 34">
            <a:extLst>
              <a:ext uri="{FF2B5EF4-FFF2-40B4-BE49-F238E27FC236}">
                <a16:creationId xmlns:a16="http://schemas.microsoft.com/office/drawing/2014/main" id="{052527DF-3D1E-3F24-42C8-7DB9D4DEE8EE}"/>
              </a:ext>
            </a:extLst>
          </p:cNvPr>
          <p:cNvSpPr txBox="1"/>
          <p:nvPr/>
        </p:nvSpPr>
        <p:spPr>
          <a:xfrm>
            <a:off x="7035648" y="8298160"/>
            <a:ext cx="7676012" cy="3785652"/>
          </a:xfrm>
          <a:prstGeom prst="rect">
            <a:avLst/>
          </a:prstGeom>
          <a:noFill/>
        </p:spPr>
        <p:txBody>
          <a:bodyPr wrap="square" rtlCol="0">
            <a:spAutoFit/>
          </a:bodyPr>
          <a:lstStyle/>
          <a:p>
            <a:pPr algn="just"/>
            <a:r>
              <a:rPr lang="es-ES" altLang="ko-KR" sz="2400" b="1" dirty="0">
                <a:cs typeface="Arial" pitchFamily="34" charset="0"/>
              </a:rPr>
              <a:t>3. Apoyo a Doctorandos y Postdoctorados.</a:t>
            </a:r>
          </a:p>
          <a:p>
            <a:pPr marL="342900" indent="-342900" algn="just">
              <a:buFont typeface="Arial" panose="020B0604020202020204" pitchFamily="34" charset="0"/>
              <a:buChar char="•"/>
            </a:pPr>
            <a:r>
              <a:rPr lang="es-ES" altLang="ko-KR" sz="2400" dirty="0">
                <a:cs typeface="Arial" pitchFamily="34" charset="0"/>
              </a:rPr>
              <a:t>Mejorar la formación y experiencia de los investigadores jóvenes para consolidar una carrera científica de alto impacto mediante:</a:t>
            </a:r>
          </a:p>
          <a:p>
            <a:pPr marL="800100" lvl="1" indent="-342900" algn="just">
              <a:buFont typeface="Wingdings" panose="05000000000000000000" pitchFamily="2" charset="2"/>
              <a:buChar char="ü"/>
            </a:pPr>
            <a:r>
              <a:rPr lang="es-ES" altLang="ko-KR" sz="2400" dirty="0">
                <a:cs typeface="Arial" pitchFamily="34" charset="0"/>
              </a:rPr>
              <a:t>La promoción de doctorados en colaboración con empresas del sector agroalimentario dispuestas a cofinanciar doctorados.</a:t>
            </a:r>
          </a:p>
          <a:p>
            <a:pPr marL="800100" lvl="1" indent="-342900" algn="just">
              <a:buFont typeface="Wingdings" panose="05000000000000000000" pitchFamily="2" charset="2"/>
              <a:buChar char="ü"/>
            </a:pPr>
            <a:r>
              <a:rPr lang="es-ES" sz="2400" dirty="0"/>
              <a:t>Programa de mentoría donde </a:t>
            </a:r>
            <a:r>
              <a:rPr lang="es-ES" sz="2400" dirty="0" err="1"/>
              <a:t>postdoctorandos</a:t>
            </a:r>
            <a:r>
              <a:rPr lang="es-ES" sz="2400" dirty="0"/>
              <a:t> acompañan a nuevos doctorandos en sus primeros años de investigación.</a:t>
            </a:r>
            <a:endParaRPr lang="es-ES" altLang="ko-KR" sz="2400" b="1" dirty="0">
              <a:cs typeface="Arial" pitchFamily="34" charset="0"/>
            </a:endParaRPr>
          </a:p>
        </p:txBody>
      </p:sp>
      <p:sp>
        <p:nvSpPr>
          <p:cNvPr id="18" name="TextBox 34">
            <a:extLst>
              <a:ext uri="{FF2B5EF4-FFF2-40B4-BE49-F238E27FC236}">
                <a16:creationId xmlns:a16="http://schemas.microsoft.com/office/drawing/2014/main" id="{6567FA20-1E38-8D2E-171E-FF61A7672333}"/>
              </a:ext>
            </a:extLst>
          </p:cNvPr>
          <p:cNvSpPr txBox="1"/>
          <p:nvPr/>
        </p:nvSpPr>
        <p:spPr>
          <a:xfrm>
            <a:off x="15449043" y="8298160"/>
            <a:ext cx="7676012" cy="3416320"/>
          </a:xfrm>
          <a:prstGeom prst="rect">
            <a:avLst/>
          </a:prstGeom>
          <a:noFill/>
        </p:spPr>
        <p:txBody>
          <a:bodyPr wrap="square" rtlCol="0">
            <a:spAutoFit/>
          </a:bodyPr>
          <a:lstStyle/>
          <a:p>
            <a:pPr algn="just"/>
            <a:r>
              <a:rPr lang="es-ES" altLang="ko-KR" sz="2400" b="1" dirty="0">
                <a:cs typeface="Arial" pitchFamily="34" charset="0"/>
              </a:rPr>
              <a:t>4. Colaborar con observatorios de tendencias en I+D en el sector agroalimentario o bien crear uno propio.</a:t>
            </a:r>
          </a:p>
          <a:p>
            <a:pPr marL="342900" indent="-342900" algn="just">
              <a:buFont typeface="Arial" panose="020B0604020202020204" pitchFamily="34" charset="0"/>
              <a:buChar char="•"/>
            </a:pPr>
            <a:r>
              <a:rPr lang="es-ES" altLang="ko-KR" sz="2400" dirty="0">
                <a:cs typeface="Arial" pitchFamily="34" charset="0"/>
              </a:rPr>
              <a:t>Colaborar con empresas y expertos externos al instituto para anticipar cambios en la investigación agroalimentaria</a:t>
            </a:r>
            <a:r>
              <a:rPr lang="es-ES" sz="2400" dirty="0"/>
              <a:t> y difundirlas, de forma que se pueda </a:t>
            </a:r>
            <a:r>
              <a:rPr lang="es-ES" altLang="ko-KR" sz="2400" dirty="0">
                <a:cs typeface="Arial" pitchFamily="34" charset="0"/>
              </a:rPr>
              <a:t>orientar la formación del personal investigador hacia tecnologías emergentes.</a:t>
            </a:r>
          </a:p>
          <a:p>
            <a:pPr lvl="1" algn="just"/>
            <a:endParaRPr lang="es-ES" altLang="ko-KR" sz="2400" dirty="0">
              <a:cs typeface="Arial" pitchFamily="34" charset="0"/>
            </a:endParaRPr>
          </a:p>
        </p:txBody>
      </p:sp>
    </p:spTree>
    <p:extLst>
      <p:ext uri="{BB962C8B-B14F-4D97-AF65-F5344CB8AC3E}">
        <p14:creationId xmlns:p14="http://schemas.microsoft.com/office/powerpoint/2010/main" val="1081371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A5D59-3884-4101-931E-233DE11DA56A}"/>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16E071A7-B470-8A3E-2C35-054FDC954864}"/>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2335A4DF-4DF4-89DF-EB47-ADC79304FCE0}"/>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5502E128-7719-1613-77E1-BE92B9D1E1E5}"/>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2.2.1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3" name="Rectángulo 2">
            <a:extLst>
              <a:ext uri="{FF2B5EF4-FFF2-40B4-BE49-F238E27FC236}">
                <a16:creationId xmlns:a16="http://schemas.microsoft.com/office/drawing/2014/main" id="{4D2BC2A2-1420-5E93-EAF0-965A2374D64F}"/>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A76624C5-4592-7EC6-160D-CFA01135E23E}"/>
              </a:ext>
            </a:extLst>
          </p:cNvPr>
          <p:cNvSpPr txBox="1"/>
          <p:nvPr/>
        </p:nvSpPr>
        <p:spPr>
          <a:xfrm>
            <a:off x="7154679" y="2369808"/>
            <a:ext cx="16696087" cy="11179342"/>
          </a:xfrm>
          <a:prstGeom prst="rect">
            <a:avLst/>
          </a:prstGeom>
          <a:noFill/>
        </p:spPr>
        <p:txBody>
          <a:bodyPr wrap="square" rtlCol="0">
            <a:spAutoFit/>
          </a:bodyPr>
          <a:lstStyle/>
          <a:p>
            <a:pPr marL="342900" indent="-342900" algn="just">
              <a:lnSpc>
                <a:spcPct val="150000"/>
              </a:lnSpc>
              <a:buClr>
                <a:schemeClr val="accent2"/>
              </a:buClr>
              <a:buSzPct val="100000"/>
              <a:buFont typeface="Arial" panose="020B0604020202020204" pitchFamily="34" charset="0"/>
              <a:buChar char="•"/>
            </a:pPr>
            <a:r>
              <a:rPr lang="es-ES" sz="2300" b="1" dirty="0"/>
              <a:t>Programa de formación anual. </a:t>
            </a:r>
          </a:p>
          <a:p>
            <a:pPr marL="800100" lvl="1" indent="-342900" algn="just">
              <a:lnSpc>
                <a:spcPct val="150000"/>
              </a:lnSpc>
              <a:buClr>
                <a:schemeClr val="accent2"/>
              </a:buClr>
              <a:buSzPct val="100000"/>
              <a:buFont typeface="Wingdings" panose="05000000000000000000" pitchFamily="2" charset="2"/>
              <a:buChar char="ü"/>
            </a:pPr>
            <a:r>
              <a:rPr lang="es-ES" sz="2300" dirty="0"/>
              <a:t>Establecer alianzas con empresas tecnológicas que puedan mostrar casos de uso de las tecnologías emergentes de interés para el instituto.</a:t>
            </a:r>
          </a:p>
          <a:p>
            <a:pPr marL="800100" lvl="1" indent="-342900" algn="just">
              <a:lnSpc>
                <a:spcPct val="150000"/>
              </a:lnSpc>
              <a:buClr>
                <a:schemeClr val="accent2"/>
              </a:buClr>
              <a:buSzPct val="100000"/>
              <a:buFont typeface="Wingdings" panose="05000000000000000000" pitchFamily="2" charset="2"/>
              <a:buChar char="ü"/>
            </a:pPr>
            <a:r>
              <a:rPr lang="es-ES" sz="2300" dirty="0"/>
              <a:t>Planificar anualmente un calendario de actividades formativas sobre, por ejemplo:</a:t>
            </a:r>
          </a:p>
          <a:p>
            <a:pPr marL="1257300" lvl="2" indent="-342900" algn="just">
              <a:lnSpc>
                <a:spcPct val="150000"/>
              </a:lnSpc>
              <a:buClr>
                <a:schemeClr val="accent2"/>
              </a:buClr>
              <a:buSzPct val="100000"/>
              <a:buFont typeface="Courier New" panose="02070309020205020404" pitchFamily="49" charset="0"/>
              <a:buChar char="o"/>
            </a:pPr>
            <a:r>
              <a:rPr lang="es-ES" sz="2300" dirty="0"/>
              <a:t>Aprendizaje automático, análisis de </a:t>
            </a:r>
            <a:r>
              <a:rPr lang="es-ES" sz="2300" dirty="0" err="1"/>
              <a:t>big</a:t>
            </a:r>
            <a:r>
              <a:rPr lang="es-ES" sz="2300" dirty="0"/>
              <a:t> data y aplicaciones prácticas en el campo.</a:t>
            </a:r>
          </a:p>
          <a:p>
            <a:pPr marL="1257300" lvl="2" indent="-342900" algn="just">
              <a:lnSpc>
                <a:spcPct val="150000"/>
              </a:lnSpc>
              <a:buClr>
                <a:schemeClr val="accent2"/>
              </a:buClr>
              <a:buSzPct val="100000"/>
              <a:buFont typeface="Courier New" panose="02070309020205020404" pitchFamily="49" charset="0"/>
              <a:buChar char="o"/>
            </a:pPr>
            <a:r>
              <a:rPr lang="es-ES" sz="2300" dirty="0"/>
              <a:t>Capacitación en habilidades de presentación y comunicación efectiva.</a:t>
            </a:r>
          </a:p>
          <a:p>
            <a:pPr marL="1257300" lvl="2" indent="-342900" algn="just">
              <a:lnSpc>
                <a:spcPct val="150000"/>
              </a:lnSpc>
              <a:buClr>
                <a:schemeClr val="accent2"/>
              </a:buClr>
              <a:buSzPct val="100000"/>
              <a:buFont typeface="Courier New" panose="02070309020205020404" pitchFamily="49" charset="0"/>
              <a:buChar char="o"/>
            </a:pPr>
            <a:r>
              <a:rPr lang="es-ES" sz="2300" dirty="0"/>
              <a:t>Dominio de aplicaciones como </a:t>
            </a:r>
          </a:p>
          <a:p>
            <a:pPr marL="1714500" lvl="3" indent="-342900" algn="just">
              <a:lnSpc>
                <a:spcPct val="150000"/>
              </a:lnSpc>
              <a:buClr>
                <a:schemeClr val="accent2"/>
              </a:buClr>
              <a:buSzPct val="100000"/>
              <a:buFont typeface="Wingdings" panose="05000000000000000000" pitchFamily="2" charset="2"/>
              <a:buChar char="Ø"/>
            </a:pPr>
            <a:r>
              <a:rPr lang="es-ES" sz="2300" dirty="0"/>
              <a:t>Mendeley </a:t>
            </a:r>
            <a:r>
              <a:rPr lang="es-ES" sz="2300" dirty="0">
                <a:hlinkClick r:id="rId3"/>
              </a:rPr>
              <a:t>https://es.wikipedia.org/wiki/Mendeley</a:t>
            </a:r>
            <a:r>
              <a:rPr lang="es-ES" sz="2300" dirty="0"/>
              <a:t> </a:t>
            </a:r>
          </a:p>
          <a:p>
            <a:pPr marL="1714500" lvl="3" indent="-342900" algn="just">
              <a:lnSpc>
                <a:spcPct val="150000"/>
              </a:lnSpc>
              <a:buClr>
                <a:schemeClr val="accent2"/>
              </a:buClr>
              <a:buSzPct val="100000"/>
              <a:buFont typeface="Wingdings" panose="05000000000000000000" pitchFamily="2" charset="2"/>
              <a:buChar char="Ø"/>
            </a:pPr>
            <a:r>
              <a:rPr lang="es-ES" sz="2300" dirty="0" err="1"/>
              <a:t>EndNote</a:t>
            </a:r>
            <a:r>
              <a:rPr lang="es-ES" sz="2300" dirty="0"/>
              <a:t> </a:t>
            </a:r>
            <a:r>
              <a:rPr lang="es-ES" sz="2300" dirty="0">
                <a:hlinkClick r:id="rId4"/>
              </a:rPr>
              <a:t>https://es.wikipedia.org/wiki/EndNote</a:t>
            </a:r>
            <a:r>
              <a:rPr lang="es-ES" sz="2300" dirty="0"/>
              <a:t> </a:t>
            </a:r>
          </a:p>
          <a:p>
            <a:pPr marL="1714500" lvl="3" indent="-342900" algn="just">
              <a:lnSpc>
                <a:spcPct val="150000"/>
              </a:lnSpc>
              <a:buClr>
                <a:schemeClr val="accent2"/>
              </a:buClr>
              <a:buSzPct val="100000"/>
              <a:buFont typeface="Wingdings" panose="05000000000000000000" pitchFamily="2" charset="2"/>
              <a:buChar char="Ø"/>
            </a:pPr>
            <a:r>
              <a:rPr lang="es-ES" sz="2300" dirty="0"/>
              <a:t>LaTeX </a:t>
            </a:r>
            <a:r>
              <a:rPr lang="es-ES" sz="2300" dirty="0">
                <a:hlinkClick r:id="rId5"/>
              </a:rPr>
              <a:t>https://es.wikipedia.org/wiki/LaTeX</a:t>
            </a:r>
            <a:r>
              <a:rPr lang="es-ES" sz="2300" dirty="0"/>
              <a:t> </a:t>
            </a:r>
          </a:p>
          <a:p>
            <a:pPr marL="1714500" lvl="3" indent="-342900" algn="just">
              <a:lnSpc>
                <a:spcPct val="150000"/>
              </a:lnSpc>
              <a:buClr>
                <a:schemeClr val="accent2"/>
              </a:buClr>
              <a:buSzPct val="100000"/>
              <a:buFont typeface="Wingdings" panose="05000000000000000000" pitchFamily="2" charset="2"/>
              <a:buChar char="Ø"/>
            </a:pPr>
            <a:r>
              <a:rPr lang="es-ES" sz="2300" dirty="0" err="1"/>
              <a:t>Overleaf</a:t>
            </a:r>
            <a:r>
              <a:rPr lang="es-ES" sz="2300" dirty="0"/>
              <a:t> </a:t>
            </a:r>
            <a:r>
              <a:rPr lang="es-ES" sz="2300" dirty="0">
                <a:hlinkClick r:id="rId6"/>
              </a:rPr>
              <a:t>https://es.wikipedia.org/wiki/Overleaf</a:t>
            </a:r>
            <a:r>
              <a:rPr lang="es-ES" sz="2300" dirty="0"/>
              <a:t> </a:t>
            </a:r>
          </a:p>
          <a:p>
            <a:pPr marL="1257300" lvl="2" indent="-342900" algn="just">
              <a:lnSpc>
                <a:spcPct val="150000"/>
              </a:lnSpc>
              <a:buClr>
                <a:schemeClr val="accent2"/>
              </a:buClr>
              <a:buSzPct val="100000"/>
              <a:buFont typeface="Courier New" panose="02070309020205020404" pitchFamily="49" charset="0"/>
              <a:buChar char="o"/>
            </a:pPr>
            <a:r>
              <a:rPr lang="es-ES" sz="2300" dirty="0" err="1"/>
              <a:t>etc</a:t>
            </a:r>
            <a:endParaRPr lang="es-ES" sz="2300" dirty="0"/>
          </a:p>
          <a:p>
            <a:pPr marL="342900" indent="-342900" algn="just">
              <a:lnSpc>
                <a:spcPct val="150000"/>
              </a:lnSpc>
              <a:buClr>
                <a:schemeClr val="accent2"/>
              </a:buClr>
              <a:buSzPct val="100000"/>
              <a:buFont typeface="Arial" panose="020B0604020202020204" pitchFamily="34" charset="0"/>
              <a:buChar char="•"/>
            </a:pPr>
            <a:r>
              <a:rPr lang="es-ES" altLang="ko-KR" sz="2300" b="1" dirty="0">
                <a:cs typeface="Arial" pitchFamily="34" charset="0"/>
              </a:rPr>
              <a:t>Observatorio de tendencias en I+D agroalimentario. </a:t>
            </a:r>
            <a:r>
              <a:rPr lang="es-ES" altLang="ko-KR" sz="2300" dirty="0">
                <a:cs typeface="Arial" pitchFamily="34" charset="0"/>
              </a:rPr>
              <a:t>Crear un observatorio propio o bien vincularse a otros existentes como el </a:t>
            </a:r>
            <a:r>
              <a:rPr lang="es-ES" altLang="ko-KR" sz="2300" dirty="0">
                <a:cs typeface="Arial" pitchFamily="34" charset="0"/>
                <a:hlinkClick r:id="rId7"/>
              </a:rPr>
              <a:t>Observatorio de la Digitalización del Sector Agroalimentario de Cajamar</a:t>
            </a:r>
            <a:r>
              <a:rPr lang="es-ES" altLang="ko-KR" sz="2300" dirty="0">
                <a:cs typeface="Arial" pitchFamily="34" charset="0"/>
              </a:rPr>
              <a:t>. Desarrollar actividades concretas como, por ejemplo:</a:t>
            </a:r>
          </a:p>
          <a:p>
            <a:pPr marL="800100" lvl="1" indent="-342900" algn="just">
              <a:lnSpc>
                <a:spcPct val="150000"/>
              </a:lnSpc>
              <a:buClr>
                <a:schemeClr val="accent2"/>
              </a:buClr>
              <a:buSzPct val="100000"/>
              <a:buFont typeface="Wingdings" panose="05000000000000000000" pitchFamily="2" charset="2"/>
              <a:buChar char="ü"/>
            </a:pPr>
            <a:r>
              <a:rPr lang="es-ES" sz="2300" dirty="0"/>
              <a:t>Monitorización de artículos científicos en revistas Q1 sobre nuevas tecnologías agroalimentarias.</a:t>
            </a:r>
          </a:p>
          <a:p>
            <a:pPr marL="800100" lvl="1" indent="-342900" algn="just">
              <a:lnSpc>
                <a:spcPct val="150000"/>
              </a:lnSpc>
              <a:buClr>
                <a:schemeClr val="accent2"/>
              </a:buClr>
              <a:buSzPct val="100000"/>
              <a:buFont typeface="Wingdings" panose="05000000000000000000" pitchFamily="2" charset="2"/>
              <a:buChar char="ü"/>
            </a:pPr>
            <a:r>
              <a:rPr lang="es-ES" sz="2300" dirty="0"/>
              <a:t>Revisión de patentes en bases de como </a:t>
            </a:r>
            <a:r>
              <a:rPr lang="es-ES" sz="2300" dirty="0" err="1"/>
              <a:t>PatentScope</a:t>
            </a:r>
            <a:r>
              <a:rPr lang="es-ES" sz="2300" dirty="0"/>
              <a:t> y </a:t>
            </a:r>
            <a:r>
              <a:rPr lang="es-ES" sz="2300" dirty="0" err="1"/>
              <a:t>European</a:t>
            </a:r>
            <a:r>
              <a:rPr lang="es-ES" sz="2300" dirty="0"/>
              <a:t> </a:t>
            </a:r>
            <a:r>
              <a:rPr lang="es-ES" sz="2300" dirty="0" err="1"/>
              <a:t>Patent</a:t>
            </a:r>
            <a:r>
              <a:rPr lang="es-ES" sz="2300" dirty="0"/>
              <a:t> Office para identificar innovaciones emergentes.</a:t>
            </a:r>
          </a:p>
          <a:p>
            <a:pPr marL="800100" lvl="1" indent="-342900" algn="just">
              <a:lnSpc>
                <a:spcPct val="150000"/>
              </a:lnSpc>
              <a:buClr>
                <a:schemeClr val="accent2"/>
              </a:buClr>
              <a:buSzPct val="100000"/>
              <a:buFont typeface="Wingdings" panose="05000000000000000000" pitchFamily="2" charset="2"/>
              <a:buChar char="ü"/>
            </a:pPr>
            <a:r>
              <a:rPr lang="es-ES" sz="2300" dirty="0"/>
              <a:t>Seguimiento de nuevas empresas agroalimentarias con soluciones disruptivas (IA aplicada a cultivos, biotecnología, proteínas alternativas, etc.).</a:t>
            </a:r>
          </a:p>
          <a:p>
            <a:pPr marL="800100" lvl="1" indent="-342900" algn="just">
              <a:lnSpc>
                <a:spcPct val="150000"/>
              </a:lnSpc>
              <a:buClr>
                <a:schemeClr val="accent2"/>
              </a:buClr>
              <a:buSzPct val="100000"/>
              <a:buFont typeface="Wingdings" panose="05000000000000000000" pitchFamily="2" charset="2"/>
              <a:buChar char="ü"/>
            </a:pPr>
            <a:r>
              <a:rPr lang="es-ES" sz="2300" dirty="0"/>
              <a:t>Análisis de inversiones en agrotecnología en fondos de capital riesgo.</a:t>
            </a:r>
          </a:p>
        </p:txBody>
      </p:sp>
      <p:pic>
        <p:nvPicPr>
          <p:cNvPr id="12" name="Imagen 11">
            <a:extLst>
              <a:ext uri="{FF2B5EF4-FFF2-40B4-BE49-F238E27FC236}">
                <a16:creationId xmlns:a16="http://schemas.microsoft.com/office/drawing/2014/main" id="{86952533-4AFA-1D9C-D691-3E74EC6399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1" name="CuadroTexto 10">
            <a:extLst>
              <a:ext uri="{FF2B5EF4-FFF2-40B4-BE49-F238E27FC236}">
                <a16:creationId xmlns:a16="http://schemas.microsoft.com/office/drawing/2014/main" id="{C42D784A-288C-3760-D7E0-89FB29966411}"/>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2</a:t>
            </a:r>
          </a:p>
        </p:txBody>
      </p:sp>
      <p:sp>
        <p:nvSpPr>
          <p:cNvPr id="4" name="TextBox 48">
            <a:extLst>
              <a:ext uri="{FF2B5EF4-FFF2-40B4-BE49-F238E27FC236}">
                <a16:creationId xmlns:a16="http://schemas.microsoft.com/office/drawing/2014/main" id="{F0D7B0A1-34DF-A5AE-D256-7125E7D096FF}"/>
              </a:ext>
            </a:extLst>
          </p:cNvPr>
          <p:cNvSpPr txBox="1"/>
          <p:nvPr/>
        </p:nvSpPr>
        <p:spPr>
          <a:xfrm>
            <a:off x="526884" y="2177753"/>
            <a:ext cx="5224263" cy="3170099"/>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2.2 </a:t>
            </a:r>
            <a:r>
              <a:rPr lang="es-ES" sz="4000" b="1" dirty="0">
                <a:solidFill>
                  <a:schemeClr val="bg1"/>
                </a:solidFill>
              </a:rPr>
              <a:t>Mejorar la capacitación y formación de los investigadores del CIAGRO-UMH.</a:t>
            </a:r>
          </a:p>
        </p:txBody>
      </p:sp>
    </p:spTree>
    <p:extLst>
      <p:ext uri="{BB962C8B-B14F-4D97-AF65-F5344CB8AC3E}">
        <p14:creationId xmlns:p14="http://schemas.microsoft.com/office/powerpoint/2010/main" val="1049534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E84DC-EDEB-4147-0C22-29AB3E2D82E0}"/>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7BE9BFFF-E734-3D69-1DCF-B76C0ACBE851}"/>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BFD59747-2BF9-23A3-0A96-62474AD7BA90}"/>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802D4394-6A5E-2C64-3D3F-CF25C6BE9483}"/>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2.2.1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3" name="Rectángulo 2">
            <a:extLst>
              <a:ext uri="{FF2B5EF4-FFF2-40B4-BE49-F238E27FC236}">
                <a16:creationId xmlns:a16="http://schemas.microsoft.com/office/drawing/2014/main" id="{CD528963-00DF-FBBB-38BC-223E8C8C0783}"/>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3C28DFA3-2052-CA7D-D78F-D6537D642999}"/>
              </a:ext>
            </a:extLst>
          </p:cNvPr>
          <p:cNvSpPr txBox="1"/>
          <p:nvPr/>
        </p:nvSpPr>
        <p:spPr>
          <a:xfrm>
            <a:off x="7181182" y="2634545"/>
            <a:ext cx="16070563" cy="6121419"/>
          </a:xfrm>
          <a:prstGeom prst="rect">
            <a:avLst/>
          </a:prstGeom>
          <a:noFill/>
        </p:spPr>
        <p:txBody>
          <a:bodyPr wrap="square" rtlCol="0">
            <a:spAutoFit/>
          </a:bodyPr>
          <a:lstStyle/>
          <a:p>
            <a:pPr marL="342900" indent="-342900" algn="just">
              <a:lnSpc>
                <a:spcPct val="150000"/>
              </a:lnSpc>
              <a:buClr>
                <a:schemeClr val="accent2"/>
              </a:buClr>
              <a:buSzPct val="100000"/>
              <a:buFont typeface="Arial" panose="020B0604020202020204" pitchFamily="34" charset="0"/>
              <a:buChar char="•"/>
            </a:pPr>
            <a:r>
              <a:rPr lang="es-ES" altLang="ko-KR" sz="2400" b="1" dirty="0">
                <a:cs typeface="Arial" pitchFamily="34" charset="0"/>
              </a:rPr>
              <a:t>Observatorio de tendencias en I+D agroalimentario (continuación)</a:t>
            </a:r>
          </a:p>
          <a:p>
            <a:pPr marL="800100" lvl="1" indent="-342900" algn="just">
              <a:lnSpc>
                <a:spcPct val="150000"/>
              </a:lnSpc>
              <a:buClr>
                <a:schemeClr val="accent2"/>
              </a:buClr>
              <a:buSzPct val="100000"/>
              <a:buFont typeface="Wingdings" panose="05000000000000000000" pitchFamily="2" charset="2"/>
              <a:buChar char="ü"/>
            </a:pPr>
            <a:r>
              <a:rPr lang="es-ES" sz="2400" dirty="0"/>
              <a:t>Publicación de análisis sobre los avances más relevantes en I+D agroalimentaria y su impacto en la industria.</a:t>
            </a:r>
          </a:p>
          <a:p>
            <a:pPr marL="800100" lvl="1" indent="-342900" algn="just">
              <a:lnSpc>
                <a:spcPct val="150000"/>
              </a:lnSpc>
              <a:buClr>
                <a:schemeClr val="accent2"/>
              </a:buClr>
              <a:buSzPct val="100000"/>
              <a:buFont typeface="Wingdings" panose="05000000000000000000" pitchFamily="2" charset="2"/>
              <a:buChar char="ü"/>
            </a:pPr>
            <a:r>
              <a:rPr lang="es-ES" sz="2400" dirty="0"/>
              <a:t>Elaboración de “</a:t>
            </a:r>
            <a:r>
              <a:rPr lang="es-ES" sz="2400" dirty="0" err="1"/>
              <a:t>white</a:t>
            </a:r>
            <a:r>
              <a:rPr lang="es-ES" sz="2400" dirty="0"/>
              <a:t> </a:t>
            </a:r>
            <a:r>
              <a:rPr lang="es-ES" sz="2400" dirty="0" err="1"/>
              <a:t>papers</a:t>
            </a:r>
            <a:r>
              <a:rPr lang="es-ES" sz="2400" dirty="0"/>
              <a:t>” para orientar las líneas de investigación de CIAGRO UMH.</a:t>
            </a:r>
          </a:p>
          <a:p>
            <a:pPr marL="800100" lvl="1" indent="-342900" algn="just">
              <a:lnSpc>
                <a:spcPct val="150000"/>
              </a:lnSpc>
              <a:buClr>
                <a:schemeClr val="accent2"/>
              </a:buClr>
              <a:buSzPct val="100000"/>
              <a:buFont typeface="Wingdings" panose="05000000000000000000" pitchFamily="2" charset="2"/>
              <a:buChar char="ü"/>
            </a:pPr>
            <a:r>
              <a:rPr lang="es-ES" sz="2400" dirty="0"/>
              <a:t>Análisis de Regulación y Políticas Agrarias: estudio de nuevas normativas de la Unión Europea sobre sostenibilidad agroalimentaria (ej. Pacto Verde, estrategias “</a:t>
            </a:r>
            <a:r>
              <a:rPr lang="es-ES" sz="2400" dirty="0" err="1"/>
              <a:t>Farm</a:t>
            </a:r>
            <a:r>
              <a:rPr lang="es-ES" sz="2400" dirty="0"/>
              <a:t> </a:t>
            </a:r>
            <a:r>
              <a:rPr lang="es-ES" sz="2400" dirty="0" err="1"/>
              <a:t>to</a:t>
            </a:r>
            <a:r>
              <a:rPr lang="es-ES" sz="2400" dirty="0"/>
              <a:t> </a:t>
            </a:r>
            <a:r>
              <a:rPr lang="es-ES" sz="2400" dirty="0" err="1"/>
              <a:t>Fork</a:t>
            </a:r>
            <a:r>
              <a:rPr lang="es-ES" sz="2400" dirty="0"/>
              <a:t>”, Ley de Restauración de la Naturaleza).</a:t>
            </a:r>
          </a:p>
          <a:p>
            <a:pPr marL="800100" lvl="1" indent="-342900" algn="just">
              <a:lnSpc>
                <a:spcPct val="150000"/>
              </a:lnSpc>
              <a:buClr>
                <a:schemeClr val="accent2"/>
              </a:buClr>
              <a:buSzPct val="100000"/>
              <a:buFont typeface="Wingdings" panose="05000000000000000000" pitchFamily="2" charset="2"/>
              <a:buChar char="ü"/>
            </a:pPr>
            <a:r>
              <a:rPr lang="es-ES" sz="2400" dirty="0"/>
              <a:t>Plantear la Comité de Dirección de CIAGRO-UMH la organización de:</a:t>
            </a:r>
          </a:p>
          <a:p>
            <a:pPr marL="1257300" lvl="2" indent="-342900" algn="just">
              <a:lnSpc>
                <a:spcPct val="150000"/>
              </a:lnSpc>
              <a:buClr>
                <a:schemeClr val="accent2"/>
              </a:buClr>
              <a:buSzPct val="100000"/>
              <a:buFont typeface="Courier New" panose="02070309020205020404" pitchFamily="49" charset="0"/>
              <a:buChar char="o"/>
            </a:pPr>
            <a:r>
              <a:rPr lang="es-ES" sz="2400" dirty="0"/>
              <a:t> Ciclos de </a:t>
            </a:r>
            <a:r>
              <a:rPr lang="es-ES" sz="2400" dirty="0" err="1"/>
              <a:t>webinars</a:t>
            </a:r>
            <a:r>
              <a:rPr lang="es-ES" sz="2400" dirty="0"/>
              <a:t> abiertos a investigadores, empresas y administraciones públicas.</a:t>
            </a:r>
          </a:p>
          <a:p>
            <a:pPr marL="1257300" lvl="2" indent="-342900" algn="just">
              <a:lnSpc>
                <a:spcPct val="150000"/>
              </a:lnSpc>
              <a:buClr>
                <a:schemeClr val="accent2"/>
              </a:buClr>
              <a:buSzPct val="100000"/>
              <a:buFont typeface="Courier New" panose="02070309020205020404" pitchFamily="49" charset="0"/>
              <a:buChar char="o"/>
            </a:pPr>
            <a:r>
              <a:rPr lang="es-ES" sz="2400" dirty="0"/>
              <a:t>Hackathon verde: Reunir a investigadores, estudiantes y otros expertos para proponer soluciones disruptivas en economía circular, sostenibilidad, </a:t>
            </a:r>
            <a:r>
              <a:rPr lang="es-ES" sz="2400" dirty="0" err="1"/>
              <a:t>etc</a:t>
            </a:r>
            <a:r>
              <a:rPr lang="es-ES" sz="2400" dirty="0"/>
              <a:t> planteadas por administraciones y empresas</a:t>
            </a:r>
          </a:p>
        </p:txBody>
      </p:sp>
      <p:pic>
        <p:nvPicPr>
          <p:cNvPr id="12" name="Imagen 11">
            <a:extLst>
              <a:ext uri="{FF2B5EF4-FFF2-40B4-BE49-F238E27FC236}">
                <a16:creationId xmlns:a16="http://schemas.microsoft.com/office/drawing/2014/main" id="{A1963C54-7B97-4CB2-63D9-91C641BBE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1" name="CuadroTexto 10">
            <a:extLst>
              <a:ext uri="{FF2B5EF4-FFF2-40B4-BE49-F238E27FC236}">
                <a16:creationId xmlns:a16="http://schemas.microsoft.com/office/drawing/2014/main" id="{74F837B7-24A1-261C-56D3-7F88B64FB5A7}"/>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2</a:t>
            </a:r>
          </a:p>
        </p:txBody>
      </p:sp>
      <p:sp>
        <p:nvSpPr>
          <p:cNvPr id="2" name="TextBox 48">
            <a:extLst>
              <a:ext uri="{FF2B5EF4-FFF2-40B4-BE49-F238E27FC236}">
                <a16:creationId xmlns:a16="http://schemas.microsoft.com/office/drawing/2014/main" id="{01E40ACD-686D-29A6-49DD-6AEB04197450}"/>
              </a:ext>
            </a:extLst>
          </p:cNvPr>
          <p:cNvSpPr txBox="1"/>
          <p:nvPr/>
        </p:nvSpPr>
        <p:spPr>
          <a:xfrm>
            <a:off x="526884" y="2177753"/>
            <a:ext cx="5224263" cy="3170099"/>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2.2 </a:t>
            </a:r>
            <a:r>
              <a:rPr lang="es-ES" sz="4000" b="1" dirty="0">
                <a:solidFill>
                  <a:schemeClr val="bg1"/>
                </a:solidFill>
              </a:rPr>
              <a:t>Mejorar la capacitación y formación de los investigadores del CIAGRO-UMH.</a:t>
            </a:r>
          </a:p>
        </p:txBody>
      </p:sp>
    </p:spTree>
    <p:extLst>
      <p:ext uri="{BB962C8B-B14F-4D97-AF65-F5344CB8AC3E}">
        <p14:creationId xmlns:p14="http://schemas.microsoft.com/office/powerpoint/2010/main" val="2262449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47E50-1879-A61C-8374-62E775135723}"/>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6901C04F-16DB-DBD6-23D9-2EBD7512E5CB}"/>
              </a:ext>
            </a:extLst>
          </p:cNvPr>
          <p:cNvGrpSpPr/>
          <p:nvPr/>
        </p:nvGrpSpPr>
        <p:grpSpPr>
          <a:xfrm>
            <a:off x="6068146" y="1178117"/>
            <a:ext cx="18584669" cy="1258452"/>
            <a:chOff x="5990934" y="1044210"/>
            <a:chExt cx="6298685" cy="583725"/>
          </a:xfrm>
        </p:grpSpPr>
        <p:sp>
          <p:nvSpPr>
            <p:cNvPr id="6" name="Freeform: Shape 58">
              <a:extLst>
                <a:ext uri="{FF2B5EF4-FFF2-40B4-BE49-F238E27FC236}">
                  <a16:creationId xmlns:a16="http://schemas.microsoft.com/office/drawing/2014/main" id="{6AE48E0F-95B9-DCF6-BC9A-3AB9B26EB367}"/>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2121F2B7-C62E-5409-7E6F-51CC9C011FF3}"/>
                </a:ext>
              </a:extLst>
            </p:cNvPr>
            <p:cNvSpPr txBox="1"/>
            <p:nvPr/>
          </p:nvSpPr>
          <p:spPr bwMode="auto">
            <a:xfrm>
              <a:off x="6088553" y="1171898"/>
              <a:ext cx="6201066"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2.3.1 Aumentar la participación y visibilidad en congresos y eventos.</a:t>
              </a:r>
              <a:endParaRPr lang="ko-KR" altLang="en-US" sz="4000" b="1"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7738BB5F-2C60-C4F0-99EB-CEE661FD58B3}"/>
              </a:ext>
            </a:extLst>
          </p:cNvPr>
          <p:cNvSpPr txBox="1"/>
          <p:nvPr/>
        </p:nvSpPr>
        <p:spPr>
          <a:xfrm>
            <a:off x="526884" y="2177753"/>
            <a:ext cx="5224263" cy="3170099"/>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2.3 </a:t>
            </a:r>
            <a:r>
              <a:rPr lang="es-ES" sz="4000" b="1" dirty="0">
                <a:solidFill>
                  <a:schemeClr val="bg1"/>
                </a:solidFill>
              </a:rPr>
              <a:t>Asistir y participar de forma activa en congresos, eventos y foros.</a:t>
            </a:r>
          </a:p>
        </p:txBody>
      </p:sp>
      <p:sp>
        <p:nvSpPr>
          <p:cNvPr id="14" name="TextBox 34">
            <a:extLst>
              <a:ext uri="{FF2B5EF4-FFF2-40B4-BE49-F238E27FC236}">
                <a16:creationId xmlns:a16="http://schemas.microsoft.com/office/drawing/2014/main" id="{584D0CEF-81B2-B078-B828-9D7DB353E8BB}"/>
              </a:ext>
            </a:extLst>
          </p:cNvPr>
          <p:cNvSpPr txBox="1"/>
          <p:nvPr/>
        </p:nvSpPr>
        <p:spPr>
          <a:xfrm>
            <a:off x="7001380" y="2711851"/>
            <a:ext cx="7676012" cy="4893647"/>
          </a:xfrm>
          <a:prstGeom prst="rect">
            <a:avLst/>
          </a:prstGeom>
          <a:noFill/>
        </p:spPr>
        <p:txBody>
          <a:bodyPr wrap="square" rtlCol="0">
            <a:spAutoFit/>
          </a:bodyPr>
          <a:lstStyle/>
          <a:p>
            <a:pPr algn="just"/>
            <a:r>
              <a:rPr lang="es-ES" altLang="ko-KR" sz="2400" b="1" dirty="0">
                <a:cs typeface="Arial" pitchFamily="34" charset="0"/>
              </a:rPr>
              <a:t>1. Identificación del listado de congresos y eventos en los que participar.</a:t>
            </a:r>
          </a:p>
          <a:p>
            <a:pPr marL="342900" indent="-342900" algn="just">
              <a:buFont typeface="Arial" panose="020B0604020202020204" pitchFamily="34" charset="0"/>
              <a:buChar char="•"/>
            </a:pPr>
            <a:r>
              <a:rPr lang="es-ES" altLang="ko-KR" sz="2400" dirty="0">
                <a:cs typeface="Arial" pitchFamily="34" charset="0"/>
              </a:rPr>
              <a:t>Monitorear continuamente las convocatorias de congresos, simposios y foros relevantes en el ámbito agroalimentario y agroambiental.</a:t>
            </a:r>
          </a:p>
          <a:p>
            <a:pPr marL="342900" indent="-342900" algn="just">
              <a:buFont typeface="Arial" panose="020B0604020202020204" pitchFamily="34" charset="0"/>
              <a:buChar char="•"/>
            </a:pPr>
            <a:r>
              <a:rPr lang="es-ES" altLang="ko-KR" sz="2400" dirty="0">
                <a:cs typeface="Arial" pitchFamily="34" charset="0"/>
              </a:rPr>
              <a:t>Evaluar la pertinencia de cada evento para los objetivos estratégicos del CIAGRO. </a:t>
            </a:r>
          </a:p>
          <a:p>
            <a:pPr marL="342900" indent="-342900" algn="just">
              <a:buFont typeface="Arial" panose="020B0604020202020204" pitchFamily="34" charset="0"/>
              <a:buChar char="•"/>
            </a:pPr>
            <a:r>
              <a:rPr lang="es-ES" altLang="ko-KR" sz="2400" dirty="0">
                <a:cs typeface="Arial" pitchFamily="34" charset="0"/>
              </a:rPr>
              <a:t> Suscribirse a boletines de sociedades científicas y asociaciones profesionales relacionadas con la agroalimentación. Utilizar plataformas como, por ejemplo, </a:t>
            </a:r>
            <a:r>
              <a:rPr lang="es-ES" altLang="ko-KR" sz="2400" dirty="0" err="1">
                <a:cs typeface="Arial" pitchFamily="34" charset="0"/>
                <a:hlinkClick r:id="rId2"/>
              </a:rPr>
              <a:t>Conference</a:t>
            </a:r>
            <a:r>
              <a:rPr lang="es-ES" altLang="ko-KR" sz="2400" dirty="0">
                <a:cs typeface="Arial" pitchFamily="34" charset="0"/>
                <a:hlinkClick r:id="rId2"/>
              </a:rPr>
              <a:t> </a:t>
            </a:r>
            <a:r>
              <a:rPr lang="es-ES" altLang="ko-KR" sz="2400" dirty="0" err="1">
                <a:cs typeface="Arial" pitchFamily="34" charset="0"/>
                <a:hlinkClick r:id="rId2"/>
              </a:rPr>
              <a:t>Alerts</a:t>
            </a:r>
            <a:r>
              <a:rPr lang="es-ES" altLang="ko-KR" sz="2400" dirty="0">
                <a:cs typeface="Arial" pitchFamily="34" charset="0"/>
                <a:hlinkClick r:id="rId2"/>
              </a:rPr>
              <a:t> </a:t>
            </a:r>
            <a:r>
              <a:rPr lang="es-ES" altLang="ko-KR" sz="2400" dirty="0">
                <a:cs typeface="Arial" pitchFamily="34" charset="0"/>
              </a:rPr>
              <a:t>o </a:t>
            </a:r>
            <a:r>
              <a:rPr lang="es-ES" altLang="ko-KR" sz="2400" dirty="0" err="1">
                <a:cs typeface="Arial" pitchFamily="34" charset="0"/>
                <a:hlinkClick r:id="rId3"/>
              </a:rPr>
              <a:t>AllConferences</a:t>
            </a:r>
            <a:r>
              <a:rPr lang="es-ES" altLang="ko-KR" sz="2400" dirty="0">
                <a:cs typeface="Arial" pitchFamily="34" charset="0"/>
              </a:rPr>
              <a:t> para recibir notificaciones sobre eventos internacionales próximos.</a:t>
            </a:r>
          </a:p>
        </p:txBody>
      </p:sp>
      <p:cxnSp>
        <p:nvCxnSpPr>
          <p:cNvPr id="20" name="Conector recto 19">
            <a:extLst>
              <a:ext uri="{FF2B5EF4-FFF2-40B4-BE49-F238E27FC236}">
                <a16:creationId xmlns:a16="http://schemas.microsoft.com/office/drawing/2014/main" id="{DAD1D2AC-EC6B-5139-23D6-28F6214AE3C3}"/>
              </a:ext>
            </a:extLst>
          </p:cNvPr>
          <p:cNvCxnSpPr>
            <a:cxnSpLocks/>
          </p:cNvCxnSpPr>
          <p:nvPr/>
        </p:nvCxnSpPr>
        <p:spPr>
          <a:xfrm>
            <a:off x="14994390" y="2654172"/>
            <a:ext cx="0" cy="10324508"/>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36DC2A36-8CA8-A760-6B6B-186AC2DD00BD}"/>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167DD8EA-5393-5759-F0EC-5E50CF45477F}"/>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2</a:t>
            </a:r>
          </a:p>
        </p:txBody>
      </p:sp>
      <p:sp>
        <p:nvSpPr>
          <p:cNvPr id="27" name="Rectángulo 26">
            <a:extLst>
              <a:ext uri="{FF2B5EF4-FFF2-40B4-BE49-F238E27FC236}">
                <a16:creationId xmlns:a16="http://schemas.microsoft.com/office/drawing/2014/main" id="{490D88DC-2CC4-D218-CD50-ECA95D7BC065}"/>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F469E6B-C274-CE38-ECAB-08113DD64390}"/>
              </a:ext>
            </a:extLst>
          </p:cNvPr>
          <p:cNvCxnSpPr>
            <a:cxnSpLocks/>
          </p:cNvCxnSpPr>
          <p:nvPr/>
        </p:nvCxnSpPr>
        <p:spPr>
          <a:xfrm>
            <a:off x="7220273" y="7709907"/>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11" name="TextBox 34">
            <a:extLst>
              <a:ext uri="{FF2B5EF4-FFF2-40B4-BE49-F238E27FC236}">
                <a16:creationId xmlns:a16="http://schemas.microsoft.com/office/drawing/2014/main" id="{63D4DE61-231E-21D8-D8D9-CC5AC6A32B60}"/>
              </a:ext>
            </a:extLst>
          </p:cNvPr>
          <p:cNvSpPr txBox="1"/>
          <p:nvPr/>
        </p:nvSpPr>
        <p:spPr>
          <a:xfrm>
            <a:off x="15504496" y="2711851"/>
            <a:ext cx="7676012" cy="3416320"/>
          </a:xfrm>
          <a:prstGeom prst="rect">
            <a:avLst/>
          </a:prstGeom>
          <a:noFill/>
        </p:spPr>
        <p:txBody>
          <a:bodyPr wrap="square" rtlCol="0">
            <a:spAutoFit/>
          </a:bodyPr>
          <a:lstStyle/>
          <a:p>
            <a:pPr algn="just"/>
            <a:r>
              <a:rPr lang="es-ES" altLang="ko-KR" sz="2400" b="1" dirty="0">
                <a:cs typeface="Arial" pitchFamily="34" charset="0"/>
              </a:rPr>
              <a:t>2. Desarrollo de una base de datos interna de congresos y eventos.</a:t>
            </a:r>
          </a:p>
          <a:p>
            <a:pPr marL="342900" indent="-342900" algn="just">
              <a:buFont typeface="Arial" panose="020B0604020202020204" pitchFamily="34" charset="0"/>
              <a:buChar char="•"/>
            </a:pPr>
            <a:r>
              <a:rPr lang="es-ES" altLang="ko-KR" sz="2400" dirty="0">
                <a:cs typeface="Arial" pitchFamily="34" charset="0"/>
              </a:rPr>
              <a:t>Registrar en un Excel o cualquier otro formato información detallada de eventos pasados y futuros, incluyendo fechas, ubicaciones, temáticas y plazos de presentación de resúmenes.</a:t>
            </a:r>
          </a:p>
          <a:p>
            <a:pPr marL="342900" indent="-342900" algn="just">
              <a:buFont typeface="Arial" panose="020B0604020202020204" pitchFamily="34" charset="0"/>
              <a:buChar char="•"/>
            </a:pPr>
            <a:r>
              <a:rPr lang="es-ES" altLang="ko-KR" sz="2400" dirty="0">
                <a:cs typeface="Arial" pitchFamily="34" charset="0"/>
              </a:rPr>
              <a:t>Registrar experiencias y resultados de participaciones anteriores para orientar futuras decisiones.</a:t>
            </a:r>
          </a:p>
        </p:txBody>
      </p:sp>
      <p:sp>
        <p:nvSpPr>
          <p:cNvPr id="12" name="TextBox 34">
            <a:extLst>
              <a:ext uri="{FF2B5EF4-FFF2-40B4-BE49-F238E27FC236}">
                <a16:creationId xmlns:a16="http://schemas.microsoft.com/office/drawing/2014/main" id="{D6473139-01FD-D44C-FB51-975D51999AB2}"/>
              </a:ext>
            </a:extLst>
          </p:cNvPr>
          <p:cNvSpPr txBox="1"/>
          <p:nvPr/>
        </p:nvSpPr>
        <p:spPr>
          <a:xfrm>
            <a:off x="7159879" y="7855522"/>
            <a:ext cx="7676012" cy="4524315"/>
          </a:xfrm>
          <a:prstGeom prst="rect">
            <a:avLst/>
          </a:prstGeom>
          <a:noFill/>
        </p:spPr>
        <p:txBody>
          <a:bodyPr wrap="square" rtlCol="0">
            <a:spAutoFit/>
          </a:bodyPr>
          <a:lstStyle/>
          <a:p>
            <a:pPr algn="just"/>
            <a:r>
              <a:rPr lang="es-ES" altLang="ko-KR" sz="2400" b="1" dirty="0">
                <a:cs typeface="Arial" pitchFamily="34" charset="0"/>
              </a:rPr>
              <a:t>3. Evaluación y Selección de Eventos en colaboración con el Comité de Dirección.</a:t>
            </a:r>
          </a:p>
          <a:p>
            <a:pPr marL="342900" indent="-342900" algn="just">
              <a:buFont typeface="Arial" panose="020B0604020202020204" pitchFamily="34" charset="0"/>
              <a:buChar char="•"/>
            </a:pPr>
            <a:r>
              <a:rPr lang="es-ES" altLang="ko-KR" sz="2400" dirty="0">
                <a:cs typeface="Arial" pitchFamily="34" charset="0"/>
              </a:rPr>
              <a:t>Establecer criterios de selección, por ejemplo:</a:t>
            </a:r>
          </a:p>
          <a:p>
            <a:pPr marL="800100" lvl="1" indent="-342900" algn="just">
              <a:buFont typeface="Wingdings" panose="05000000000000000000" pitchFamily="2" charset="2"/>
              <a:buChar char="ü"/>
            </a:pPr>
            <a:r>
              <a:rPr lang="es-ES" altLang="ko-KR" sz="2400" dirty="0">
                <a:cs typeface="Arial" pitchFamily="34" charset="0"/>
              </a:rPr>
              <a:t>Presupuesto.</a:t>
            </a:r>
          </a:p>
          <a:p>
            <a:pPr marL="800100" lvl="1" indent="-342900" algn="just">
              <a:buFont typeface="Wingdings" panose="05000000000000000000" pitchFamily="2" charset="2"/>
              <a:buChar char="ü"/>
            </a:pPr>
            <a:r>
              <a:rPr lang="es-ES" altLang="ko-KR" sz="2400" dirty="0">
                <a:cs typeface="Arial" pitchFamily="34" charset="0"/>
              </a:rPr>
              <a:t>Relevancia temática para las líneas de investigación del CIAGRO.</a:t>
            </a:r>
          </a:p>
          <a:p>
            <a:pPr marL="800100" lvl="1" indent="-342900" algn="just">
              <a:buFont typeface="Wingdings" panose="05000000000000000000" pitchFamily="2" charset="2"/>
              <a:buChar char="ü"/>
            </a:pPr>
            <a:r>
              <a:rPr lang="es-ES" altLang="ko-KR" sz="2400" dirty="0">
                <a:cs typeface="Arial" pitchFamily="34" charset="0"/>
              </a:rPr>
              <a:t>Prestigio y alcance del evento en la comunidad científica.</a:t>
            </a:r>
          </a:p>
          <a:p>
            <a:pPr marL="800100" lvl="1" indent="-342900" algn="just">
              <a:buFont typeface="Wingdings" panose="05000000000000000000" pitchFamily="2" charset="2"/>
              <a:buChar char="ü"/>
            </a:pPr>
            <a:r>
              <a:rPr lang="es-ES" altLang="ko-KR" sz="2400" dirty="0">
                <a:cs typeface="Arial" pitchFamily="34" charset="0"/>
              </a:rPr>
              <a:t>Oportunidades de </a:t>
            </a:r>
            <a:r>
              <a:rPr lang="es-ES" altLang="ko-KR" sz="2400" dirty="0" err="1">
                <a:cs typeface="Arial" pitchFamily="34" charset="0"/>
              </a:rPr>
              <a:t>networking</a:t>
            </a:r>
            <a:r>
              <a:rPr lang="es-ES" altLang="ko-KR" sz="2400" dirty="0">
                <a:cs typeface="Arial" pitchFamily="34" charset="0"/>
              </a:rPr>
              <a:t> y potenciales colaboraciones.</a:t>
            </a:r>
          </a:p>
          <a:p>
            <a:pPr marL="342900" indent="-342900" algn="just">
              <a:buFont typeface="Arial" panose="020B0604020202020204" pitchFamily="34" charset="0"/>
              <a:buChar char="•"/>
            </a:pPr>
            <a:r>
              <a:rPr lang="es-ES" altLang="ko-KR" sz="2400" dirty="0">
                <a:cs typeface="Arial" pitchFamily="34" charset="0"/>
              </a:rPr>
              <a:t>Clasificar los eventos en categorías de prioridad (alta, media, baja) según los criterios establecidos.</a:t>
            </a:r>
          </a:p>
        </p:txBody>
      </p:sp>
      <p:sp>
        <p:nvSpPr>
          <p:cNvPr id="13" name="TextBox 34">
            <a:extLst>
              <a:ext uri="{FF2B5EF4-FFF2-40B4-BE49-F238E27FC236}">
                <a16:creationId xmlns:a16="http://schemas.microsoft.com/office/drawing/2014/main" id="{680A212A-07BE-7D4B-6165-74150CB79E7B}"/>
              </a:ext>
            </a:extLst>
          </p:cNvPr>
          <p:cNvSpPr txBox="1"/>
          <p:nvPr/>
        </p:nvSpPr>
        <p:spPr>
          <a:xfrm>
            <a:off x="15298933" y="7827988"/>
            <a:ext cx="7676012" cy="3785652"/>
          </a:xfrm>
          <a:prstGeom prst="rect">
            <a:avLst/>
          </a:prstGeom>
          <a:noFill/>
        </p:spPr>
        <p:txBody>
          <a:bodyPr wrap="square" rtlCol="0">
            <a:spAutoFit/>
          </a:bodyPr>
          <a:lstStyle/>
          <a:p>
            <a:pPr algn="just"/>
            <a:r>
              <a:rPr lang="es-ES" altLang="ko-KR" sz="2400" b="1" dirty="0">
                <a:cs typeface="Arial" pitchFamily="34" charset="0"/>
              </a:rPr>
              <a:t>4. Coordinación de la participación.</a:t>
            </a:r>
          </a:p>
          <a:p>
            <a:pPr marL="342900" indent="-342900" algn="just">
              <a:buFont typeface="Arial" panose="020B0604020202020204" pitchFamily="34" charset="0"/>
              <a:buChar char="•"/>
            </a:pPr>
            <a:r>
              <a:rPr lang="es-ES" altLang="ko-KR" sz="2400" dirty="0">
                <a:cs typeface="Arial" pitchFamily="34" charset="0"/>
              </a:rPr>
              <a:t>Elaborar un calendario anual que detalle los eventos seleccionados y los investigadores asignados a cada uno.</a:t>
            </a:r>
          </a:p>
          <a:p>
            <a:pPr marL="342900" indent="-342900" algn="just">
              <a:buFont typeface="Arial" panose="020B0604020202020204" pitchFamily="34" charset="0"/>
              <a:buChar char="•"/>
            </a:pPr>
            <a:r>
              <a:rPr lang="es-ES" altLang="ko-KR" sz="2400" dirty="0">
                <a:cs typeface="Arial" pitchFamily="34" charset="0"/>
              </a:rPr>
              <a:t>Asegurar una distribución equilibrada de participaciones para evitar sobrecargas y maximizar la representación del CIAGRO.</a:t>
            </a:r>
          </a:p>
          <a:p>
            <a:pPr marL="342900" indent="-342900" algn="just">
              <a:buFont typeface="Arial" panose="020B0604020202020204" pitchFamily="34" charset="0"/>
              <a:buChar char="•"/>
            </a:pPr>
            <a:r>
              <a:rPr lang="es-ES" altLang="ko-KR" sz="2400" dirty="0">
                <a:cs typeface="Arial" pitchFamily="34" charset="0"/>
              </a:rPr>
              <a:t>Si procede, coordinar el proceso de inscripción, reservas de viaje y alojamiento para los investigadores participantes.</a:t>
            </a:r>
          </a:p>
        </p:txBody>
      </p:sp>
    </p:spTree>
    <p:extLst>
      <p:ext uri="{BB962C8B-B14F-4D97-AF65-F5344CB8AC3E}">
        <p14:creationId xmlns:p14="http://schemas.microsoft.com/office/powerpoint/2010/main" val="2217104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C84A0-9E0E-9A3A-B39A-C6B5C3D43301}"/>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929B4881-96A2-0CF6-2830-0B4475DD65AD}"/>
              </a:ext>
            </a:extLst>
          </p:cNvPr>
          <p:cNvGrpSpPr/>
          <p:nvPr/>
        </p:nvGrpSpPr>
        <p:grpSpPr>
          <a:xfrm>
            <a:off x="6068146" y="1178117"/>
            <a:ext cx="18584669" cy="1258452"/>
            <a:chOff x="5990934" y="1044210"/>
            <a:chExt cx="6298685" cy="583725"/>
          </a:xfrm>
        </p:grpSpPr>
        <p:sp>
          <p:nvSpPr>
            <p:cNvPr id="6" name="Freeform: Shape 58">
              <a:extLst>
                <a:ext uri="{FF2B5EF4-FFF2-40B4-BE49-F238E27FC236}">
                  <a16:creationId xmlns:a16="http://schemas.microsoft.com/office/drawing/2014/main" id="{84D57679-2739-C2D5-BDFF-AB83D184BA6B}"/>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CC1BD7A6-D1C7-34D5-49AD-FD87B6FCE871}"/>
                </a:ext>
              </a:extLst>
            </p:cNvPr>
            <p:cNvSpPr txBox="1"/>
            <p:nvPr/>
          </p:nvSpPr>
          <p:spPr bwMode="auto">
            <a:xfrm>
              <a:off x="6088553" y="1171898"/>
              <a:ext cx="6201066"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2.3.1 Aumentar la participación y visibilidad en congresos y eventos.</a:t>
              </a:r>
              <a:endParaRPr lang="ko-KR" altLang="en-US" sz="4000" b="1"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E5C4F7C7-E9F8-557E-95DF-8B943C205CF2}"/>
              </a:ext>
            </a:extLst>
          </p:cNvPr>
          <p:cNvSpPr txBox="1"/>
          <p:nvPr/>
        </p:nvSpPr>
        <p:spPr>
          <a:xfrm>
            <a:off x="526884" y="2177753"/>
            <a:ext cx="5224263" cy="3170099"/>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2.3 </a:t>
            </a:r>
            <a:r>
              <a:rPr lang="es-ES" sz="4000" b="1" dirty="0">
                <a:solidFill>
                  <a:schemeClr val="bg1"/>
                </a:solidFill>
              </a:rPr>
              <a:t>Asistir y participar de forma activa en congresos, eventos y foros.</a:t>
            </a:r>
          </a:p>
        </p:txBody>
      </p:sp>
      <p:sp>
        <p:nvSpPr>
          <p:cNvPr id="14" name="TextBox 34">
            <a:extLst>
              <a:ext uri="{FF2B5EF4-FFF2-40B4-BE49-F238E27FC236}">
                <a16:creationId xmlns:a16="http://schemas.microsoft.com/office/drawing/2014/main" id="{4630D2E9-410F-796B-DC73-0FDFCFC2F7E6}"/>
              </a:ext>
            </a:extLst>
          </p:cNvPr>
          <p:cNvSpPr txBox="1"/>
          <p:nvPr/>
        </p:nvSpPr>
        <p:spPr>
          <a:xfrm>
            <a:off x="7001380" y="2871176"/>
            <a:ext cx="7676012" cy="3416320"/>
          </a:xfrm>
          <a:prstGeom prst="rect">
            <a:avLst/>
          </a:prstGeom>
          <a:noFill/>
        </p:spPr>
        <p:txBody>
          <a:bodyPr wrap="square" rtlCol="0">
            <a:spAutoFit/>
          </a:bodyPr>
          <a:lstStyle/>
          <a:p>
            <a:pPr algn="just"/>
            <a:r>
              <a:rPr lang="es-ES" altLang="ko-KR" sz="2400" b="1" dirty="0">
                <a:cs typeface="Arial" pitchFamily="34" charset="0"/>
              </a:rPr>
              <a:t>5. Organizar reuniones </a:t>
            </a:r>
            <a:r>
              <a:rPr lang="es-ES" altLang="ko-KR" sz="2400" b="1" dirty="0" err="1">
                <a:cs typeface="Arial" pitchFamily="34" charset="0"/>
              </a:rPr>
              <a:t>post-evento</a:t>
            </a:r>
            <a:r>
              <a:rPr lang="es-ES" altLang="ko-KR" sz="2400" b="1" dirty="0">
                <a:cs typeface="Arial" pitchFamily="34" charset="0"/>
              </a:rPr>
              <a:t> donde los investigadores compartan las experiencias y conocimientos adquiridos en los eventos.</a:t>
            </a:r>
          </a:p>
          <a:p>
            <a:pPr marL="342900" indent="-342900" algn="just">
              <a:buFont typeface="Arial" panose="020B0604020202020204" pitchFamily="34" charset="0"/>
              <a:buChar char="•"/>
            </a:pPr>
            <a:r>
              <a:rPr lang="es-ES" altLang="ko-KR" sz="2400" dirty="0">
                <a:cs typeface="Arial" pitchFamily="34" charset="0"/>
              </a:rPr>
              <a:t>Promover discusiones sobre posibles aplicaciones de las ideas obtenidas en las investigaciones del CIAGRO.</a:t>
            </a:r>
          </a:p>
          <a:p>
            <a:pPr marL="342900" indent="-342900" algn="just">
              <a:buFont typeface="Arial" panose="020B0604020202020204" pitchFamily="34" charset="0"/>
              <a:buChar char="•"/>
            </a:pPr>
            <a:r>
              <a:rPr lang="es-ES" altLang="ko-KR" sz="2400" dirty="0">
                <a:cs typeface="Arial" pitchFamily="34" charset="0"/>
              </a:rPr>
              <a:t>Crear publicaciones, por ejemplo, en la web y Redes Sociales del CIAGRO, resumiendo las participaciones en los eventos.</a:t>
            </a:r>
          </a:p>
        </p:txBody>
      </p:sp>
      <p:cxnSp>
        <p:nvCxnSpPr>
          <p:cNvPr id="20" name="Conector recto 19">
            <a:extLst>
              <a:ext uri="{FF2B5EF4-FFF2-40B4-BE49-F238E27FC236}">
                <a16:creationId xmlns:a16="http://schemas.microsoft.com/office/drawing/2014/main" id="{23BA18C5-9B4B-8E53-9FBF-6868AA577221}"/>
              </a:ext>
            </a:extLst>
          </p:cNvPr>
          <p:cNvCxnSpPr>
            <a:cxnSpLocks/>
          </p:cNvCxnSpPr>
          <p:nvPr/>
        </p:nvCxnSpPr>
        <p:spPr>
          <a:xfrm>
            <a:off x="14994390" y="2654172"/>
            <a:ext cx="0" cy="10324508"/>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12054397-D34A-7934-B5BF-FC32A324B3B9}"/>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7C736376-5942-A7C6-B457-C118852DDFD2}"/>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2</a:t>
            </a:r>
          </a:p>
        </p:txBody>
      </p:sp>
      <p:sp>
        <p:nvSpPr>
          <p:cNvPr id="27" name="Rectángulo 26">
            <a:extLst>
              <a:ext uri="{FF2B5EF4-FFF2-40B4-BE49-F238E27FC236}">
                <a16:creationId xmlns:a16="http://schemas.microsoft.com/office/drawing/2014/main" id="{3FABB148-09A5-3849-73D7-B2D2956E80D6}"/>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45ADB72C-DA28-706F-5C08-85D67967B96B}"/>
              </a:ext>
            </a:extLst>
          </p:cNvPr>
          <p:cNvCxnSpPr>
            <a:cxnSpLocks/>
          </p:cNvCxnSpPr>
          <p:nvPr/>
        </p:nvCxnSpPr>
        <p:spPr>
          <a:xfrm>
            <a:off x="7220273" y="7709907"/>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023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E593-B302-C8A2-4A75-3683133A5C7F}"/>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3426D221-2A75-08BC-23F9-AB643C024D6B}"/>
              </a:ext>
            </a:extLst>
          </p:cNvPr>
          <p:cNvGrpSpPr/>
          <p:nvPr/>
        </p:nvGrpSpPr>
        <p:grpSpPr>
          <a:xfrm>
            <a:off x="6068146" y="1178119"/>
            <a:ext cx="18512660" cy="1258453"/>
            <a:chOff x="5990934" y="1044210"/>
            <a:chExt cx="6274280" cy="583725"/>
          </a:xfrm>
        </p:grpSpPr>
        <p:sp>
          <p:nvSpPr>
            <p:cNvPr id="6" name="Freeform: Shape 58">
              <a:extLst>
                <a:ext uri="{FF2B5EF4-FFF2-40B4-BE49-F238E27FC236}">
                  <a16:creationId xmlns:a16="http://schemas.microsoft.com/office/drawing/2014/main" id="{DEE16868-5AFF-13CC-1BFA-1775D2C37286}"/>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D3AD7077-AE91-45ED-6A96-C0D18797EF72}"/>
                </a:ext>
              </a:extLst>
            </p:cNvPr>
            <p:cNvSpPr txBox="1"/>
            <p:nvPr/>
          </p:nvSpPr>
          <p:spPr bwMode="auto">
            <a:xfrm>
              <a:off x="6064148" y="1152313"/>
              <a:ext cx="6201066" cy="328348"/>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2.4.1 Organizar eventos propios de impacto nacional e internacional</a:t>
              </a:r>
              <a:endParaRPr lang="ko-KR" altLang="en-US" sz="4000" b="1"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6B1B5B60-5AF6-CC11-0E5A-1B7C744FBC1F}"/>
              </a:ext>
            </a:extLst>
          </p:cNvPr>
          <p:cNvSpPr txBox="1"/>
          <p:nvPr/>
        </p:nvSpPr>
        <p:spPr>
          <a:xfrm>
            <a:off x="526884" y="2177753"/>
            <a:ext cx="5224263" cy="4401205"/>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2.4 </a:t>
            </a:r>
            <a:r>
              <a:rPr lang="es-ES" altLang="ko-KR" sz="4000" b="1" dirty="0">
                <a:solidFill>
                  <a:schemeClr val="bg1"/>
                </a:solidFill>
                <a:latin typeface="Relaway"/>
                <a:cs typeface="Arial" pitchFamily="34" charset="0"/>
              </a:rPr>
              <a:t>Organizar eventos propios que posicionen al instituto como un referente en sostenibilidad, economía circular e innovación.</a:t>
            </a:r>
            <a:endParaRPr lang="es-ES" sz="4000" b="1" dirty="0">
              <a:solidFill>
                <a:schemeClr val="bg1"/>
              </a:solidFill>
            </a:endParaRPr>
          </a:p>
        </p:txBody>
      </p:sp>
      <p:sp>
        <p:nvSpPr>
          <p:cNvPr id="14" name="TextBox 34">
            <a:extLst>
              <a:ext uri="{FF2B5EF4-FFF2-40B4-BE49-F238E27FC236}">
                <a16:creationId xmlns:a16="http://schemas.microsoft.com/office/drawing/2014/main" id="{E7CF31B9-E0B3-E11B-63DC-692BABB424F6}"/>
              </a:ext>
            </a:extLst>
          </p:cNvPr>
          <p:cNvSpPr txBox="1"/>
          <p:nvPr/>
        </p:nvSpPr>
        <p:spPr>
          <a:xfrm>
            <a:off x="7001380" y="2711851"/>
            <a:ext cx="7676012" cy="2308324"/>
          </a:xfrm>
          <a:prstGeom prst="rect">
            <a:avLst/>
          </a:prstGeom>
          <a:noFill/>
        </p:spPr>
        <p:txBody>
          <a:bodyPr wrap="square" rtlCol="0">
            <a:spAutoFit/>
          </a:bodyPr>
          <a:lstStyle/>
          <a:p>
            <a:pPr algn="just"/>
            <a:r>
              <a:rPr lang="es-ES" altLang="ko-KR" sz="2400" b="1" dirty="0">
                <a:cs typeface="Arial" pitchFamily="34" charset="0"/>
              </a:rPr>
              <a:t>1. Selección de temáticas y formatos innovadores.</a:t>
            </a:r>
          </a:p>
          <a:p>
            <a:pPr marL="342900" indent="-342900" algn="just">
              <a:buFont typeface="Arial" panose="020B0604020202020204" pitchFamily="34" charset="0"/>
              <a:buChar char="•"/>
            </a:pPr>
            <a:r>
              <a:rPr lang="es-ES" altLang="ko-KR" sz="2400" dirty="0">
                <a:cs typeface="Arial" pitchFamily="34" charset="0"/>
              </a:rPr>
              <a:t>Preguntar a investigadores y </a:t>
            </a:r>
            <a:r>
              <a:rPr lang="es-ES" altLang="ko-KR" sz="2400" dirty="0" err="1">
                <a:cs typeface="Arial" pitchFamily="34" charset="0"/>
              </a:rPr>
              <a:t>stakeholders</a:t>
            </a:r>
            <a:r>
              <a:rPr lang="es-ES" altLang="ko-KR" sz="2400" dirty="0">
                <a:cs typeface="Arial" pitchFamily="34" charset="0"/>
              </a:rPr>
              <a:t> para identificar los temas de mayor interés.</a:t>
            </a:r>
          </a:p>
          <a:p>
            <a:pPr marL="342900" indent="-342900" algn="just">
              <a:buFont typeface="Arial" panose="020B0604020202020204" pitchFamily="34" charset="0"/>
              <a:buChar char="•"/>
            </a:pPr>
            <a:r>
              <a:rPr lang="es-ES" altLang="ko-KR" sz="2400" dirty="0">
                <a:cs typeface="Arial" pitchFamily="34" charset="0"/>
              </a:rPr>
              <a:t>Tener en cuenta las propuestas realizadas por los grupos de trabajo y consensuar con el Comité de Dirección.</a:t>
            </a:r>
          </a:p>
        </p:txBody>
      </p:sp>
      <p:cxnSp>
        <p:nvCxnSpPr>
          <p:cNvPr id="20" name="Conector recto 19">
            <a:extLst>
              <a:ext uri="{FF2B5EF4-FFF2-40B4-BE49-F238E27FC236}">
                <a16:creationId xmlns:a16="http://schemas.microsoft.com/office/drawing/2014/main" id="{017CA939-A904-CCE9-1D51-EF12D24FFCCB}"/>
              </a:ext>
            </a:extLst>
          </p:cNvPr>
          <p:cNvCxnSpPr>
            <a:cxnSpLocks/>
          </p:cNvCxnSpPr>
          <p:nvPr/>
        </p:nvCxnSpPr>
        <p:spPr>
          <a:xfrm>
            <a:off x="14994390" y="2654172"/>
            <a:ext cx="0" cy="10324508"/>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DBDE591A-AFC2-4804-0A61-345B99309A39}"/>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61DA2B21-BDBF-3DA1-9470-B8BE42FED546}"/>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2</a:t>
            </a:r>
          </a:p>
        </p:txBody>
      </p:sp>
      <p:sp>
        <p:nvSpPr>
          <p:cNvPr id="27" name="Rectángulo 26">
            <a:extLst>
              <a:ext uri="{FF2B5EF4-FFF2-40B4-BE49-F238E27FC236}">
                <a16:creationId xmlns:a16="http://schemas.microsoft.com/office/drawing/2014/main" id="{4BCC7AE2-EEF1-6E37-BD46-8C8D05ADBEF2}"/>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54262513-4910-F993-3D9D-91391E03871F}"/>
              </a:ext>
            </a:extLst>
          </p:cNvPr>
          <p:cNvCxnSpPr>
            <a:cxnSpLocks/>
          </p:cNvCxnSpPr>
          <p:nvPr/>
        </p:nvCxnSpPr>
        <p:spPr>
          <a:xfrm>
            <a:off x="7148265" y="7218040"/>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5" name="TextBox 34">
            <a:extLst>
              <a:ext uri="{FF2B5EF4-FFF2-40B4-BE49-F238E27FC236}">
                <a16:creationId xmlns:a16="http://schemas.microsoft.com/office/drawing/2014/main" id="{4DDB0112-DCDC-E19A-E4E6-9717E6AAAF08}"/>
              </a:ext>
            </a:extLst>
          </p:cNvPr>
          <p:cNvSpPr txBox="1"/>
          <p:nvPr/>
        </p:nvSpPr>
        <p:spPr>
          <a:xfrm>
            <a:off x="15030987" y="2588726"/>
            <a:ext cx="7676012" cy="4524315"/>
          </a:xfrm>
          <a:prstGeom prst="rect">
            <a:avLst/>
          </a:prstGeom>
          <a:noFill/>
        </p:spPr>
        <p:txBody>
          <a:bodyPr wrap="square" rtlCol="0">
            <a:spAutoFit/>
          </a:bodyPr>
          <a:lstStyle/>
          <a:p>
            <a:pPr algn="just"/>
            <a:r>
              <a:rPr lang="es-ES" altLang="ko-KR" sz="2400" b="1" dirty="0">
                <a:cs typeface="Arial" pitchFamily="34" charset="0"/>
              </a:rPr>
              <a:t>2. Definición del público objetivo y participantes clave.</a:t>
            </a:r>
          </a:p>
          <a:p>
            <a:pPr marL="342900" indent="-342900" algn="just">
              <a:buFont typeface="Arial" panose="020B0604020202020204" pitchFamily="34" charset="0"/>
              <a:buChar char="•"/>
            </a:pPr>
            <a:r>
              <a:rPr lang="es-ES" altLang="ko-KR" sz="2400" dirty="0">
                <a:cs typeface="Arial" pitchFamily="34" charset="0"/>
              </a:rPr>
              <a:t>Identificar investigadores nacionales e internacionales de referencia para participar como ponentes.</a:t>
            </a:r>
          </a:p>
          <a:p>
            <a:pPr marL="342900" indent="-342900" algn="just">
              <a:buFont typeface="Arial" panose="020B0604020202020204" pitchFamily="34" charset="0"/>
              <a:buChar char="•"/>
            </a:pPr>
            <a:r>
              <a:rPr lang="es-ES" altLang="ko-KR" sz="2400" dirty="0">
                <a:cs typeface="Arial" pitchFamily="34" charset="0"/>
              </a:rPr>
              <a:t>Establecer alianzas con empresas del sector agroalimentario interesadas en I+D.</a:t>
            </a:r>
          </a:p>
          <a:p>
            <a:pPr marL="342900" indent="-342900" algn="just">
              <a:buFont typeface="Arial" panose="020B0604020202020204" pitchFamily="34" charset="0"/>
              <a:buChar char="•"/>
            </a:pPr>
            <a:r>
              <a:rPr lang="es-ES" altLang="ko-KR" sz="2400" dirty="0">
                <a:cs typeface="Arial" pitchFamily="34" charset="0"/>
              </a:rPr>
              <a:t>Incluir la participación de instituciones gubernamentales y responsables de políticas agrícolas.</a:t>
            </a:r>
          </a:p>
          <a:p>
            <a:pPr marL="342900" indent="-342900" algn="just">
              <a:buFont typeface="Arial" panose="020B0604020202020204" pitchFamily="34" charset="0"/>
              <a:buChar char="•"/>
            </a:pPr>
            <a:r>
              <a:rPr lang="es-ES" altLang="ko-KR" sz="2400" dirty="0">
                <a:cs typeface="Arial" pitchFamily="34" charset="0"/>
              </a:rPr>
              <a:t>Crear una base de datos compartida con los seleccionados, por ejemplo, en Excel.</a:t>
            </a:r>
          </a:p>
        </p:txBody>
      </p:sp>
      <p:cxnSp>
        <p:nvCxnSpPr>
          <p:cNvPr id="7" name="Conector recto 6">
            <a:extLst>
              <a:ext uri="{FF2B5EF4-FFF2-40B4-BE49-F238E27FC236}">
                <a16:creationId xmlns:a16="http://schemas.microsoft.com/office/drawing/2014/main" id="{F28EAE3E-977C-CA10-BD5F-D007CA701D84}"/>
              </a:ext>
            </a:extLst>
          </p:cNvPr>
          <p:cNvCxnSpPr>
            <a:cxnSpLocks/>
          </p:cNvCxnSpPr>
          <p:nvPr/>
        </p:nvCxnSpPr>
        <p:spPr>
          <a:xfrm>
            <a:off x="7034548" y="10898348"/>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10" name="TextBox 34">
            <a:extLst>
              <a:ext uri="{FF2B5EF4-FFF2-40B4-BE49-F238E27FC236}">
                <a16:creationId xmlns:a16="http://schemas.microsoft.com/office/drawing/2014/main" id="{5A1B6439-7F96-AED7-A23B-7E7AA0705BC3}"/>
              </a:ext>
            </a:extLst>
          </p:cNvPr>
          <p:cNvSpPr txBox="1"/>
          <p:nvPr/>
        </p:nvSpPr>
        <p:spPr>
          <a:xfrm>
            <a:off x="7004302" y="7405951"/>
            <a:ext cx="7676012" cy="3416320"/>
          </a:xfrm>
          <a:prstGeom prst="rect">
            <a:avLst/>
          </a:prstGeom>
          <a:noFill/>
        </p:spPr>
        <p:txBody>
          <a:bodyPr wrap="square" rtlCol="0">
            <a:spAutoFit/>
          </a:bodyPr>
          <a:lstStyle/>
          <a:p>
            <a:pPr algn="just"/>
            <a:r>
              <a:rPr lang="es-ES" altLang="ko-KR" sz="2400" b="1" dirty="0">
                <a:cs typeface="Arial" pitchFamily="34" charset="0"/>
              </a:rPr>
              <a:t>3. Asegurar un alto impacto y visibilidad del evento.</a:t>
            </a:r>
          </a:p>
          <a:p>
            <a:pPr marL="342900" indent="-342900" algn="just">
              <a:buFont typeface="Arial" panose="020B0604020202020204" pitchFamily="34" charset="0"/>
              <a:buChar char="•"/>
            </a:pPr>
            <a:r>
              <a:rPr lang="es-ES" altLang="ko-KR" sz="2400" dirty="0">
                <a:cs typeface="Arial" pitchFamily="34" charset="0"/>
              </a:rPr>
              <a:t>Diseñar una estrategia de comunicación en redes sociales con cuenta regresiva, entrevistas previas y resúmenes en video.</a:t>
            </a:r>
          </a:p>
          <a:p>
            <a:pPr marL="342900" indent="-342900" algn="just">
              <a:buFont typeface="Arial" panose="020B0604020202020204" pitchFamily="34" charset="0"/>
              <a:buChar char="•"/>
            </a:pPr>
            <a:r>
              <a:rPr lang="es-ES" altLang="ko-KR" sz="2400" dirty="0">
                <a:cs typeface="Arial" pitchFamily="34" charset="0"/>
              </a:rPr>
              <a:t>Publicar artículos en revistas y blogs científicos destacando los temas del congreso.</a:t>
            </a:r>
          </a:p>
          <a:p>
            <a:pPr marL="342900" indent="-342900" algn="just">
              <a:buFont typeface="Arial" panose="020B0604020202020204" pitchFamily="34" charset="0"/>
              <a:buChar char="•"/>
            </a:pPr>
            <a:r>
              <a:rPr lang="es-ES" altLang="ko-KR" sz="2400" dirty="0">
                <a:cs typeface="Arial" pitchFamily="34" charset="0"/>
              </a:rPr>
              <a:t>Realizar acuerdos con medios especializados para la cobertura del evento.</a:t>
            </a:r>
          </a:p>
          <a:p>
            <a:pPr marL="342900" indent="-342900" algn="just">
              <a:buFont typeface="Arial" panose="020B0604020202020204" pitchFamily="34" charset="0"/>
              <a:buChar char="•"/>
            </a:pPr>
            <a:r>
              <a:rPr lang="es-ES" altLang="ko-KR" sz="2400" dirty="0">
                <a:cs typeface="Arial" pitchFamily="34" charset="0"/>
              </a:rPr>
              <a:t>Etc.</a:t>
            </a:r>
          </a:p>
        </p:txBody>
      </p:sp>
      <p:sp>
        <p:nvSpPr>
          <p:cNvPr id="15" name="TextBox 34">
            <a:extLst>
              <a:ext uri="{FF2B5EF4-FFF2-40B4-BE49-F238E27FC236}">
                <a16:creationId xmlns:a16="http://schemas.microsoft.com/office/drawing/2014/main" id="{07866B2E-397C-152C-CB8E-C1AE0FFEB0B9}"/>
              </a:ext>
            </a:extLst>
          </p:cNvPr>
          <p:cNvSpPr txBox="1"/>
          <p:nvPr/>
        </p:nvSpPr>
        <p:spPr>
          <a:xfrm>
            <a:off x="14994390" y="7359785"/>
            <a:ext cx="7676012" cy="2308324"/>
          </a:xfrm>
          <a:prstGeom prst="rect">
            <a:avLst/>
          </a:prstGeom>
          <a:noFill/>
        </p:spPr>
        <p:txBody>
          <a:bodyPr wrap="square" rtlCol="0">
            <a:spAutoFit/>
          </a:bodyPr>
          <a:lstStyle/>
          <a:p>
            <a:pPr algn="just"/>
            <a:r>
              <a:rPr lang="es-ES" altLang="ko-KR" sz="2400" b="1" dirty="0">
                <a:cs typeface="Arial" pitchFamily="34" charset="0"/>
              </a:rPr>
              <a:t>4. Encuestas de Satisfacción.</a:t>
            </a:r>
          </a:p>
          <a:p>
            <a:pPr marL="342900" indent="-342900" algn="just">
              <a:buFont typeface="Arial" panose="020B0604020202020204" pitchFamily="34" charset="0"/>
              <a:buChar char="•"/>
            </a:pPr>
            <a:r>
              <a:rPr lang="es-ES" altLang="ko-KR" sz="2400" dirty="0">
                <a:cs typeface="Arial" pitchFamily="34" charset="0"/>
              </a:rPr>
              <a:t>Distribuir encuestas digitales entre los asistentes para evaluar la organización, contenido y logística.</a:t>
            </a:r>
          </a:p>
          <a:p>
            <a:pPr marL="342900" indent="-342900" algn="just">
              <a:buFont typeface="Arial" panose="020B0604020202020204" pitchFamily="34" charset="0"/>
              <a:buChar char="•"/>
            </a:pPr>
            <a:r>
              <a:rPr lang="es-ES" altLang="ko-KR" sz="2400" dirty="0">
                <a:cs typeface="Arial" pitchFamily="34" charset="0"/>
              </a:rPr>
              <a:t>Analizar métricas de participación (número de asistentes, interacciones en redes, impacto en prensa).</a:t>
            </a:r>
          </a:p>
        </p:txBody>
      </p:sp>
      <p:sp>
        <p:nvSpPr>
          <p:cNvPr id="16" name="TextBox 34">
            <a:extLst>
              <a:ext uri="{FF2B5EF4-FFF2-40B4-BE49-F238E27FC236}">
                <a16:creationId xmlns:a16="http://schemas.microsoft.com/office/drawing/2014/main" id="{3FC85DFE-A05A-E46F-81FA-D1D334158772}"/>
              </a:ext>
            </a:extLst>
          </p:cNvPr>
          <p:cNvSpPr txBox="1"/>
          <p:nvPr/>
        </p:nvSpPr>
        <p:spPr>
          <a:xfrm>
            <a:off x="7148265" y="11038344"/>
            <a:ext cx="7676012" cy="2677656"/>
          </a:xfrm>
          <a:prstGeom prst="rect">
            <a:avLst/>
          </a:prstGeom>
          <a:noFill/>
        </p:spPr>
        <p:txBody>
          <a:bodyPr wrap="square" rtlCol="0">
            <a:spAutoFit/>
          </a:bodyPr>
          <a:lstStyle/>
          <a:p>
            <a:pPr algn="just"/>
            <a:r>
              <a:rPr lang="es-ES" altLang="ko-KR" sz="2400" b="1" dirty="0">
                <a:cs typeface="Arial" pitchFamily="34" charset="0"/>
              </a:rPr>
              <a:t>5. Publicar recursos del congreso y hacer seguimiento de retribuciones y/o agradecimientos para los participantes.</a:t>
            </a:r>
          </a:p>
          <a:p>
            <a:pPr marL="342900" indent="-342900" algn="just">
              <a:buFont typeface="Arial" panose="020B0604020202020204" pitchFamily="34" charset="0"/>
              <a:buChar char="•"/>
            </a:pPr>
            <a:r>
              <a:rPr lang="es-ES" altLang="ko-KR" sz="2400" dirty="0">
                <a:cs typeface="Arial" pitchFamily="34" charset="0"/>
              </a:rPr>
              <a:t>Crear un repositorio de presentaciones y vídeos para su consulta posterior.</a:t>
            </a:r>
          </a:p>
          <a:p>
            <a:pPr algn="just"/>
            <a:endParaRPr lang="es-ES" altLang="ko-KR" sz="2400" dirty="0">
              <a:cs typeface="Arial" pitchFamily="34" charset="0"/>
            </a:endParaRPr>
          </a:p>
          <a:p>
            <a:pPr marL="342900" indent="-342900" algn="just">
              <a:buFont typeface="Arial" panose="020B0604020202020204" pitchFamily="34" charset="0"/>
              <a:buChar char="•"/>
            </a:pPr>
            <a:endParaRPr lang="es-ES" altLang="ko-KR" sz="2400" dirty="0">
              <a:cs typeface="Arial" pitchFamily="34" charset="0"/>
            </a:endParaRPr>
          </a:p>
        </p:txBody>
      </p:sp>
    </p:spTree>
    <p:extLst>
      <p:ext uri="{BB962C8B-B14F-4D97-AF65-F5344CB8AC3E}">
        <p14:creationId xmlns:p14="http://schemas.microsoft.com/office/powerpoint/2010/main" val="4199382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BA06B-8F4F-FC55-AC6C-BE8C5041A421}"/>
            </a:ext>
          </a:extLst>
        </p:cNvPr>
        <p:cNvGrpSpPr/>
        <p:nvPr/>
      </p:nvGrpSpPr>
      <p:grpSpPr>
        <a:xfrm>
          <a:off x="0" y="0"/>
          <a:ext cx="0" cy="0"/>
          <a:chOff x="0" y="0"/>
          <a:chExt cx="0" cy="0"/>
        </a:xfrm>
      </p:grpSpPr>
      <p:sp>
        <p:nvSpPr>
          <p:cNvPr id="12" name="Oval 12">
            <a:extLst>
              <a:ext uri="{FF2B5EF4-FFF2-40B4-BE49-F238E27FC236}">
                <a16:creationId xmlns:a16="http://schemas.microsoft.com/office/drawing/2014/main" id="{DC88ADEF-C168-0919-8280-E9E51FDA7BBA}"/>
              </a:ext>
            </a:extLst>
          </p:cNvPr>
          <p:cNvSpPr/>
          <p:nvPr/>
        </p:nvSpPr>
        <p:spPr>
          <a:xfrm>
            <a:off x="16609782" y="2932062"/>
            <a:ext cx="5819639" cy="554298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a:ln>
                <a:noFill/>
              </a:ln>
              <a:solidFill>
                <a:prstClr val="white"/>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3AEFE083-F304-0054-0E2F-863E8D331D73}"/>
              </a:ext>
            </a:extLst>
          </p:cNvPr>
          <p:cNvSpPr txBox="1"/>
          <p:nvPr/>
        </p:nvSpPr>
        <p:spPr>
          <a:xfrm>
            <a:off x="17524091" y="4072530"/>
            <a:ext cx="4159268" cy="4031873"/>
          </a:xfrm>
          <a:prstGeom prst="rect">
            <a:avLst/>
          </a:prstGeom>
          <a:noFill/>
        </p:spPr>
        <p:txBody>
          <a:bodyPr wrap="square">
            <a:spAutoFit/>
          </a:bodyPr>
          <a:lstStyle/>
          <a:p>
            <a:r>
              <a:rPr lang="es-ES" sz="2800" b="1" dirty="0">
                <a:solidFill>
                  <a:schemeClr val="tx1">
                    <a:lumMod val="50000"/>
                  </a:schemeClr>
                </a:solidFill>
              </a:rPr>
              <a:t>VECTOR 3: Captación de fondos</a:t>
            </a:r>
          </a:p>
          <a:p>
            <a:pPr marL="285750" indent="-285750">
              <a:buFont typeface="Arial" panose="020B0604020202020204" pitchFamily="34" charset="0"/>
              <a:buChar char="•"/>
            </a:pPr>
            <a:r>
              <a:rPr lang="es-ES" sz="2000" dirty="0">
                <a:solidFill>
                  <a:schemeClr val="tx1">
                    <a:lumMod val="50000"/>
                  </a:schemeClr>
                </a:solidFill>
              </a:rPr>
              <a:t>Financiación pública nacional y europea.</a:t>
            </a:r>
          </a:p>
          <a:p>
            <a:pPr marL="285750" indent="-285750">
              <a:buFont typeface="Arial" panose="020B0604020202020204" pitchFamily="34" charset="0"/>
              <a:buChar char="•"/>
            </a:pPr>
            <a:r>
              <a:rPr lang="es-ES" sz="2000" dirty="0">
                <a:solidFill>
                  <a:schemeClr val="tx1">
                    <a:lumMod val="50000"/>
                  </a:schemeClr>
                </a:solidFill>
              </a:rPr>
              <a:t>Asistencia y organización de eventos sobre la captación de fondos (públicos y privados).</a:t>
            </a:r>
          </a:p>
          <a:p>
            <a:pPr marL="285750" indent="-285750">
              <a:buFont typeface="Arial" panose="020B0604020202020204" pitchFamily="34" charset="0"/>
              <a:buChar char="•"/>
            </a:pPr>
            <a:r>
              <a:rPr lang="es-ES" sz="2000" dirty="0">
                <a:solidFill>
                  <a:schemeClr val="tx1">
                    <a:lumMod val="50000"/>
                  </a:schemeClr>
                </a:solidFill>
              </a:rPr>
              <a:t>Establecimiento y consolidación de relaciones con intermediarios y con Administraciones Públicas.</a:t>
            </a:r>
          </a:p>
          <a:p>
            <a:pPr algn="ctr"/>
            <a:endParaRPr lang="es-ES" sz="2000" b="1" dirty="0">
              <a:solidFill>
                <a:schemeClr val="tx1">
                  <a:lumMod val="50000"/>
                </a:schemeClr>
              </a:solidFill>
            </a:endParaRPr>
          </a:p>
        </p:txBody>
      </p:sp>
    </p:spTree>
    <p:extLst>
      <p:ext uri="{BB962C8B-B14F-4D97-AF65-F5344CB8AC3E}">
        <p14:creationId xmlns:p14="http://schemas.microsoft.com/office/powerpoint/2010/main" val="243203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C199C-DA4F-7AA7-607F-C1C836DCB4D4}"/>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EFBCC4A4-1B0B-12FD-EC30-EEB6DC1B2746}"/>
              </a:ext>
            </a:extLst>
          </p:cNvPr>
          <p:cNvGrpSpPr/>
          <p:nvPr/>
        </p:nvGrpSpPr>
        <p:grpSpPr>
          <a:xfrm>
            <a:off x="6068146" y="1178117"/>
            <a:ext cx="18613912" cy="1339070"/>
            <a:chOff x="5990934" y="1044210"/>
            <a:chExt cx="6308596" cy="621119"/>
          </a:xfrm>
        </p:grpSpPr>
        <p:sp>
          <p:nvSpPr>
            <p:cNvPr id="6" name="Freeform: Shape 58">
              <a:extLst>
                <a:ext uri="{FF2B5EF4-FFF2-40B4-BE49-F238E27FC236}">
                  <a16:creationId xmlns:a16="http://schemas.microsoft.com/office/drawing/2014/main" id="{5470CF9E-6005-4114-E033-E049CD093DE8}"/>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9EA24047-7547-7A7F-CC27-DBFB6D3F4649}"/>
                </a:ext>
              </a:extLst>
            </p:cNvPr>
            <p:cNvSpPr txBox="1"/>
            <p:nvPr/>
          </p:nvSpPr>
          <p:spPr bwMode="auto">
            <a:xfrm>
              <a:off x="6098464" y="1051460"/>
              <a:ext cx="6201066" cy="61386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3.1.1 Incrementar el número de proyectos financiados en convocatorias competitivas a nivel regional, nacional e internacional.</a:t>
              </a:r>
              <a:endParaRPr lang="ko-KR" altLang="en-US" sz="4000" b="1"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BB8AE056-A7CD-91C5-742A-C68D13DA8B31}"/>
              </a:ext>
            </a:extLst>
          </p:cNvPr>
          <p:cNvSpPr txBox="1"/>
          <p:nvPr/>
        </p:nvSpPr>
        <p:spPr>
          <a:xfrm>
            <a:off x="356567" y="2163523"/>
            <a:ext cx="5224263" cy="5016758"/>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3.1 </a:t>
            </a:r>
            <a:r>
              <a:rPr lang="es-ES" sz="4000" b="1" dirty="0">
                <a:solidFill>
                  <a:schemeClr val="bg1"/>
                </a:solidFill>
              </a:rPr>
              <a:t>Aumentar la captación de fondos mediante proyectos competitivos, así como convenios y contratos con empresas.</a:t>
            </a:r>
          </a:p>
        </p:txBody>
      </p:sp>
      <p:sp>
        <p:nvSpPr>
          <p:cNvPr id="14" name="TextBox 34">
            <a:extLst>
              <a:ext uri="{FF2B5EF4-FFF2-40B4-BE49-F238E27FC236}">
                <a16:creationId xmlns:a16="http://schemas.microsoft.com/office/drawing/2014/main" id="{AEB8D3C0-B7E8-8278-70D1-E5065D71C2F7}"/>
              </a:ext>
            </a:extLst>
          </p:cNvPr>
          <p:cNvSpPr txBox="1"/>
          <p:nvPr/>
        </p:nvSpPr>
        <p:spPr>
          <a:xfrm>
            <a:off x="15462647" y="2977540"/>
            <a:ext cx="8168993" cy="6370975"/>
          </a:xfrm>
          <a:prstGeom prst="rect">
            <a:avLst/>
          </a:prstGeom>
          <a:noFill/>
        </p:spPr>
        <p:txBody>
          <a:bodyPr wrap="square" rtlCol="0">
            <a:spAutoFit/>
          </a:bodyPr>
          <a:lstStyle/>
          <a:p>
            <a:pPr algn="just"/>
            <a:r>
              <a:rPr lang="es-ES" altLang="ko-KR" sz="2400" b="1" dirty="0">
                <a:cs typeface="Arial" pitchFamily="34" charset="0"/>
              </a:rPr>
              <a:t>2. A</a:t>
            </a:r>
            <a:r>
              <a:rPr lang="es-ES" sz="2400" b="1" u="sng" dirty="0"/>
              <a:t>poyo a la preparación de propuestas</a:t>
            </a:r>
            <a:r>
              <a:rPr lang="es-ES" altLang="ko-KR" sz="2400" b="1" dirty="0">
                <a:cs typeface="Arial" pitchFamily="34" charset="0"/>
              </a:rPr>
              <a:t>:</a:t>
            </a:r>
          </a:p>
          <a:p>
            <a:pPr marL="342900" indent="-342900" algn="just">
              <a:buFont typeface="Arial" panose="020B0604020202020204" pitchFamily="34" charset="0"/>
              <a:buChar char="•"/>
            </a:pPr>
            <a:r>
              <a:rPr lang="es-ES" altLang="ko-KR" sz="2400" dirty="0">
                <a:cs typeface="Arial" pitchFamily="34" charset="0"/>
              </a:rPr>
              <a:t>Diseñar e implementar un sistema dedicado a asesorar en la redacción y presentación de propuestas de investigación.</a:t>
            </a:r>
          </a:p>
          <a:p>
            <a:pPr marL="800100" lvl="1" indent="-342900" algn="just">
              <a:buFont typeface="Wingdings" panose="05000000000000000000" pitchFamily="2" charset="2"/>
              <a:buChar char="ü"/>
            </a:pPr>
            <a:r>
              <a:rPr lang="es-ES" altLang="ko-KR" sz="2400" dirty="0">
                <a:cs typeface="Arial" pitchFamily="34" charset="0"/>
              </a:rPr>
              <a:t>Ya sea internamente o con colaboradores externos, ofrecer revisión de propuestas, asesoramiento en presupuestos y cumplimiento de requisitos formales.</a:t>
            </a:r>
          </a:p>
          <a:p>
            <a:pPr marL="800100" lvl="1" indent="-342900" algn="just">
              <a:buFont typeface="Wingdings" panose="05000000000000000000" pitchFamily="2" charset="2"/>
              <a:buChar char="ü"/>
            </a:pPr>
            <a:r>
              <a:rPr lang="es-ES" altLang="ko-KR" sz="2400" dirty="0">
                <a:cs typeface="Arial" pitchFamily="34" charset="0"/>
              </a:rPr>
              <a:t>Crear un programa de formación específico sobre elaboración de propuestas y gestión de proyectos de I+D+i.</a:t>
            </a:r>
          </a:p>
          <a:p>
            <a:pPr marL="800100" lvl="1" indent="-342900" algn="just">
              <a:buFont typeface="Wingdings" panose="05000000000000000000" pitchFamily="2" charset="2"/>
              <a:buChar char="ü"/>
            </a:pPr>
            <a:r>
              <a:rPr lang="es-ES" altLang="ko-KR" sz="2400" dirty="0">
                <a:cs typeface="Arial" pitchFamily="34" charset="0"/>
              </a:rPr>
              <a:t>Organizar la participación en eventos de </a:t>
            </a:r>
            <a:r>
              <a:rPr lang="es-ES" altLang="ko-KR" sz="2400" dirty="0" err="1">
                <a:cs typeface="Arial" pitchFamily="34" charset="0"/>
              </a:rPr>
              <a:t>networking</a:t>
            </a:r>
            <a:r>
              <a:rPr lang="es-ES" altLang="ko-KR" sz="2400" dirty="0">
                <a:cs typeface="Arial" pitchFamily="34" charset="0"/>
              </a:rPr>
              <a:t> con consultoras y consorcios.</a:t>
            </a:r>
          </a:p>
          <a:p>
            <a:pPr marL="800100" lvl="1" indent="-342900" algn="just">
              <a:buFont typeface="Wingdings" panose="05000000000000000000" pitchFamily="2" charset="2"/>
              <a:buChar char="ü"/>
            </a:pPr>
            <a:r>
              <a:rPr lang="es-ES" altLang="ko-KR" sz="2400" dirty="0">
                <a:cs typeface="Arial" pitchFamily="34" charset="0"/>
              </a:rPr>
              <a:t>Organizar la participación en </a:t>
            </a:r>
            <a:r>
              <a:rPr lang="es-ES" altLang="ko-KR" sz="2400" dirty="0" err="1">
                <a:cs typeface="Arial" pitchFamily="34" charset="0"/>
              </a:rPr>
              <a:t>webinars</a:t>
            </a:r>
            <a:r>
              <a:rPr lang="es-ES" altLang="ko-KR" sz="2400" dirty="0">
                <a:cs typeface="Arial" pitchFamily="34" charset="0"/>
              </a:rPr>
              <a:t> y </a:t>
            </a:r>
            <a:r>
              <a:rPr lang="es-ES" altLang="ko-KR" sz="2400" dirty="0" err="1">
                <a:cs typeface="Arial" pitchFamily="34" charset="0"/>
              </a:rPr>
              <a:t>brokerage</a:t>
            </a:r>
            <a:r>
              <a:rPr lang="es-ES" altLang="ko-KR" sz="2400" dirty="0">
                <a:cs typeface="Arial" pitchFamily="34" charset="0"/>
              </a:rPr>
              <a:t> </a:t>
            </a:r>
            <a:r>
              <a:rPr lang="es-ES" altLang="ko-KR" sz="2400" dirty="0" err="1">
                <a:cs typeface="Arial" pitchFamily="34" charset="0"/>
              </a:rPr>
              <a:t>events</a:t>
            </a:r>
            <a:r>
              <a:rPr lang="es-ES" altLang="ko-KR" sz="2400" dirty="0">
                <a:cs typeface="Arial" pitchFamily="34" charset="0"/>
              </a:rPr>
              <a:t> de la Comisión Europea.</a:t>
            </a:r>
          </a:p>
          <a:p>
            <a:pPr marL="800100" lvl="1" indent="-342900" algn="just">
              <a:buFont typeface="Wingdings" panose="05000000000000000000" pitchFamily="2" charset="2"/>
              <a:buChar char="ü"/>
            </a:pPr>
            <a:r>
              <a:rPr lang="es-ES" altLang="ko-KR" sz="2400" dirty="0">
                <a:cs typeface="Arial" pitchFamily="34" charset="0"/>
              </a:rPr>
              <a:t>Etc.</a:t>
            </a:r>
          </a:p>
          <a:p>
            <a:pPr lvl="1" algn="just"/>
            <a:endParaRPr lang="es-ES" altLang="ko-KR" sz="2400" dirty="0">
              <a:cs typeface="Arial" pitchFamily="34" charset="0"/>
            </a:endParaRPr>
          </a:p>
          <a:p>
            <a:pPr marL="1257300" lvl="2" indent="-342900" algn="just">
              <a:buFont typeface="Courier New" panose="02070309020205020404" pitchFamily="49" charset="0"/>
              <a:buChar char="o"/>
            </a:pPr>
            <a:endParaRPr lang="es-ES" altLang="ko-KR" sz="2400" dirty="0">
              <a:cs typeface="Arial" pitchFamily="34" charset="0"/>
            </a:endParaRPr>
          </a:p>
        </p:txBody>
      </p:sp>
      <p:cxnSp>
        <p:nvCxnSpPr>
          <p:cNvPr id="20" name="Conector recto 19">
            <a:extLst>
              <a:ext uri="{FF2B5EF4-FFF2-40B4-BE49-F238E27FC236}">
                <a16:creationId xmlns:a16="http://schemas.microsoft.com/office/drawing/2014/main" id="{BDCD106C-C546-FE1A-DA90-5B893181A54E}"/>
              </a:ext>
            </a:extLst>
          </p:cNvPr>
          <p:cNvCxnSpPr/>
          <p:nvPr/>
        </p:nvCxnSpPr>
        <p:spPr>
          <a:xfrm>
            <a:off x="15069145" y="262598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AD632CA8-470C-E17C-3026-A1EE65ADFDE1}"/>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F5F10E29-EBE9-B578-08FD-3DE1AAF40827}"/>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3</a:t>
            </a:r>
          </a:p>
        </p:txBody>
      </p:sp>
      <p:sp>
        <p:nvSpPr>
          <p:cNvPr id="27" name="Rectángulo 26">
            <a:extLst>
              <a:ext uri="{FF2B5EF4-FFF2-40B4-BE49-F238E27FC236}">
                <a16:creationId xmlns:a16="http://schemas.microsoft.com/office/drawing/2014/main" id="{B8D20693-55EB-9A9E-31D9-C71DC3EF2ABA}"/>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extBox 34">
            <a:extLst>
              <a:ext uri="{FF2B5EF4-FFF2-40B4-BE49-F238E27FC236}">
                <a16:creationId xmlns:a16="http://schemas.microsoft.com/office/drawing/2014/main" id="{64A7BEBE-EFC5-8E70-ACD7-5E5CCBC94351}"/>
              </a:ext>
            </a:extLst>
          </p:cNvPr>
          <p:cNvSpPr txBox="1"/>
          <p:nvPr/>
        </p:nvSpPr>
        <p:spPr>
          <a:xfrm>
            <a:off x="6667855" y="2969568"/>
            <a:ext cx="8168993" cy="7109639"/>
          </a:xfrm>
          <a:prstGeom prst="rect">
            <a:avLst/>
          </a:prstGeom>
          <a:noFill/>
        </p:spPr>
        <p:txBody>
          <a:bodyPr wrap="square" rtlCol="0">
            <a:spAutoFit/>
          </a:bodyPr>
          <a:lstStyle/>
          <a:p>
            <a:pPr algn="just"/>
            <a:r>
              <a:rPr lang="es-ES" altLang="ko-KR" sz="2400" b="1" dirty="0">
                <a:cs typeface="Arial" pitchFamily="34" charset="0"/>
              </a:rPr>
              <a:t>1. I</a:t>
            </a:r>
            <a:r>
              <a:rPr lang="es-ES" sz="2400" b="1" u="sng" dirty="0"/>
              <a:t>dentificación de oportunidades de financiación</a:t>
            </a:r>
            <a:r>
              <a:rPr lang="es-ES" altLang="ko-KR" sz="2400" b="1" dirty="0">
                <a:cs typeface="Arial" pitchFamily="34" charset="0"/>
              </a:rPr>
              <a:t>:</a:t>
            </a:r>
          </a:p>
          <a:p>
            <a:pPr marL="342900" indent="-342900" algn="just">
              <a:buFont typeface="Arial" panose="020B0604020202020204" pitchFamily="34" charset="0"/>
              <a:buChar char="•"/>
            </a:pPr>
            <a:r>
              <a:rPr lang="es-ES" altLang="ko-KR" sz="2400" dirty="0">
                <a:cs typeface="Arial" pitchFamily="34" charset="0"/>
              </a:rPr>
              <a:t>Diseñar un sistema para centralizar la búsqueda, filtrado y difusión de oportunidades estratégicas en colaboraciones empresariales, innovación abierta, financiación pública (nacional y europea) e inversión privada.</a:t>
            </a:r>
          </a:p>
          <a:p>
            <a:pPr marL="342900" indent="-342900" algn="just">
              <a:buFont typeface="Arial" panose="020B0604020202020204" pitchFamily="34" charset="0"/>
              <a:buChar char="•"/>
            </a:pPr>
            <a:r>
              <a:rPr lang="es-ES" altLang="ko-KR" sz="2400" dirty="0">
                <a:cs typeface="Arial" pitchFamily="34" charset="0"/>
              </a:rPr>
              <a:t>Definir criterios de filtrado y priorización de oportunidades.</a:t>
            </a:r>
          </a:p>
          <a:p>
            <a:pPr marL="342900" indent="-342900" algn="just">
              <a:buFont typeface="Arial" panose="020B0604020202020204" pitchFamily="34" charset="0"/>
              <a:buChar char="•"/>
            </a:pPr>
            <a:r>
              <a:rPr lang="es-ES" altLang="ko-KR" sz="2400" dirty="0">
                <a:cs typeface="Arial" pitchFamily="34" charset="0"/>
              </a:rPr>
              <a:t>Uso de los servicios OTRI UMH y de plataformas de vigilancia tecnológica como EEN (Enterprise </a:t>
            </a:r>
            <a:r>
              <a:rPr lang="es-ES" altLang="ko-KR" sz="2400" dirty="0" err="1">
                <a:cs typeface="Arial" pitchFamily="34" charset="0"/>
              </a:rPr>
              <a:t>Europe</a:t>
            </a:r>
            <a:r>
              <a:rPr lang="es-ES" altLang="ko-KR" sz="2400" dirty="0">
                <a:cs typeface="Arial" pitchFamily="34" charset="0"/>
              </a:rPr>
              <a:t> Network), </a:t>
            </a:r>
            <a:r>
              <a:rPr lang="es-ES" altLang="ko-KR" sz="2400" dirty="0" err="1">
                <a:cs typeface="Arial" pitchFamily="34" charset="0"/>
              </a:rPr>
              <a:t>Horizon</a:t>
            </a:r>
            <a:r>
              <a:rPr lang="es-ES" altLang="ko-KR" sz="2400" dirty="0">
                <a:cs typeface="Arial" pitchFamily="34" charset="0"/>
              </a:rPr>
              <a:t> </a:t>
            </a:r>
            <a:r>
              <a:rPr lang="es-ES" altLang="ko-KR" sz="2400" dirty="0" err="1">
                <a:cs typeface="Arial" pitchFamily="34" charset="0"/>
              </a:rPr>
              <a:t>Results</a:t>
            </a:r>
            <a:r>
              <a:rPr lang="es-ES" altLang="ko-KR" sz="2400" dirty="0">
                <a:cs typeface="Arial" pitchFamily="34" charset="0"/>
              </a:rPr>
              <a:t> </a:t>
            </a:r>
            <a:r>
              <a:rPr lang="es-ES" altLang="ko-KR" sz="2400" dirty="0" err="1">
                <a:cs typeface="Arial" pitchFamily="34" charset="0"/>
              </a:rPr>
              <a:t>Platform</a:t>
            </a:r>
            <a:r>
              <a:rPr lang="es-ES" altLang="ko-KR" sz="2400" dirty="0">
                <a:cs typeface="Arial" pitchFamily="34" charset="0"/>
              </a:rPr>
              <a:t> y </a:t>
            </a:r>
            <a:r>
              <a:rPr lang="es-ES" altLang="ko-KR" sz="2400" dirty="0" err="1">
                <a:cs typeface="Arial" pitchFamily="34" charset="0"/>
              </a:rPr>
              <a:t>Funding</a:t>
            </a:r>
            <a:r>
              <a:rPr lang="es-ES" altLang="ko-KR" sz="2400" dirty="0">
                <a:cs typeface="Arial" pitchFamily="34" charset="0"/>
              </a:rPr>
              <a:t> &amp; </a:t>
            </a:r>
            <a:r>
              <a:rPr lang="es-ES" altLang="ko-KR" sz="2400" dirty="0" err="1">
                <a:cs typeface="Arial" pitchFamily="34" charset="0"/>
              </a:rPr>
              <a:t>Tenders</a:t>
            </a:r>
            <a:r>
              <a:rPr lang="es-ES" altLang="ko-KR" sz="2400" dirty="0">
                <a:cs typeface="Arial" pitchFamily="34" charset="0"/>
              </a:rPr>
              <a:t> Portal.</a:t>
            </a:r>
          </a:p>
          <a:p>
            <a:pPr marL="342900" indent="-342900" algn="just">
              <a:buFont typeface="Arial" panose="020B0604020202020204" pitchFamily="34" charset="0"/>
              <a:buChar char="•"/>
            </a:pPr>
            <a:r>
              <a:rPr lang="es-ES" altLang="ko-KR" sz="2400" dirty="0">
                <a:cs typeface="Arial" pitchFamily="34" charset="0"/>
              </a:rPr>
              <a:t>Uso de herramientas existentes como:</a:t>
            </a:r>
          </a:p>
          <a:p>
            <a:pPr marL="800100" lvl="1" indent="-342900" algn="just">
              <a:buFont typeface="Wingdings" panose="05000000000000000000" pitchFamily="2" charset="2"/>
              <a:buChar char="ü"/>
            </a:pPr>
            <a:r>
              <a:rPr lang="es-ES" altLang="ko-KR" sz="2400" dirty="0">
                <a:cs typeface="Arial" pitchFamily="34" charset="0"/>
              </a:rPr>
              <a:t>Google </a:t>
            </a:r>
            <a:r>
              <a:rPr lang="es-ES" altLang="ko-KR" sz="2400" dirty="0" err="1">
                <a:cs typeface="Arial" pitchFamily="34" charset="0"/>
              </a:rPr>
              <a:t>Alerts</a:t>
            </a:r>
            <a:r>
              <a:rPr lang="es-ES" altLang="ko-KR" sz="2400" dirty="0">
                <a:cs typeface="Arial" pitchFamily="34" charset="0"/>
              </a:rPr>
              <a:t> para recopilación de noticias y tendencias en financiación del sector agroalimentario.</a:t>
            </a:r>
          </a:p>
          <a:p>
            <a:pPr marL="800100" lvl="1" indent="-342900" algn="just">
              <a:buFont typeface="Wingdings" panose="05000000000000000000" pitchFamily="2" charset="2"/>
              <a:buChar char="ü"/>
            </a:pPr>
            <a:r>
              <a:rPr lang="es-ES" altLang="ko-KR" sz="2400" dirty="0">
                <a:cs typeface="Arial" pitchFamily="34" charset="0"/>
              </a:rPr>
              <a:t>Base de datos de convocatorias pasadas y proyectos exitosos.</a:t>
            </a:r>
          </a:p>
          <a:p>
            <a:pPr marL="800100" lvl="1" indent="-342900" algn="just">
              <a:buFont typeface="Wingdings" panose="05000000000000000000" pitchFamily="2" charset="2"/>
              <a:buChar char="ü"/>
            </a:pPr>
            <a:r>
              <a:rPr lang="es-ES" altLang="ko-KR" sz="2400" dirty="0">
                <a:cs typeface="Arial" pitchFamily="34" charset="0"/>
              </a:rPr>
              <a:t>Etc.</a:t>
            </a:r>
          </a:p>
        </p:txBody>
      </p:sp>
    </p:spTree>
    <p:extLst>
      <p:ext uri="{BB962C8B-B14F-4D97-AF65-F5344CB8AC3E}">
        <p14:creationId xmlns:p14="http://schemas.microsoft.com/office/powerpoint/2010/main" val="33731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9B14C-DDED-3B0F-BBB9-E808FFECEF1A}"/>
            </a:ext>
          </a:extLst>
        </p:cNvPr>
        <p:cNvGrpSpPr/>
        <p:nvPr/>
      </p:nvGrpSpPr>
      <p:grpSpPr>
        <a:xfrm>
          <a:off x="0" y="0"/>
          <a:ext cx="0" cy="0"/>
          <a:chOff x="0" y="0"/>
          <a:chExt cx="0" cy="0"/>
        </a:xfrm>
      </p:grpSpPr>
      <p:sp>
        <p:nvSpPr>
          <p:cNvPr id="4" name="Rectangle 589">
            <a:extLst>
              <a:ext uri="{FF2B5EF4-FFF2-40B4-BE49-F238E27FC236}">
                <a16:creationId xmlns:a16="http://schemas.microsoft.com/office/drawing/2014/main" id="{5576B9F5-5498-49B7-B11C-C07699F217F2}"/>
              </a:ext>
            </a:extLst>
          </p:cNvPr>
          <p:cNvSpPr/>
          <p:nvPr/>
        </p:nvSpPr>
        <p:spPr>
          <a:xfrm>
            <a:off x="-85327" y="0"/>
            <a:ext cx="10676656" cy="13716000"/>
          </a:xfrm>
          <a:prstGeom prst="rect">
            <a:avLst/>
          </a:prstGeom>
          <a:solidFill>
            <a:schemeClr val="accent1">
              <a:alpha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 name="CuadroTexto 2">
            <a:extLst>
              <a:ext uri="{FF2B5EF4-FFF2-40B4-BE49-F238E27FC236}">
                <a16:creationId xmlns:a16="http://schemas.microsoft.com/office/drawing/2014/main" id="{9E5FED69-DC38-62B7-6F03-37AA0A77CE3B}"/>
              </a:ext>
            </a:extLst>
          </p:cNvPr>
          <p:cNvSpPr txBox="1"/>
          <p:nvPr/>
        </p:nvSpPr>
        <p:spPr>
          <a:xfrm>
            <a:off x="1478460" y="2055926"/>
            <a:ext cx="7549082" cy="830997"/>
          </a:xfrm>
          <a:prstGeom prst="rect">
            <a:avLst/>
          </a:prstGeom>
          <a:noFill/>
        </p:spPr>
        <p:txBody>
          <a:bodyPr wrap="square">
            <a:spAutoFit/>
          </a:bodyPr>
          <a:lstStyle/>
          <a:p>
            <a:pPr algn="ctr"/>
            <a:r>
              <a:rPr lang="es-ES" sz="4800" b="1" dirty="0">
                <a:solidFill>
                  <a:schemeClr val="bg1"/>
                </a:solidFill>
              </a:rPr>
              <a:t>VISIÓN CIAGRO UMH</a:t>
            </a:r>
            <a:endParaRPr lang="es-ES" sz="4800" dirty="0">
              <a:solidFill>
                <a:schemeClr val="bg1"/>
              </a:solidFill>
            </a:endParaRPr>
          </a:p>
        </p:txBody>
      </p:sp>
      <p:sp>
        <p:nvSpPr>
          <p:cNvPr id="7" name="CuadroTexto 6">
            <a:extLst>
              <a:ext uri="{FF2B5EF4-FFF2-40B4-BE49-F238E27FC236}">
                <a16:creationId xmlns:a16="http://schemas.microsoft.com/office/drawing/2014/main" id="{0C774BCF-FE49-E078-328C-C2448468B789}"/>
              </a:ext>
            </a:extLst>
          </p:cNvPr>
          <p:cNvSpPr txBox="1"/>
          <p:nvPr/>
        </p:nvSpPr>
        <p:spPr>
          <a:xfrm>
            <a:off x="855404" y="7843644"/>
            <a:ext cx="8496944" cy="2800767"/>
          </a:xfrm>
          <a:prstGeom prst="rect">
            <a:avLst/>
          </a:prstGeom>
          <a:noFill/>
        </p:spPr>
        <p:txBody>
          <a:bodyPr wrap="square">
            <a:spAutoFit/>
          </a:bodyPr>
          <a:lstStyle/>
          <a:p>
            <a:pPr algn="ctr"/>
            <a:r>
              <a:rPr lang="es-ES" sz="4400" b="1" dirty="0">
                <a:solidFill>
                  <a:schemeClr val="bg1"/>
                </a:solidFill>
              </a:rPr>
              <a:t>“Ser referente en innovación, sostenibilidad y economía circular para el sector agroalimentario”</a:t>
            </a:r>
            <a:endParaRPr lang="es-ES" sz="4400" b="1" dirty="0">
              <a:solidFill>
                <a:schemeClr val="bg1"/>
              </a:solidFill>
              <a:highlight>
                <a:srgbClr val="00FF00"/>
              </a:highlight>
            </a:endParaRPr>
          </a:p>
        </p:txBody>
      </p:sp>
      <p:pic>
        <p:nvPicPr>
          <p:cNvPr id="6" name="Imagen 5">
            <a:extLst>
              <a:ext uri="{FF2B5EF4-FFF2-40B4-BE49-F238E27FC236}">
                <a16:creationId xmlns:a16="http://schemas.microsoft.com/office/drawing/2014/main" id="{59B85C76-7D84-48AE-AC68-2973DF951BE4}"/>
              </a:ext>
            </a:extLst>
          </p:cNvPr>
          <p:cNvPicPr/>
          <p:nvPr/>
        </p:nvPicPr>
        <p:blipFill rotWithShape="1">
          <a:blip r:embed="rId2">
            <a:extLst>
              <a:ext uri="{28A0092B-C50C-407E-A947-70E740481C1C}">
                <a14:useLocalDpi xmlns:a14="http://schemas.microsoft.com/office/drawing/2010/main" val="0"/>
              </a:ext>
            </a:extLst>
          </a:blip>
          <a:srcRect b="35510"/>
          <a:stretch/>
        </p:blipFill>
        <p:spPr bwMode="auto">
          <a:xfrm rot="16200000">
            <a:off x="20283875" y="9622223"/>
            <a:ext cx="3559567" cy="4627987"/>
          </a:xfrm>
          <a:prstGeom prst="rect">
            <a:avLst/>
          </a:prstGeom>
          <a:noFill/>
          <a:ln>
            <a:noFill/>
          </a:ln>
          <a:extLst>
            <a:ext uri="{53640926-AAD7-44D8-BBD7-CCE9431645EC}">
              <a14:shadowObscured xmlns:a14="http://schemas.microsoft.com/office/drawing/2010/main"/>
            </a:ext>
          </a:extLst>
        </p:spPr>
      </p:pic>
      <p:sp>
        <p:nvSpPr>
          <p:cNvPr id="8" name="Freeform 5">
            <a:extLst>
              <a:ext uri="{FF2B5EF4-FFF2-40B4-BE49-F238E27FC236}">
                <a16:creationId xmlns:a16="http://schemas.microsoft.com/office/drawing/2014/main" id="{9A304722-54EC-4933-9A7C-59DC56625E58}"/>
              </a:ext>
            </a:extLst>
          </p:cNvPr>
          <p:cNvSpPr>
            <a:spLocks/>
          </p:cNvSpPr>
          <p:nvPr/>
        </p:nvSpPr>
        <p:spPr bwMode="auto">
          <a:xfrm>
            <a:off x="4347792" y="4603644"/>
            <a:ext cx="1512168" cy="1569660"/>
          </a:xfrm>
          <a:custGeom>
            <a:avLst/>
            <a:gdLst>
              <a:gd name="T0" fmla="*/ 135 w 142"/>
              <a:gd name="T1" fmla="*/ 7 h 142"/>
              <a:gd name="T2" fmla="*/ 101 w 142"/>
              <a:gd name="T3" fmla="*/ 20 h 142"/>
              <a:gd name="T4" fmla="*/ 88 w 142"/>
              <a:gd name="T5" fmla="*/ 34 h 142"/>
              <a:gd name="T6" fmla="*/ 14 w 142"/>
              <a:gd name="T7" fmla="*/ 20 h 142"/>
              <a:gd name="T8" fmla="*/ 3 w 142"/>
              <a:gd name="T9" fmla="*/ 31 h 142"/>
              <a:gd name="T10" fmla="*/ 62 w 142"/>
              <a:gd name="T11" fmla="*/ 62 h 142"/>
              <a:gd name="T12" fmla="*/ 37 w 142"/>
              <a:gd name="T13" fmla="*/ 91 h 142"/>
              <a:gd name="T14" fmla="*/ 31 w 142"/>
              <a:gd name="T15" fmla="*/ 99 h 142"/>
              <a:gd name="T16" fmla="*/ 7 w 142"/>
              <a:gd name="T17" fmla="*/ 93 h 142"/>
              <a:gd name="T18" fmla="*/ 0 w 142"/>
              <a:gd name="T19" fmla="*/ 100 h 142"/>
              <a:gd name="T20" fmla="*/ 27 w 142"/>
              <a:gd name="T21" fmla="*/ 115 h 142"/>
              <a:gd name="T22" fmla="*/ 42 w 142"/>
              <a:gd name="T23" fmla="*/ 142 h 142"/>
              <a:gd name="T24" fmla="*/ 49 w 142"/>
              <a:gd name="T25" fmla="*/ 135 h 142"/>
              <a:gd name="T26" fmla="*/ 43 w 142"/>
              <a:gd name="T27" fmla="*/ 111 h 142"/>
              <a:gd name="T28" fmla="*/ 51 w 142"/>
              <a:gd name="T29" fmla="*/ 105 h 142"/>
              <a:gd name="T30" fmla="*/ 80 w 142"/>
              <a:gd name="T31" fmla="*/ 80 h 142"/>
              <a:gd name="T32" fmla="*/ 111 w 142"/>
              <a:gd name="T33" fmla="*/ 139 h 142"/>
              <a:gd name="T34" fmla="*/ 122 w 142"/>
              <a:gd name="T35" fmla="*/ 128 h 142"/>
              <a:gd name="T36" fmla="*/ 108 w 142"/>
              <a:gd name="T37" fmla="*/ 54 h 142"/>
              <a:gd name="T38" fmla="*/ 123 w 142"/>
              <a:gd name="T39" fmla="*/ 41 h 142"/>
              <a:gd name="T40" fmla="*/ 135 w 142"/>
              <a:gd name="T41"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42">
                <a:moveTo>
                  <a:pt x="135" y="7"/>
                </a:moveTo>
                <a:cubicBezTo>
                  <a:pt x="128" y="0"/>
                  <a:pt x="113" y="6"/>
                  <a:pt x="101" y="20"/>
                </a:cubicBezTo>
                <a:cubicBezTo>
                  <a:pt x="88" y="34"/>
                  <a:pt x="88" y="34"/>
                  <a:pt x="88" y="34"/>
                </a:cubicBezTo>
                <a:cubicBezTo>
                  <a:pt x="14" y="20"/>
                  <a:pt x="14" y="20"/>
                  <a:pt x="14" y="20"/>
                </a:cubicBezTo>
                <a:cubicBezTo>
                  <a:pt x="3" y="31"/>
                  <a:pt x="3" y="31"/>
                  <a:pt x="3" y="31"/>
                </a:cubicBezTo>
                <a:cubicBezTo>
                  <a:pt x="62" y="62"/>
                  <a:pt x="62" y="62"/>
                  <a:pt x="62" y="62"/>
                </a:cubicBezTo>
                <a:cubicBezTo>
                  <a:pt x="37" y="91"/>
                  <a:pt x="37" y="91"/>
                  <a:pt x="37" y="91"/>
                </a:cubicBezTo>
                <a:cubicBezTo>
                  <a:pt x="35" y="94"/>
                  <a:pt x="33" y="97"/>
                  <a:pt x="31" y="99"/>
                </a:cubicBezTo>
                <a:cubicBezTo>
                  <a:pt x="7" y="93"/>
                  <a:pt x="7" y="93"/>
                  <a:pt x="7" y="93"/>
                </a:cubicBezTo>
                <a:cubicBezTo>
                  <a:pt x="0" y="100"/>
                  <a:pt x="0" y="100"/>
                  <a:pt x="0" y="100"/>
                </a:cubicBezTo>
                <a:cubicBezTo>
                  <a:pt x="27" y="115"/>
                  <a:pt x="27" y="115"/>
                  <a:pt x="27" y="115"/>
                </a:cubicBezTo>
                <a:cubicBezTo>
                  <a:pt x="42" y="142"/>
                  <a:pt x="42" y="142"/>
                  <a:pt x="42" y="142"/>
                </a:cubicBezTo>
                <a:cubicBezTo>
                  <a:pt x="49" y="135"/>
                  <a:pt x="49" y="135"/>
                  <a:pt x="49" y="135"/>
                </a:cubicBezTo>
                <a:cubicBezTo>
                  <a:pt x="43" y="111"/>
                  <a:pt x="43" y="111"/>
                  <a:pt x="43" y="111"/>
                </a:cubicBezTo>
                <a:cubicBezTo>
                  <a:pt x="45" y="109"/>
                  <a:pt x="48" y="107"/>
                  <a:pt x="51" y="105"/>
                </a:cubicBezTo>
                <a:cubicBezTo>
                  <a:pt x="80" y="80"/>
                  <a:pt x="80" y="80"/>
                  <a:pt x="80" y="80"/>
                </a:cubicBezTo>
                <a:cubicBezTo>
                  <a:pt x="111" y="139"/>
                  <a:pt x="111" y="139"/>
                  <a:pt x="111" y="139"/>
                </a:cubicBezTo>
                <a:cubicBezTo>
                  <a:pt x="122" y="128"/>
                  <a:pt x="122" y="128"/>
                  <a:pt x="122" y="128"/>
                </a:cubicBezTo>
                <a:cubicBezTo>
                  <a:pt x="108" y="54"/>
                  <a:pt x="108" y="54"/>
                  <a:pt x="108" y="54"/>
                </a:cubicBezTo>
                <a:cubicBezTo>
                  <a:pt x="123" y="41"/>
                  <a:pt x="123" y="41"/>
                  <a:pt x="123" y="41"/>
                </a:cubicBezTo>
                <a:cubicBezTo>
                  <a:pt x="136" y="29"/>
                  <a:pt x="142" y="14"/>
                  <a:pt x="135" y="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Oval 495">
            <a:extLst>
              <a:ext uri="{FF2B5EF4-FFF2-40B4-BE49-F238E27FC236}">
                <a16:creationId xmlns:a16="http://schemas.microsoft.com/office/drawing/2014/main" id="{0E291BBA-704D-4954-BC5A-638F2071C7F0}"/>
              </a:ext>
            </a:extLst>
          </p:cNvPr>
          <p:cNvSpPr/>
          <p:nvPr/>
        </p:nvSpPr>
        <p:spPr>
          <a:xfrm>
            <a:off x="3483876" y="3768474"/>
            <a:ext cx="3240000" cy="324000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cxnSp>
        <p:nvCxnSpPr>
          <p:cNvPr id="12" name="Conector recto 11">
            <a:extLst>
              <a:ext uri="{FF2B5EF4-FFF2-40B4-BE49-F238E27FC236}">
                <a16:creationId xmlns:a16="http://schemas.microsoft.com/office/drawing/2014/main" id="{D0502FEF-3FE7-439A-A6D1-B6688425B8C0}"/>
              </a:ext>
            </a:extLst>
          </p:cNvPr>
          <p:cNvCxnSpPr/>
          <p:nvPr/>
        </p:nvCxnSpPr>
        <p:spPr>
          <a:xfrm>
            <a:off x="783396" y="3069741"/>
            <a:ext cx="864096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57BDABA-7DDC-4711-B0A5-F0C8BD90DF4A}"/>
              </a:ext>
            </a:extLst>
          </p:cNvPr>
          <p:cNvCxnSpPr/>
          <p:nvPr/>
        </p:nvCxnSpPr>
        <p:spPr>
          <a:xfrm>
            <a:off x="711388" y="11178480"/>
            <a:ext cx="864096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D8FB591B-E5FE-4044-AAF5-40011B78A4BC}"/>
              </a:ext>
            </a:extLst>
          </p:cNvPr>
          <p:cNvSpPr txBox="1"/>
          <p:nvPr/>
        </p:nvSpPr>
        <p:spPr>
          <a:xfrm>
            <a:off x="11828785" y="2054078"/>
            <a:ext cx="9972492" cy="830997"/>
          </a:xfrm>
          <a:prstGeom prst="rect">
            <a:avLst/>
          </a:prstGeom>
          <a:noFill/>
        </p:spPr>
        <p:txBody>
          <a:bodyPr wrap="square">
            <a:spAutoFit/>
          </a:bodyPr>
          <a:lstStyle/>
          <a:p>
            <a:pPr algn="ctr"/>
            <a:r>
              <a:rPr lang="es-ES" sz="4800" b="1" dirty="0"/>
              <a:t>OBJETIVOS ESTRATÉGICOS</a:t>
            </a:r>
            <a:endParaRPr lang="es-ES" sz="4800" dirty="0"/>
          </a:p>
        </p:txBody>
      </p:sp>
      <p:cxnSp>
        <p:nvCxnSpPr>
          <p:cNvPr id="15" name="Conector recto 14">
            <a:extLst>
              <a:ext uri="{FF2B5EF4-FFF2-40B4-BE49-F238E27FC236}">
                <a16:creationId xmlns:a16="http://schemas.microsoft.com/office/drawing/2014/main" id="{395DF711-1F0E-4199-AD29-D0DCC8D064A5}"/>
              </a:ext>
            </a:extLst>
          </p:cNvPr>
          <p:cNvCxnSpPr>
            <a:cxnSpLocks/>
          </p:cNvCxnSpPr>
          <p:nvPr/>
        </p:nvCxnSpPr>
        <p:spPr>
          <a:xfrm>
            <a:off x="11828785" y="3069741"/>
            <a:ext cx="1023487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40390492-B98F-463E-B463-9081B0AB5426}"/>
              </a:ext>
            </a:extLst>
          </p:cNvPr>
          <p:cNvSpPr txBox="1"/>
          <p:nvPr/>
        </p:nvSpPr>
        <p:spPr>
          <a:xfrm>
            <a:off x="11976329" y="3545631"/>
            <a:ext cx="10234873" cy="2246769"/>
          </a:xfrm>
          <a:prstGeom prst="rect">
            <a:avLst/>
          </a:prstGeom>
          <a:noFill/>
        </p:spPr>
        <p:txBody>
          <a:bodyPr wrap="square" rtlCol="0">
            <a:spAutoFit/>
          </a:bodyPr>
          <a:lstStyle/>
          <a:p>
            <a:pPr algn="ctr"/>
            <a:r>
              <a:rPr lang="es-ES" sz="2800" b="1" dirty="0"/>
              <a:t>“Convertir a CIAGRO UMH en un referente en economía circular e innovación agroalimentaria, impulsando alianzas estratégicas con agricultores, empresas y administraciones para el desarrollo de soluciones sostenibles e innovadoras en su ámbito de influencia”</a:t>
            </a:r>
            <a:endParaRPr lang="es-ES" sz="2800" dirty="0"/>
          </a:p>
        </p:txBody>
      </p:sp>
      <p:grpSp>
        <p:nvGrpSpPr>
          <p:cNvPr id="79" name="Grupo 78">
            <a:extLst>
              <a:ext uri="{FF2B5EF4-FFF2-40B4-BE49-F238E27FC236}">
                <a16:creationId xmlns:a16="http://schemas.microsoft.com/office/drawing/2014/main" id="{4720F900-C06A-4727-97A7-A2B4F9961D2B}"/>
              </a:ext>
            </a:extLst>
          </p:cNvPr>
          <p:cNvGrpSpPr/>
          <p:nvPr/>
        </p:nvGrpSpPr>
        <p:grpSpPr>
          <a:xfrm>
            <a:off x="14156513" y="7008474"/>
            <a:ext cx="7032234" cy="3703615"/>
            <a:chOff x="12285377" y="6958280"/>
            <a:chExt cx="7032234" cy="3703615"/>
          </a:xfrm>
        </p:grpSpPr>
        <p:cxnSp>
          <p:nvCxnSpPr>
            <p:cNvPr id="30" name="Straight Connector 5">
              <a:extLst>
                <a:ext uri="{FF2B5EF4-FFF2-40B4-BE49-F238E27FC236}">
                  <a16:creationId xmlns:a16="http://schemas.microsoft.com/office/drawing/2014/main" id="{42738265-96E1-46AF-9534-7A9D8DA21750}"/>
                </a:ext>
              </a:extLst>
            </p:cNvPr>
            <p:cNvCxnSpPr/>
            <p:nvPr/>
          </p:nvCxnSpPr>
          <p:spPr>
            <a:xfrm>
              <a:off x="12343505" y="6965816"/>
              <a:ext cx="0" cy="3567995"/>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Elipse 31">
              <a:extLst>
                <a:ext uri="{FF2B5EF4-FFF2-40B4-BE49-F238E27FC236}">
                  <a16:creationId xmlns:a16="http://schemas.microsoft.com/office/drawing/2014/main" id="{A657400F-8FEB-409A-A88D-4F884927E04A}"/>
                </a:ext>
              </a:extLst>
            </p:cNvPr>
            <p:cNvSpPr/>
            <p:nvPr/>
          </p:nvSpPr>
          <p:spPr>
            <a:xfrm>
              <a:off x="12925373" y="8428457"/>
              <a:ext cx="936000" cy="9360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Elipse 32">
              <a:extLst>
                <a:ext uri="{FF2B5EF4-FFF2-40B4-BE49-F238E27FC236}">
                  <a16:creationId xmlns:a16="http://schemas.microsoft.com/office/drawing/2014/main" id="{AC4FB114-1C90-4A04-AE9E-04EA1D28651B}"/>
                </a:ext>
              </a:extLst>
            </p:cNvPr>
            <p:cNvSpPr/>
            <p:nvPr/>
          </p:nvSpPr>
          <p:spPr>
            <a:xfrm>
              <a:off x="12923988" y="9725796"/>
              <a:ext cx="936000" cy="93609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o 33">
              <a:extLst>
                <a:ext uri="{FF2B5EF4-FFF2-40B4-BE49-F238E27FC236}">
                  <a16:creationId xmlns:a16="http://schemas.microsoft.com/office/drawing/2014/main" id="{5D8677C1-1BF8-4D56-AF1E-14CD5A5285D6}"/>
                </a:ext>
              </a:extLst>
            </p:cNvPr>
            <p:cNvGrpSpPr/>
            <p:nvPr/>
          </p:nvGrpSpPr>
          <p:grpSpPr>
            <a:xfrm>
              <a:off x="12918726" y="6958280"/>
              <a:ext cx="936000" cy="936099"/>
              <a:chOff x="13062044" y="4992892"/>
              <a:chExt cx="936000" cy="936099"/>
            </a:xfrm>
          </p:grpSpPr>
          <p:sp>
            <p:nvSpPr>
              <p:cNvPr id="31" name="Elipse 30">
                <a:extLst>
                  <a:ext uri="{FF2B5EF4-FFF2-40B4-BE49-F238E27FC236}">
                    <a16:creationId xmlns:a16="http://schemas.microsoft.com/office/drawing/2014/main" id="{73C865E4-CAD9-444B-947B-A33F2D498245}"/>
                  </a:ext>
                </a:extLst>
              </p:cNvPr>
              <p:cNvSpPr/>
              <p:nvPr/>
            </p:nvSpPr>
            <p:spPr>
              <a:xfrm>
                <a:off x="13062044" y="4992892"/>
                <a:ext cx="936000" cy="93609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oup 104">
                <a:extLst>
                  <a:ext uri="{FF2B5EF4-FFF2-40B4-BE49-F238E27FC236}">
                    <a16:creationId xmlns:a16="http://schemas.microsoft.com/office/drawing/2014/main" id="{3C7C2DA0-96C5-4FBA-A179-1084934F094A}"/>
                  </a:ext>
                </a:extLst>
              </p:cNvPr>
              <p:cNvGrpSpPr/>
              <p:nvPr/>
            </p:nvGrpSpPr>
            <p:grpSpPr>
              <a:xfrm>
                <a:off x="13281701" y="5273825"/>
                <a:ext cx="501894" cy="340952"/>
                <a:chOff x="8298930" y="-595312"/>
                <a:chExt cx="484188" cy="301625"/>
              </a:xfrm>
              <a:solidFill>
                <a:schemeClr val="bg1"/>
              </a:solidFill>
            </p:grpSpPr>
            <p:sp>
              <p:nvSpPr>
                <p:cNvPr id="17" name="Freeform 10">
                  <a:extLst>
                    <a:ext uri="{FF2B5EF4-FFF2-40B4-BE49-F238E27FC236}">
                      <a16:creationId xmlns:a16="http://schemas.microsoft.com/office/drawing/2014/main" id="{1AB1B96E-6F23-44A7-BB81-1A20A5C7CE30}"/>
                    </a:ext>
                  </a:extLst>
                </p:cNvPr>
                <p:cNvSpPr>
                  <a:spLocks noEditPoints="1"/>
                </p:cNvSpPr>
                <p:nvPr/>
              </p:nvSpPr>
              <p:spPr bwMode="auto">
                <a:xfrm>
                  <a:off x="8298930" y="-595312"/>
                  <a:ext cx="484188" cy="301625"/>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8" name="Freeform 11">
                  <a:extLst>
                    <a:ext uri="{FF2B5EF4-FFF2-40B4-BE49-F238E27FC236}">
                      <a16:creationId xmlns:a16="http://schemas.microsoft.com/office/drawing/2014/main" id="{7A918316-F23E-405D-92A6-1C3E5D32BB9B}"/>
                    </a:ext>
                  </a:extLst>
                </p:cNvPr>
                <p:cNvSpPr>
                  <a:spLocks/>
                </p:cNvSpPr>
                <p:nvPr/>
              </p:nvSpPr>
              <p:spPr bwMode="auto">
                <a:xfrm>
                  <a:off x="8491538" y="-504825"/>
                  <a:ext cx="68263" cy="68263"/>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9" name="Freeform 12">
                  <a:extLst>
                    <a:ext uri="{FF2B5EF4-FFF2-40B4-BE49-F238E27FC236}">
                      <a16:creationId xmlns:a16="http://schemas.microsoft.com/office/drawing/2014/main" id="{55745D44-9D08-4723-9BDC-1E5BA5F12332}"/>
                    </a:ext>
                  </a:extLst>
                </p:cNvPr>
                <p:cNvSpPr>
                  <a:spLocks noEditPoints="1"/>
                </p:cNvSpPr>
                <p:nvPr/>
              </p:nvSpPr>
              <p:spPr bwMode="auto">
                <a:xfrm>
                  <a:off x="8445500" y="-549275"/>
                  <a:ext cx="211138" cy="20955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20" name="Group 108">
              <a:extLst>
                <a:ext uri="{FF2B5EF4-FFF2-40B4-BE49-F238E27FC236}">
                  <a16:creationId xmlns:a16="http://schemas.microsoft.com/office/drawing/2014/main" id="{E78073A5-1B0F-4E02-98C1-B48D2B193BFB}"/>
                </a:ext>
              </a:extLst>
            </p:cNvPr>
            <p:cNvGrpSpPr/>
            <p:nvPr/>
          </p:nvGrpSpPr>
          <p:grpSpPr>
            <a:xfrm>
              <a:off x="13106413" y="9835094"/>
              <a:ext cx="654435" cy="642675"/>
              <a:chOff x="8588375" y="100013"/>
              <a:chExt cx="930276" cy="927101"/>
            </a:xfrm>
            <a:solidFill>
              <a:schemeClr val="bg1"/>
            </a:solidFill>
          </p:grpSpPr>
          <p:sp>
            <p:nvSpPr>
              <p:cNvPr id="21" name="Freeform 16">
                <a:extLst>
                  <a:ext uri="{FF2B5EF4-FFF2-40B4-BE49-F238E27FC236}">
                    <a16:creationId xmlns:a16="http://schemas.microsoft.com/office/drawing/2014/main" id="{30E84976-E612-4BC0-A7BF-8944677CBF3B}"/>
                  </a:ext>
                </a:extLst>
              </p:cNvPr>
              <p:cNvSpPr>
                <a:spLocks/>
              </p:cNvSpPr>
              <p:nvPr/>
            </p:nvSpPr>
            <p:spPr bwMode="auto">
              <a:xfrm>
                <a:off x="8921750" y="187326"/>
                <a:ext cx="509588" cy="504825"/>
              </a:xfrm>
              <a:custGeom>
                <a:avLst/>
                <a:gdLst>
                  <a:gd name="T0" fmla="*/ 7 w 134"/>
                  <a:gd name="T1" fmla="*/ 133 h 133"/>
                  <a:gd name="T2" fmla="*/ 3 w 134"/>
                  <a:gd name="T3" fmla="*/ 131 h 133"/>
                  <a:gd name="T4" fmla="*/ 3 w 134"/>
                  <a:gd name="T5" fmla="*/ 123 h 133"/>
                  <a:gd name="T6" fmla="*/ 123 w 134"/>
                  <a:gd name="T7" fmla="*/ 3 h 133"/>
                  <a:gd name="T8" fmla="*/ 131 w 134"/>
                  <a:gd name="T9" fmla="*/ 3 h 133"/>
                  <a:gd name="T10" fmla="*/ 131 w 134"/>
                  <a:gd name="T11" fmla="*/ 11 h 133"/>
                  <a:gd name="T12" fmla="*/ 11 w 134"/>
                  <a:gd name="T13" fmla="*/ 131 h 133"/>
                  <a:gd name="T14" fmla="*/ 7 w 134"/>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33">
                    <a:moveTo>
                      <a:pt x="7" y="133"/>
                    </a:moveTo>
                    <a:cubicBezTo>
                      <a:pt x="5" y="133"/>
                      <a:pt x="4" y="132"/>
                      <a:pt x="3" y="131"/>
                    </a:cubicBezTo>
                    <a:cubicBezTo>
                      <a:pt x="0" y="129"/>
                      <a:pt x="0" y="125"/>
                      <a:pt x="3" y="123"/>
                    </a:cubicBezTo>
                    <a:cubicBezTo>
                      <a:pt x="123" y="3"/>
                      <a:pt x="123" y="3"/>
                      <a:pt x="123" y="3"/>
                    </a:cubicBezTo>
                    <a:cubicBezTo>
                      <a:pt x="125" y="0"/>
                      <a:pt x="129" y="0"/>
                      <a:pt x="131" y="3"/>
                    </a:cubicBezTo>
                    <a:cubicBezTo>
                      <a:pt x="134" y="5"/>
                      <a:pt x="134" y="9"/>
                      <a:pt x="131" y="11"/>
                    </a:cubicBezTo>
                    <a:cubicBezTo>
                      <a:pt x="11" y="131"/>
                      <a:pt x="11" y="131"/>
                      <a:pt x="11" y="131"/>
                    </a:cubicBezTo>
                    <a:cubicBezTo>
                      <a:pt x="10" y="132"/>
                      <a:pt x="9" y="133"/>
                      <a:pt x="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2" name="Freeform 17">
                <a:extLst>
                  <a:ext uri="{FF2B5EF4-FFF2-40B4-BE49-F238E27FC236}">
                    <a16:creationId xmlns:a16="http://schemas.microsoft.com/office/drawing/2014/main" id="{4D3D6F27-159D-4CF9-936C-E71B225A4859}"/>
                  </a:ext>
                </a:extLst>
              </p:cNvPr>
              <p:cNvSpPr>
                <a:spLocks noEditPoints="1"/>
              </p:cNvSpPr>
              <p:nvPr/>
            </p:nvSpPr>
            <p:spPr bwMode="auto">
              <a:xfrm>
                <a:off x="9164638" y="100013"/>
                <a:ext cx="354013" cy="346075"/>
              </a:xfrm>
              <a:custGeom>
                <a:avLst/>
                <a:gdLst>
                  <a:gd name="T0" fmla="*/ 41 w 93"/>
                  <a:gd name="T1" fmla="*/ 91 h 91"/>
                  <a:gd name="T2" fmla="*/ 15 w 93"/>
                  <a:gd name="T3" fmla="*/ 78 h 91"/>
                  <a:gd name="T4" fmla="*/ 3 w 93"/>
                  <a:gd name="T5" fmla="*/ 46 h 91"/>
                  <a:gd name="T6" fmla="*/ 61 w 93"/>
                  <a:gd name="T7" fmla="*/ 0 h 91"/>
                  <a:gd name="T8" fmla="*/ 67 w 93"/>
                  <a:gd name="T9" fmla="*/ 1 h 91"/>
                  <a:gd name="T10" fmla="*/ 69 w 93"/>
                  <a:gd name="T11" fmla="*/ 6 h 91"/>
                  <a:gd name="T12" fmla="*/ 69 w 93"/>
                  <a:gd name="T13" fmla="*/ 24 h 91"/>
                  <a:gd name="T14" fmla="*/ 87 w 93"/>
                  <a:gd name="T15" fmla="*/ 24 h 91"/>
                  <a:gd name="T16" fmla="*/ 92 w 93"/>
                  <a:gd name="T17" fmla="*/ 26 h 91"/>
                  <a:gd name="T18" fmla="*/ 93 w 93"/>
                  <a:gd name="T19" fmla="*/ 32 h 91"/>
                  <a:gd name="T20" fmla="*/ 41 w 93"/>
                  <a:gd name="T21" fmla="*/ 91 h 91"/>
                  <a:gd name="T22" fmla="*/ 57 w 93"/>
                  <a:gd name="T23" fmla="*/ 15 h 91"/>
                  <a:gd name="T24" fmla="*/ 15 w 93"/>
                  <a:gd name="T25" fmla="*/ 48 h 91"/>
                  <a:gd name="T26" fmla="*/ 23 w 93"/>
                  <a:gd name="T27" fmla="*/ 70 h 91"/>
                  <a:gd name="T28" fmla="*/ 41 w 93"/>
                  <a:gd name="T29" fmla="*/ 79 h 91"/>
                  <a:gd name="T30" fmla="*/ 78 w 93"/>
                  <a:gd name="T31" fmla="*/ 36 h 91"/>
                  <a:gd name="T32" fmla="*/ 63 w 93"/>
                  <a:gd name="T33" fmla="*/ 36 h 91"/>
                  <a:gd name="T34" fmla="*/ 57 w 93"/>
                  <a:gd name="T35" fmla="*/ 30 h 91"/>
                  <a:gd name="T36" fmla="*/ 57 w 93"/>
                  <a:gd name="T37"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1">
                    <a:moveTo>
                      <a:pt x="41" y="91"/>
                    </a:moveTo>
                    <a:cubicBezTo>
                      <a:pt x="32" y="91"/>
                      <a:pt x="23" y="87"/>
                      <a:pt x="15" y="78"/>
                    </a:cubicBezTo>
                    <a:cubicBezTo>
                      <a:pt x="4" y="68"/>
                      <a:pt x="0" y="57"/>
                      <a:pt x="3" y="46"/>
                    </a:cubicBezTo>
                    <a:cubicBezTo>
                      <a:pt x="9" y="18"/>
                      <a:pt x="56" y="2"/>
                      <a:pt x="61" y="0"/>
                    </a:cubicBezTo>
                    <a:cubicBezTo>
                      <a:pt x="63" y="0"/>
                      <a:pt x="65" y="0"/>
                      <a:pt x="67" y="1"/>
                    </a:cubicBezTo>
                    <a:cubicBezTo>
                      <a:pt x="68" y="2"/>
                      <a:pt x="69" y="4"/>
                      <a:pt x="69" y="6"/>
                    </a:cubicBezTo>
                    <a:cubicBezTo>
                      <a:pt x="69" y="24"/>
                      <a:pt x="69" y="24"/>
                      <a:pt x="69" y="24"/>
                    </a:cubicBezTo>
                    <a:cubicBezTo>
                      <a:pt x="87" y="24"/>
                      <a:pt x="87" y="24"/>
                      <a:pt x="87" y="24"/>
                    </a:cubicBezTo>
                    <a:cubicBezTo>
                      <a:pt x="89" y="24"/>
                      <a:pt x="91" y="25"/>
                      <a:pt x="92" y="26"/>
                    </a:cubicBezTo>
                    <a:cubicBezTo>
                      <a:pt x="93" y="28"/>
                      <a:pt x="93" y="30"/>
                      <a:pt x="93" y="32"/>
                    </a:cubicBezTo>
                    <a:cubicBezTo>
                      <a:pt x="91" y="38"/>
                      <a:pt x="72" y="91"/>
                      <a:pt x="41" y="91"/>
                    </a:cubicBezTo>
                    <a:close/>
                    <a:moveTo>
                      <a:pt x="57" y="15"/>
                    </a:moveTo>
                    <a:cubicBezTo>
                      <a:pt x="42" y="21"/>
                      <a:pt x="18" y="33"/>
                      <a:pt x="15" y="48"/>
                    </a:cubicBezTo>
                    <a:cubicBezTo>
                      <a:pt x="13" y="55"/>
                      <a:pt x="16" y="62"/>
                      <a:pt x="23" y="70"/>
                    </a:cubicBezTo>
                    <a:cubicBezTo>
                      <a:pt x="29" y="76"/>
                      <a:pt x="35" y="79"/>
                      <a:pt x="41" y="79"/>
                    </a:cubicBezTo>
                    <a:cubicBezTo>
                      <a:pt x="57" y="79"/>
                      <a:pt x="72" y="53"/>
                      <a:pt x="78" y="36"/>
                    </a:cubicBezTo>
                    <a:cubicBezTo>
                      <a:pt x="63" y="36"/>
                      <a:pt x="63" y="36"/>
                      <a:pt x="63" y="36"/>
                    </a:cubicBezTo>
                    <a:cubicBezTo>
                      <a:pt x="60" y="36"/>
                      <a:pt x="57" y="33"/>
                      <a:pt x="57" y="30"/>
                    </a:cubicBez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3" name="Freeform 18">
                <a:extLst>
                  <a:ext uri="{FF2B5EF4-FFF2-40B4-BE49-F238E27FC236}">
                    <a16:creationId xmlns:a16="http://schemas.microsoft.com/office/drawing/2014/main" id="{7903C113-B3D1-4126-95C2-AF04746F7ABB}"/>
                  </a:ext>
                </a:extLst>
              </p:cNvPr>
              <p:cNvSpPr>
                <a:spLocks/>
              </p:cNvSpPr>
              <p:nvPr/>
            </p:nvSpPr>
            <p:spPr bwMode="auto">
              <a:xfrm>
                <a:off x="9290050" y="142876"/>
                <a:ext cx="46038" cy="185738"/>
              </a:xfrm>
              <a:custGeom>
                <a:avLst/>
                <a:gdLst>
                  <a:gd name="T0" fmla="*/ 6 w 12"/>
                  <a:gd name="T1" fmla="*/ 49 h 49"/>
                  <a:gd name="T2" fmla="*/ 0 w 12"/>
                  <a:gd name="T3" fmla="*/ 43 h 49"/>
                  <a:gd name="T4" fmla="*/ 0 w 12"/>
                  <a:gd name="T5" fmla="*/ 6 h 49"/>
                  <a:gd name="T6" fmla="*/ 6 w 12"/>
                  <a:gd name="T7" fmla="*/ 0 h 49"/>
                  <a:gd name="T8" fmla="*/ 12 w 12"/>
                  <a:gd name="T9" fmla="*/ 6 h 49"/>
                  <a:gd name="T10" fmla="*/ 12 w 12"/>
                  <a:gd name="T11" fmla="*/ 43 h 49"/>
                  <a:gd name="T12" fmla="*/ 6 w 1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2" h="49">
                    <a:moveTo>
                      <a:pt x="6" y="49"/>
                    </a:moveTo>
                    <a:cubicBezTo>
                      <a:pt x="3" y="49"/>
                      <a:pt x="0" y="46"/>
                      <a:pt x="0" y="43"/>
                    </a:cubicBezTo>
                    <a:cubicBezTo>
                      <a:pt x="0" y="6"/>
                      <a:pt x="0" y="6"/>
                      <a:pt x="0" y="6"/>
                    </a:cubicBezTo>
                    <a:cubicBezTo>
                      <a:pt x="0" y="2"/>
                      <a:pt x="3" y="0"/>
                      <a:pt x="6" y="0"/>
                    </a:cubicBezTo>
                    <a:cubicBezTo>
                      <a:pt x="9" y="0"/>
                      <a:pt x="12" y="2"/>
                      <a:pt x="12" y="6"/>
                    </a:cubicBezTo>
                    <a:cubicBezTo>
                      <a:pt x="12" y="43"/>
                      <a:pt x="12" y="43"/>
                      <a:pt x="12" y="43"/>
                    </a:cubicBezTo>
                    <a:cubicBezTo>
                      <a:pt x="12" y="46"/>
                      <a:pt x="9" y="49"/>
                      <a:pt x="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4" name="Freeform 19">
                <a:extLst>
                  <a:ext uri="{FF2B5EF4-FFF2-40B4-BE49-F238E27FC236}">
                    <a16:creationId xmlns:a16="http://schemas.microsoft.com/office/drawing/2014/main" id="{C5A8227F-010E-4C91-8A58-2D2547A65591}"/>
                  </a:ext>
                </a:extLst>
              </p:cNvPr>
              <p:cNvSpPr>
                <a:spLocks/>
              </p:cNvSpPr>
              <p:nvPr/>
            </p:nvSpPr>
            <p:spPr bwMode="auto">
              <a:xfrm>
                <a:off x="8588375" y="882651"/>
                <a:ext cx="147638" cy="144463"/>
              </a:xfrm>
              <a:custGeom>
                <a:avLst/>
                <a:gdLst>
                  <a:gd name="T0" fmla="*/ 7 w 39"/>
                  <a:gd name="T1" fmla="*/ 38 h 38"/>
                  <a:gd name="T2" fmla="*/ 3 w 39"/>
                  <a:gd name="T3" fmla="*/ 36 h 38"/>
                  <a:gd name="T4" fmla="*/ 3 w 39"/>
                  <a:gd name="T5" fmla="*/ 28 h 38"/>
                  <a:gd name="T6" fmla="*/ 29 w 39"/>
                  <a:gd name="T7" fmla="*/ 2 h 38"/>
                  <a:gd name="T8" fmla="*/ 37 w 39"/>
                  <a:gd name="T9" fmla="*/ 2 h 38"/>
                  <a:gd name="T10" fmla="*/ 37 w 39"/>
                  <a:gd name="T11" fmla="*/ 10 h 38"/>
                  <a:gd name="T12" fmla="*/ 11 w 39"/>
                  <a:gd name="T13" fmla="*/ 36 h 38"/>
                  <a:gd name="T14" fmla="*/ 7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7" y="38"/>
                    </a:moveTo>
                    <a:cubicBezTo>
                      <a:pt x="5" y="38"/>
                      <a:pt x="4" y="37"/>
                      <a:pt x="3" y="36"/>
                    </a:cubicBezTo>
                    <a:cubicBezTo>
                      <a:pt x="0" y="34"/>
                      <a:pt x="0" y="30"/>
                      <a:pt x="3" y="28"/>
                    </a:cubicBezTo>
                    <a:cubicBezTo>
                      <a:pt x="29" y="2"/>
                      <a:pt x="29" y="2"/>
                      <a:pt x="29" y="2"/>
                    </a:cubicBezTo>
                    <a:cubicBezTo>
                      <a:pt x="31" y="0"/>
                      <a:pt x="35" y="0"/>
                      <a:pt x="37" y="2"/>
                    </a:cubicBezTo>
                    <a:cubicBezTo>
                      <a:pt x="39" y="4"/>
                      <a:pt x="39" y="8"/>
                      <a:pt x="37" y="10"/>
                    </a:cubicBezTo>
                    <a:cubicBezTo>
                      <a:pt x="11" y="36"/>
                      <a:pt x="11" y="36"/>
                      <a:pt x="11" y="36"/>
                    </a:cubicBezTo>
                    <a:cubicBezTo>
                      <a:pt x="10" y="37"/>
                      <a:pt x="9" y="38"/>
                      <a:pt x="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5" name="Freeform 20">
                <a:extLst>
                  <a:ext uri="{FF2B5EF4-FFF2-40B4-BE49-F238E27FC236}">
                    <a16:creationId xmlns:a16="http://schemas.microsoft.com/office/drawing/2014/main" id="{B1F363B6-2D83-490C-A21D-55AB9969E953}"/>
                  </a:ext>
                </a:extLst>
              </p:cNvPr>
              <p:cNvSpPr>
                <a:spLocks/>
              </p:cNvSpPr>
              <p:nvPr/>
            </p:nvSpPr>
            <p:spPr bwMode="auto">
              <a:xfrm>
                <a:off x="9161463" y="882651"/>
                <a:ext cx="147638" cy="144463"/>
              </a:xfrm>
              <a:custGeom>
                <a:avLst/>
                <a:gdLst>
                  <a:gd name="T0" fmla="*/ 32 w 39"/>
                  <a:gd name="T1" fmla="*/ 38 h 38"/>
                  <a:gd name="T2" fmla="*/ 28 w 39"/>
                  <a:gd name="T3" fmla="*/ 36 h 38"/>
                  <a:gd name="T4" fmla="*/ 2 w 39"/>
                  <a:gd name="T5" fmla="*/ 10 h 38"/>
                  <a:gd name="T6" fmla="*/ 2 w 39"/>
                  <a:gd name="T7" fmla="*/ 2 h 38"/>
                  <a:gd name="T8" fmla="*/ 10 w 39"/>
                  <a:gd name="T9" fmla="*/ 2 h 38"/>
                  <a:gd name="T10" fmla="*/ 36 w 39"/>
                  <a:gd name="T11" fmla="*/ 28 h 38"/>
                  <a:gd name="T12" fmla="*/ 36 w 39"/>
                  <a:gd name="T13" fmla="*/ 36 h 38"/>
                  <a:gd name="T14" fmla="*/ 32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2" y="38"/>
                    </a:moveTo>
                    <a:cubicBezTo>
                      <a:pt x="30" y="38"/>
                      <a:pt x="29" y="37"/>
                      <a:pt x="28" y="36"/>
                    </a:cubicBezTo>
                    <a:cubicBezTo>
                      <a:pt x="2" y="10"/>
                      <a:pt x="2" y="10"/>
                      <a:pt x="2" y="10"/>
                    </a:cubicBezTo>
                    <a:cubicBezTo>
                      <a:pt x="0" y="8"/>
                      <a:pt x="0" y="4"/>
                      <a:pt x="2" y="2"/>
                    </a:cubicBezTo>
                    <a:cubicBezTo>
                      <a:pt x="4" y="0"/>
                      <a:pt x="8" y="0"/>
                      <a:pt x="10" y="2"/>
                    </a:cubicBezTo>
                    <a:cubicBezTo>
                      <a:pt x="36" y="28"/>
                      <a:pt x="36" y="28"/>
                      <a:pt x="36" y="28"/>
                    </a:cubicBezTo>
                    <a:cubicBezTo>
                      <a:pt x="39" y="30"/>
                      <a:pt x="39" y="34"/>
                      <a:pt x="36" y="36"/>
                    </a:cubicBezTo>
                    <a:cubicBezTo>
                      <a:pt x="35" y="37"/>
                      <a:pt x="34" y="38"/>
                      <a:pt x="3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6" name="Freeform 21">
                <a:extLst>
                  <a:ext uri="{FF2B5EF4-FFF2-40B4-BE49-F238E27FC236}">
                    <a16:creationId xmlns:a16="http://schemas.microsoft.com/office/drawing/2014/main" id="{74F5F3F1-F5DF-492A-BBCC-F4F06C3D6D31}"/>
                  </a:ext>
                </a:extLst>
              </p:cNvPr>
              <p:cNvSpPr>
                <a:spLocks noEditPoints="1"/>
              </p:cNvSpPr>
              <p:nvPr/>
            </p:nvSpPr>
            <p:spPr bwMode="auto">
              <a:xfrm>
                <a:off x="8591550" y="312738"/>
                <a:ext cx="714375" cy="714375"/>
              </a:xfrm>
              <a:custGeom>
                <a:avLst/>
                <a:gdLst>
                  <a:gd name="T0" fmla="*/ 94 w 188"/>
                  <a:gd name="T1" fmla="*/ 188 h 188"/>
                  <a:gd name="T2" fmla="*/ 0 w 188"/>
                  <a:gd name="T3" fmla="*/ 94 h 188"/>
                  <a:gd name="T4" fmla="*/ 94 w 188"/>
                  <a:gd name="T5" fmla="*/ 0 h 188"/>
                  <a:gd name="T6" fmla="*/ 188 w 188"/>
                  <a:gd name="T7" fmla="*/ 94 h 188"/>
                  <a:gd name="T8" fmla="*/ 94 w 188"/>
                  <a:gd name="T9" fmla="*/ 188 h 188"/>
                  <a:gd name="T10" fmla="*/ 94 w 188"/>
                  <a:gd name="T11" fmla="*/ 12 h 188"/>
                  <a:gd name="T12" fmla="*/ 12 w 188"/>
                  <a:gd name="T13" fmla="*/ 94 h 188"/>
                  <a:gd name="T14" fmla="*/ 94 w 188"/>
                  <a:gd name="T15" fmla="*/ 176 h 188"/>
                  <a:gd name="T16" fmla="*/ 176 w 188"/>
                  <a:gd name="T17" fmla="*/ 94 h 188"/>
                  <a:gd name="T18" fmla="*/ 94 w 188"/>
                  <a:gd name="T19" fmla="*/ 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94" y="188"/>
                    </a:moveTo>
                    <a:cubicBezTo>
                      <a:pt x="42" y="188"/>
                      <a:pt x="0" y="146"/>
                      <a:pt x="0" y="94"/>
                    </a:cubicBezTo>
                    <a:cubicBezTo>
                      <a:pt x="0" y="42"/>
                      <a:pt x="42" y="0"/>
                      <a:pt x="94" y="0"/>
                    </a:cubicBezTo>
                    <a:cubicBezTo>
                      <a:pt x="146" y="0"/>
                      <a:pt x="188" y="42"/>
                      <a:pt x="188" y="94"/>
                    </a:cubicBezTo>
                    <a:cubicBezTo>
                      <a:pt x="188" y="146"/>
                      <a:pt x="146" y="188"/>
                      <a:pt x="94" y="188"/>
                    </a:cubicBezTo>
                    <a:close/>
                    <a:moveTo>
                      <a:pt x="94" y="12"/>
                    </a:moveTo>
                    <a:cubicBezTo>
                      <a:pt x="49" y="12"/>
                      <a:pt x="12" y="49"/>
                      <a:pt x="12" y="94"/>
                    </a:cubicBezTo>
                    <a:cubicBezTo>
                      <a:pt x="12" y="139"/>
                      <a:pt x="49" y="176"/>
                      <a:pt x="94" y="176"/>
                    </a:cubicBezTo>
                    <a:cubicBezTo>
                      <a:pt x="139" y="176"/>
                      <a:pt x="176" y="139"/>
                      <a:pt x="176" y="94"/>
                    </a:cubicBezTo>
                    <a:cubicBezTo>
                      <a:pt x="176" y="49"/>
                      <a:pt x="139" y="12"/>
                      <a:pt x="9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7" name="Freeform 22">
                <a:extLst>
                  <a:ext uri="{FF2B5EF4-FFF2-40B4-BE49-F238E27FC236}">
                    <a16:creationId xmlns:a16="http://schemas.microsoft.com/office/drawing/2014/main" id="{266444C2-0D18-4BEF-BD40-CB69FE578866}"/>
                  </a:ext>
                </a:extLst>
              </p:cNvPr>
              <p:cNvSpPr>
                <a:spLocks noEditPoints="1"/>
              </p:cNvSpPr>
              <p:nvPr/>
            </p:nvSpPr>
            <p:spPr bwMode="auto">
              <a:xfrm>
                <a:off x="8713788" y="434976"/>
                <a:ext cx="469900" cy="469900"/>
              </a:xfrm>
              <a:custGeom>
                <a:avLst/>
                <a:gdLst>
                  <a:gd name="T0" fmla="*/ 62 w 124"/>
                  <a:gd name="T1" fmla="*/ 124 h 124"/>
                  <a:gd name="T2" fmla="*/ 0 w 124"/>
                  <a:gd name="T3" fmla="*/ 62 h 124"/>
                  <a:gd name="T4" fmla="*/ 62 w 124"/>
                  <a:gd name="T5" fmla="*/ 0 h 124"/>
                  <a:gd name="T6" fmla="*/ 124 w 124"/>
                  <a:gd name="T7" fmla="*/ 62 h 124"/>
                  <a:gd name="T8" fmla="*/ 62 w 124"/>
                  <a:gd name="T9" fmla="*/ 124 h 124"/>
                  <a:gd name="T10" fmla="*/ 62 w 124"/>
                  <a:gd name="T11" fmla="*/ 12 h 124"/>
                  <a:gd name="T12" fmla="*/ 12 w 124"/>
                  <a:gd name="T13" fmla="*/ 62 h 124"/>
                  <a:gd name="T14" fmla="*/ 62 w 124"/>
                  <a:gd name="T15" fmla="*/ 112 h 124"/>
                  <a:gd name="T16" fmla="*/ 112 w 124"/>
                  <a:gd name="T17" fmla="*/ 62 h 124"/>
                  <a:gd name="T18" fmla="*/ 62 w 124"/>
                  <a:gd name="T19"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124"/>
                    </a:moveTo>
                    <a:cubicBezTo>
                      <a:pt x="28" y="124"/>
                      <a:pt x="0" y="96"/>
                      <a:pt x="0" y="62"/>
                    </a:cubicBezTo>
                    <a:cubicBezTo>
                      <a:pt x="0" y="28"/>
                      <a:pt x="28" y="0"/>
                      <a:pt x="62" y="0"/>
                    </a:cubicBezTo>
                    <a:cubicBezTo>
                      <a:pt x="96" y="0"/>
                      <a:pt x="124" y="28"/>
                      <a:pt x="124" y="62"/>
                    </a:cubicBezTo>
                    <a:cubicBezTo>
                      <a:pt x="124" y="96"/>
                      <a:pt x="96" y="124"/>
                      <a:pt x="62" y="124"/>
                    </a:cubicBezTo>
                    <a:close/>
                    <a:moveTo>
                      <a:pt x="62" y="12"/>
                    </a:moveTo>
                    <a:cubicBezTo>
                      <a:pt x="34" y="12"/>
                      <a:pt x="12" y="34"/>
                      <a:pt x="12" y="62"/>
                    </a:cubicBezTo>
                    <a:cubicBezTo>
                      <a:pt x="12" y="90"/>
                      <a:pt x="34" y="112"/>
                      <a:pt x="62" y="112"/>
                    </a:cubicBezTo>
                    <a:cubicBezTo>
                      <a:pt x="90" y="112"/>
                      <a:pt x="112" y="90"/>
                      <a:pt x="112" y="62"/>
                    </a:cubicBezTo>
                    <a:cubicBezTo>
                      <a:pt x="112" y="34"/>
                      <a:pt x="90" y="12"/>
                      <a:pt x="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8" name="Freeform 23">
                <a:extLst>
                  <a:ext uri="{FF2B5EF4-FFF2-40B4-BE49-F238E27FC236}">
                    <a16:creationId xmlns:a16="http://schemas.microsoft.com/office/drawing/2014/main" id="{27A2FA78-07D9-4E56-9BB4-1BBB69248827}"/>
                  </a:ext>
                </a:extLst>
              </p:cNvPr>
              <p:cNvSpPr>
                <a:spLocks noEditPoints="1"/>
              </p:cNvSpPr>
              <p:nvPr/>
            </p:nvSpPr>
            <p:spPr bwMode="auto">
              <a:xfrm>
                <a:off x="8834438" y="555626"/>
                <a:ext cx="228600" cy="228600"/>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9" name="Freeform 24">
                <a:extLst>
                  <a:ext uri="{FF2B5EF4-FFF2-40B4-BE49-F238E27FC236}">
                    <a16:creationId xmlns:a16="http://schemas.microsoft.com/office/drawing/2014/main" id="{E1A79CB7-A92A-4F70-A294-C659B76B6904}"/>
                  </a:ext>
                </a:extLst>
              </p:cNvPr>
              <p:cNvSpPr>
                <a:spLocks noEditPoints="1"/>
              </p:cNvSpPr>
              <p:nvPr/>
            </p:nvSpPr>
            <p:spPr bwMode="auto">
              <a:xfrm>
                <a:off x="8910638" y="631826"/>
                <a:ext cx="76200" cy="76200"/>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8 h 20"/>
                  <a:gd name="T12" fmla="*/ 8 w 20"/>
                  <a:gd name="T13" fmla="*/ 10 h 20"/>
                  <a:gd name="T14" fmla="*/ 10 w 20"/>
                  <a:gd name="T15" fmla="*/ 12 h 20"/>
                  <a:gd name="T16" fmla="*/ 12 w 20"/>
                  <a:gd name="T17" fmla="*/ 10 h 20"/>
                  <a:gd name="T18" fmla="*/ 10 w 20"/>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8"/>
                    </a:moveTo>
                    <a:cubicBezTo>
                      <a:pt x="9" y="8"/>
                      <a:pt x="8" y="9"/>
                      <a:pt x="8" y="10"/>
                    </a:cubicBezTo>
                    <a:cubicBezTo>
                      <a:pt x="8" y="11"/>
                      <a:pt x="9" y="12"/>
                      <a:pt x="10" y="12"/>
                    </a:cubicBezTo>
                    <a:cubicBezTo>
                      <a:pt x="11" y="12"/>
                      <a:pt x="12" y="11"/>
                      <a:pt x="12" y="10"/>
                    </a:cubicBezTo>
                    <a:cubicBezTo>
                      <a:pt x="12" y="9"/>
                      <a:pt x="11"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35" name="Group 41">
              <a:extLst>
                <a:ext uri="{FF2B5EF4-FFF2-40B4-BE49-F238E27FC236}">
                  <a16:creationId xmlns:a16="http://schemas.microsoft.com/office/drawing/2014/main" id="{0142CDBD-32EE-4E86-B0D2-8F193153238C}"/>
                </a:ext>
              </a:extLst>
            </p:cNvPr>
            <p:cNvGrpSpPr/>
            <p:nvPr/>
          </p:nvGrpSpPr>
          <p:grpSpPr>
            <a:xfrm>
              <a:off x="13146905" y="8662593"/>
              <a:ext cx="519562" cy="433379"/>
              <a:chOff x="5326063" y="2705101"/>
              <a:chExt cx="1506538" cy="1349374"/>
            </a:xfrm>
            <a:solidFill>
              <a:schemeClr val="bg1"/>
            </a:solidFill>
          </p:grpSpPr>
          <p:sp>
            <p:nvSpPr>
              <p:cNvPr id="36" name="Freeform 5">
                <a:extLst>
                  <a:ext uri="{FF2B5EF4-FFF2-40B4-BE49-F238E27FC236}">
                    <a16:creationId xmlns:a16="http://schemas.microsoft.com/office/drawing/2014/main" id="{D5AA2FB7-F651-4414-898C-1D230192FA3F}"/>
                  </a:ext>
                </a:extLst>
              </p:cNvPr>
              <p:cNvSpPr>
                <a:spLocks noEditPoints="1"/>
              </p:cNvSpPr>
              <p:nvPr/>
            </p:nvSpPr>
            <p:spPr bwMode="auto">
              <a:xfrm>
                <a:off x="5326063" y="2705101"/>
                <a:ext cx="1506538" cy="1349374"/>
              </a:xfrm>
              <a:custGeom>
                <a:avLst/>
                <a:gdLst>
                  <a:gd name="T0" fmla="*/ 109 w 112"/>
                  <a:gd name="T1" fmla="*/ 4 h 100"/>
                  <a:gd name="T2" fmla="*/ 83 w 112"/>
                  <a:gd name="T3" fmla="*/ 0 h 100"/>
                  <a:gd name="T4" fmla="*/ 67 w 112"/>
                  <a:gd name="T5" fmla="*/ 3 h 100"/>
                  <a:gd name="T6" fmla="*/ 56 w 112"/>
                  <a:gd name="T7" fmla="*/ 10 h 100"/>
                  <a:gd name="T8" fmla="*/ 45 w 112"/>
                  <a:gd name="T9" fmla="*/ 3 h 100"/>
                  <a:gd name="T10" fmla="*/ 29 w 112"/>
                  <a:gd name="T11" fmla="*/ 0 h 100"/>
                  <a:gd name="T12" fmla="*/ 3 w 112"/>
                  <a:gd name="T13" fmla="*/ 4 h 100"/>
                  <a:gd name="T14" fmla="*/ 0 w 112"/>
                  <a:gd name="T15" fmla="*/ 5 h 100"/>
                  <a:gd name="T16" fmla="*/ 0 w 112"/>
                  <a:gd name="T17" fmla="*/ 92 h 100"/>
                  <a:gd name="T18" fmla="*/ 5 w 112"/>
                  <a:gd name="T19" fmla="*/ 91 h 100"/>
                  <a:gd name="T20" fmla="*/ 41 w 112"/>
                  <a:gd name="T21" fmla="*/ 91 h 100"/>
                  <a:gd name="T22" fmla="*/ 56 w 112"/>
                  <a:gd name="T23" fmla="*/ 100 h 100"/>
                  <a:gd name="T24" fmla="*/ 71 w 112"/>
                  <a:gd name="T25" fmla="*/ 91 h 100"/>
                  <a:gd name="T26" fmla="*/ 107 w 112"/>
                  <a:gd name="T27" fmla="*/ 91 h 100"/>
                  <a:gd name="T28" fmla="*/ 112 w 112"/>
                  <a:gd name="T29" fmla="*/ 92 h 100"/>
                  <a:gd name="T30" fmla="*/ 112 w 112"/>
                  <a:gd name="T31" fmla="*/ 5 h 100"/>
                  <a:gd name="T32" fmla="*/ 109 w 112"/>
                  <a:gd name="T33" fmla="*/ 4 h 100"/>
                  <a:gd name="T34" fmla="*/ 52 w 112"/>
                  <a:gd name="T35" fmla="*/ 87 h 100"/>
                  <a:gd name="T36" fmla="*/ 44 w 112"/>
                  <a:gd name="T37" fmla="*/ 83 h 100"/>
                  <a:gd name="T38" fmla="*/ 27 w 112"/>
                  <a:gd name="T39" fmla="*/ 81 h 100"/>
                  <a:gd name="T40" fmla="*/ 8 w 112"/>
                  <a:gd name="T41" fmla="*/ 82 h 100"/>
                  <a:gd name="T42" fmla="*/ 8 w 112"/>
                  <a:gd name="T43" fmla="*/ 11 h 100"/>
                  <a:gd name="T44" fmla="*/ 29 w 112"/>
                  <a:gd name="T45" fmla="*/ 8 h 100"/>
                  <a:gd name="T46" fmla="*/ 42 w 112"/>
                  <a:gd name="T47" fmla="*/ 11 h 100"/>
                  <a:gd name="T48" fmla="*/ 52 w 112"/>
                  <a:gd name="T49" fmla="*/ 20 h 100"/>
                  <a:gd name="T50" fmla="*/ 52 w 112"/>
                  <a:gd name="T51" fmla="*/ 21 h 100"/>
                  <a:gd name="T52" fmla="*/ 52 w 112"/>
                  <a:gd name="T53" fmla="*/ 84 h 100"/>
                  <a:gd name="T54" fmla="*/ 52 w 112"/>
                  <a:gd name="T55" fmla="*/ 84 h 100"/>
                  <a:gd name="T56" fmla="*/ 52 w 112"/>
                  <a:gd name="T57" fmla="*/ 87 h 100"/>
                  <a:gd name="T58" fmla="*/ 104 w 112"/>
                  <a:gd name="T59" fmla="*/ 82 h 100"/>
                  <a:gd name="T60" fmla="*/ 85 w 112"/>
                  <a:gd name="T61" fmla="*/ 81 h 100"/>
                  <a:gd name="T62" fmla="*/ 68 w 112"/>
                  <a:gd name="T63" fmla="*/ 83 h 100"/>
                  <a:gd name="T64" fmla="*/ 60 w 112"/>
                  <a:gd name="T65" fmla="*/ 87 h 100"/>
                  <a:gd name="T66" fmla="*/ 60 w 112"/>
                  <a:gd name="T67" fmla="*/ 84 h 100"/>
                  <a:gd name="T68" fmla="*/ 60 w 112"/>
                  <a:gd name="T69" fmla="*/ 84 h 100"/>
                  <a:gd name="T70" fmla="*/ 60 w 112"/>
                  <a:gd name="T71" fmla="*/ 21 h 100"/>
                  <a:gd name="T72" fmla="*/ 60 w 112"/>
                  <a:gd name="T73" fmla="*/ 20 h 100"/>
                  <a:gd name="T74" fmla="*/ 70 w 112"/>
                  <a:gd name="T75" fmla="*/ 11 h 100"/>
                  <a:gd name="T76" fmla="*/ 83 w 112"/>
                  <a:gd name="T77" fmla="*/ 8 h 100"/>
                  <a:gd name="T78" fmla="*/ 104 w 112"/>
                  <a:gd name="T79" fmla="*/ 11 h 100"/>
                  <a:gd name="T80" fmla="*/ 104 w 112"/>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00">
                    <a:moveTo>
                      <a:pt x="109" y="4"/>
                    </a:moveTo>
                    <a:cubicBezTo>
                      <a:pt x="109" y="4"/>
                      <a:pt x="96" y="0"/>
                      <a:pt x="83" y="0"/>
                    </a:cubicBezTo>
                    <a:cubicBezTo>
                      <a:pt x="77" y="0"/>
                      <a:pt x="71" y="1"/>
                      <a:pt x="67" y="3"/>
                    </a:cubicBezTo>
                    <a:cubicBezTo>
                      <a:pt x="62" y="5"/>
                      <a:pt x="58" y="7"/>
                      <a:pt x="56" y="10"/>
                    </a:cubicBezTo>
                    <a:cubicBezTo>
                      <a:pt x="54" y="7"/>
                      <a:pt x="50" y="5"/>
                      <a:pt x="45" y="3"/>
                    </a:cubicBezTo>
                    <a:cubicBezTo>
                      <a:pt x="41" y="1"/>
                      <a:pt x="35" y="0"/>
                      <a:pt x="29" y="0"/>
                    </a:cubicBezTo>
                    <a:cubicBezTo>
                      <a:pt x="16" y="0"/>
                      <a:pt x="3" y="4"/>
                      <a:pt x="3" y="4"/>
                    </a:cubicBezTo>
                    <a:cubicBezTo>
                      <a:pt x="0" y="5"/>
                      <a:pt x="0" y="5"/>
                      <a:pt x="0" y="5"/>
                    </a:cubicBezTo>
                    <a:cubicBezTo>
                      <a:pt x="0" y="92"/>
                      <a:pt x="0" y="92"/>
                      <a:pt x="0" y="92"/>
                    </a:cubicBezTo>
                    <a:cubicBezTo>
                      <a:pt x="5" y="91"/>
                      <a:pt x="5" y="91"/>
                      <a:pt x="5" y="91"/>
                    </a:cubicBezTo>
                    <a:cubicBezTo>
                      <a:pt x="19" y="88"/>
                      <a:pt x="28" y="88"/>
                      <a:pt x="41" y="91"/>
                    </a:cubicBezTo>
                    <a:cubicBezTo>
                      <a:pt x="41" y="91"/>
                      <a:pt x="52" y="92"/>
                      <a:pt x="56" y="100"/>
                    </a:cubicBezTo>
                    <a:cubicBezTo>
                      <a:pt x="60" y="92"/>
                      <a:pt x="71" y="91"/>
                      <a:pt x="71" y="91"/>
                    </a:cubicBezTo>
                    <a:cubicBezTo>
                      <a:pt x="84" y="88"/>
                      <a:pt x="93" y="88"/>
                      <a:pt x="107" y="91"/>
                    </a:cubicBezTo>
                    <a:cubicBezTo>
                      <a:pt x="112" y="92"/>
                      <a:pt x="112" y="92"/>
                      <a:pt x="112" y="92"/>
                    </a:cubicBezTo>
                    <a:cubicBezTo>
                      <a:pt x="112" y="5"/>
                      <a:pt x="112" y="5"/>
                      <a:pt x="112" y="5"/>
                    </a:cubicBezTo>
                    <a:lnTo>
                      <a:pt x="109" y="4"/>
                    </a:lnTo>
                    <a:close/>
                    <a:moveTo>
                      <a:pt x="52" y="87"/>
                    </a:moveTo>
                    <a:cubicBezTo>
                      <a:pt x="49" y="85"/>
                      <a:pt x="47" y="84"/>
                      <a:pt x="44" y="83"/>
                    </a:cubicBezTo>
                    <a:cubicBezTo>
                      <a:pt x="39" y="81"/>
                      <a:pt x="32" y="81"/>
                      <a:pt x="27" y="81"/>
                    </a:cubicBezTo>
                    <a:cubicBezTo>
                      <a:pt x="21" y="81"/>
                      <a:pt x="15" y="81"/>
                      <a:pt x="8" y="82"/>
                    </a:cubicBezTo>
                    <a:cubicBezTo>
                      <a:pt x="8" y="11"/>
                      <a:pt x="8" y="11"/>
                      <a:pt x="8" y="11"/>
                    </a:cubicBezTo>
                    <a:cubicBezTo>
                      <a:pt x="12" y="10"/>
                      <a:pt x="20" y="8"/>
                      <a:pt x="29" y="8"/>
                    </a:cubicBezTo>
                    <a:cubicBezTo>
                      <a:pt x="34" y="8"/>
                      <a:pt x="39" y="9"/>
                      <a:pt x="42" y="11"/>
                    </a:cubicBezTo>
                    <a:cubicBezTo>
                      <a:pt x="50" y="13"/>
                      <a:pt x="52" y="17"/>
                      <a:pt x="52" y="20"/>
                    </a:cubicBezTo>
                    <a:cubicBezTo>
                      <a:pt x="52" y="20"/>
                      <a:pt x="52" y="21"/>
                      <a:pt x="52" y="21"/>
                    </a:cubicBezTo>
                    <a:cubicBezTo>
                      <a:pt x="52" y="84"/>
                      <a:pt x="52" y="84"/>
                      <a:pt x="52" y="84"/>
                    </a:cubicBezTo>
                    <a:cubicBezTo>
                      <a:pt x="52" y="84"/>
                      <a:pt x="52" y="84"/>
                      <a:pt x="52" y="84"/>
                    </a:cubicBezTo>
                    <a:lnTo>
                      <a:pt x="52" y="87"/>
                    </a:lnTo>
                    <a:close/>
                    <a:moveTo>
                      <a:pt x="104" y="82"/>
                    </a:moveTo>
                    <a:cubicBezTo>
                      <a:pt x="97" y="81"/>
                      <a:pt x="91" y="81"/>
                      <a:pt x="85" y="81"/>
                    </a:cubicBezTo>
                    <a:cubicBezTo>
                      <a:pt x="80" y="81"/>
                      <a:pt x="73" y="81"/>
                      <a:pt x="68" y="83"/>
                    </a:cubicBezTo>
                    <a:cubicBezTo>
                      <a:pt x="65" y="84"/>
                      <a:pt x="63" y="85"/>
                      <a:pt x="60" y="87"/>
                    </a:cubicBezTo>
                    <a:cubicBezTo>
                      <a:pt x="60" y="84"/>
                      <a:pt x="60" y="84"/>
                      <a:pt x="60" y="84"/>
                    </a:cubicBezTo>
                    <a:cubicBezTo>
                      <a:pt x="60" y="84"/>
                      <a:pt x="60" y="84"/>
                      <a:pt x="60" y="84"/>
                    </a:cubicBezTo>
                    <a:cubicBezTo>
                      <a:pt x="60" y="21"/>
                      <a:pt x="60" y="21"/>
                      <a:pt x="60" y="21"/>
                    </a:cubicBezTo>
                    <a:cubicBezTo>
                      <a:pt x="60" y="21"/>
                      <a:pt x="60" y="20"/>
                      <a:pt x="60" y="20"/>
                    </a:cubicBezTo>
                    <a:cubicBezTo>
                      <a:pt x="60" y="17"/>
                      <a:pt x="62" y="13"/>
                      <a:pt x="70" y="11"/>
                    </a:cubicBezTo>
                    <a:cubicBezTo>
                      <a:pt x="73" y="9"/>
                      <a:pt x="78" y="8"/>
                      <a:pt x="83" y="8"/>
                    </a:cubicBezTo>
                    <a:cubicBezTo>
                      <a:pt x="91" y="8"/>
                      <a:pt x="100" y="10"/>
                      <a:pt x="104" y="11"/>
                    </a:cubicBezTo>
                    <a:lnTo>
                      <a:pt x="104"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6">
                <a:extLst>
                  <a:ext uri="{FF2B5EF4-FFF2-40B4-BE49-F238E27FC236}">
                    <a16:creationId xmlns:a16="http://schemas.microsoft.com/office/drawing/2014/main" id="{82D0C983-B270-4FB2-A628-D8BCFE0FB546}"/>
                  </a:ext>
                </a:extLst>
              </p:cNvPr>
              <p:cNvSpPr>
                <a:spLocks/>
              </p:cNvSpPr>
              <p:nvPr/>
            </p:nvSpPr>
            <p:spPr bwMode="auto">
              <a:xfrm>
                <a:off x="5514975" y="2921000"/>
                <a:ext cx="430213" cy="161925"/>
              </a:xfrm>
              <a:custGeom>
                <a:avLst/>
                <a:gdLst>
                  <a:gd name="T0" fmla="*/ 1 w 32"/>
                  <a:gd name="T1" fmla="*/ 4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5"/>
                      <a:pt x="0" y="6"/>
                      <a:pt x="0" y="7"/>
                    </a:cubicBezTo>
                    <a:cubicBezTo>
                      <a:pt x="1" y="8"/>
                      <a:pt x="2" y="9"/>
                      <a:pt x="3" y="8"/>
                    </a:cubicBezTo>
                    <a:cubicBezTo>
                      <a:pt x="10" y="5"/>
                      <a:pt x="21" y="4"/>
                      <a:pt x="29" y="12"/>
                    </a:cubicBezTo>
                    <a:cubicBezTo>
                      <a:pt x="29" y="12"/>
                      <a:pt x="29" y="12"/>
                      <a:pt x="30" y="12"/>
                    </a:cubicBezTo>
                    <a:cubicBezTo>
                      <a:pt x="30" y="12"/>
                      <a:pt x="31" y="12"/>
                      <a:pt x="31" y="12"/>
                    </a:cubicBezTo>
                    <a:cubicBezTo>
                      <a:pt x="32" y="11"/>
                      <a:pt x="32" y="10"/>
                      <a:pt x="31" y="9"/>
                    </a:cubicBezTo>
                    <a:cubicBezTo>
                      <a:pt x="23" y="0"/>
                      <a:pt x="1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7">
                <a:extLst>
                  <a:ext uri="{FF2B5EF4-FFF2-40B4-BE49-F238E27FC236}">
                    <a16:creationId xmlns:a16="http://schemas.microsoft.com/office/drawing/2014/main" id="{2C28116E-BA48-4945-90C6-2C4DA6C2F299}"/>
                  </a:ext>
                </a:extLst>
              </p:cNvPr>
              <p:cNvSpPr>
                <a:spLocks/>
              </p:cNvSpPr>
              <p:nvPr/>
            </p:nvSpPr>
            <p:spPr bwMode="auto">
              <a:xfrm>
                <a:off x="5514975" y="308292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0"/>
                      <a:pt x="32" y="9"/>
                      <a:pt x="31" y="8"/>
                    </a:cubicBezTo>
                    <a:cubicBezTo>
                      <a:pt x="23" y="0"/>
                      <a:pt x="10" y="0"/>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9" name="Freeform 8">
                <a:extLst>
                  <a:ext uri="{FF2B5EF4-FFF2-40B4-BE49-F238E27FC236}">
                    <a16:creationId xmlns:a16="http://schemas.microsoft.com/office/drawing/2014/main" id="{749CDE1D-0AC9-4B6B-9252-5C7C9587EB13}"/>
                  </a:ext>
                </a:extLst>
              </p:cNvPr>
              <p:cNvSpPr>
                <a:spLocks/>
              </p:cNvSpPr>
              <p:nvPr/>
            </p:nvSpPr>
            <p:spPr bwMode="auto">
              <a:xfrm>
                <a:off x="5514975" y="3232150"/>
                <a:ext cx="430213" cy="161925"/>
              </a:xfrm>
              <a:custGeom>
                <a:avLst/>
                <a:gdLst>
                  <a:gd name="T0" fmla="*/ 1 w 32"/>
                  <a:gd name="T1" fmla="*/ 5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5"/>
                    </a:moveTo>
                    <a:cubicBezTo>
                      <a:pt x="0" y="5"/>
                      <a:pt x="0" y="6"/>
                      <a:pt x="0" y="7"/>
                    </a:cubicBezTo>
                    <a:cubicBezTo>
                      <a:pt x="1" y="8"/>
                      <a:pt x="2" y="9"/>
                      <a:pt x="3" y="8"/>
                    </a:cubicBezTo>
                    <a:cubicBezTo>
                      <a:pt x="10" y="5"/>
                      <a:pt x="21" y="5"/>
                      <a:pt x="29" y="12"/>
                    </a:cubicBezTo>
                    <a:cubicBezTo>
                      <a:pt x="29" y="12"/>
                      <a:pt x="29" y="12"/>
                      <a:pt x="30" y="12"/>
                    </a:cubicBezTo>
                    <a:cubicBezTo>
                      <a:pt x="30" y="12"/>
                      <a:pt x="31" y="12"/>
                      <a:pt x="31" y="12"/>
                    </a:cubicBezTo>
                    <a:cubicBezTo>
                      <a:pt x="32" y="11"/>
                      <a:pt x="32" y="10"/>
                      <a:pt x="31" y="9"/>
                    </a:cubicBezTo>
                    <a:cubicBezTo>
                      <a:pt x="23" y="0"/>
                      <a:pt x="10" y="1"/>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0" name="Freeform 9">
                <a:extLst>
                  <a:ext uri="{FF2B5EF4-FFF2-40B4-BE49-F238E27FC236}">
                    <a16:creationId xmlns:a16="http://schemas.microsoft.com/office/drawing/2014/main" id="{D1C2F006-DEEE-4514-ADC3-2E0F4AF82072}"/>
                  </a:ext>
                </a:extLst>
              </p:cNvPr>
              <p:cNvSpPr>
                <a:spLocks/>
              </p:cNvSpPr>
              <p:nvPr/>
            </p:nvSpPr>
            <p:spPr bwMode="auto">
              <a:xfrm>
                <a:off x="5514975" y="3394075"/>
                <a:ext cx="430213" cy="161925"/>
              </a:xfrm>
              <a:custGeom>
                <a:avLst/>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9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1"/>
                      <a:pt x="32" y="9"/>
                      <a:pt x="31" y="9"/>
                    </a:cubicBezTo>
                    <a:cubicBezTo>
                      <a:pt x="23" y="0"/>
                      <a:pt x="1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1" name="Freeform 10">
                <a:extLst>
                  <a:ext uri="{FF2B5EF4-FFF2-40B4-BE49-F238E27FC236}">
                    <a16:creationId xmlns:a16="http://schemas.microsoft.com/office/drawing/2014/main" id="{5FE87774-38AD-4221-9A1B-98437E8AB333}"/>
                  </a:ext>
                </a:extLst>
              </p:cNvPr>
              <p:cNvSpPr>
                <a:spLocks/>
              </p:cNvSpPr>
              <p:nvPr/>
            </p:nvSpPr>
            <p:spPr bwMode="auto">
              <a:xfrm>
                <a:off x="5514975" y="3556000"/>
                <a:ext cx="430213" cy="161925"/>
              </a:xfrm>
              <a:custGeom>
                <a:avLst/>
                <a:gdLst>
                  <a:gd name="T0" fmla="*/ 1 w 32"/>
                  <a:gd name="T1" fmla="*/ 4 h 12"/>
                  <a:gd name="T2" fmla="*/ 0 w 32"/>
                  <a:gd name="T3" fmla="*/ 6 h 12"/>
                  <a:gd name="T4" fmla="*/ 3 w 32"/>
                  <a:gd name="T5" fmla="*/ 7 h 12"/>
                  <a:gd name="T6" fmla="*/ 29 w 32"/>
                  <a:gd name="T7" fmla="*/ 11 h 12"/>
                  <a:gd name="T8" fmla="*/ 30 w 32"/>
                  <a:gd name="T9" fmla="*/ 12 h 12"/>
                  <a:gd name="T10" fmla="*/ 31 w 32"/>
                  <a:gd name="T11" fmla="*/ 11 h 12"/>
                  <a:gd name="T12" fmla="*/ 31 w 32"/>
                  <a:gd name="T13" fmla="*/ 8 h 12"/>
                  <a:gd name="T14" fmla="*/ 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5"/>
                      <a:pt x="0" y="6"/>
                    </a:cubicBezTo>
                    <a:cubicBezTo>
                      <a:pt x="1" y="7"/>
                      <a:pt x="2" y="8"/>
                      <a:pt x="3" y="7"/>
                    </a:cubicBezTo>
                    <a:cubicBezTo>
                      <a:pt x="10" y="4"/>
                      <a:pt x="21" y="4"/>
                      <a:pt x="29" y="11"/>
                    </a:cubicBezTo>
                    <a:cubicBezTo>
                      <a:pt x="29" y="11"/>
                      <a:pt x="29" y="12"/>
                      <a:pt x="30" y="12"/>
                    </a:cubicBezTo>
                    <a:cubicBezTo>
                      <a:pt x="30" y="12"/>
                      <a:pt x="31" y="11"/>
                      <a:pt x="31" y="11"/>
                    </a:cubicBezTo>
                    <a:cubicBezTo>
                      <a:pt x="32" y="10"/>
                      <a:pt x="32" y="9"/>
                      <a:pt x="31" y="8"/>
                    </a:cubicBezTo>
                    <a:cubicBezTo>
                      <a:pt x="23" y="0"/>
                      <a:pt x="10" y="0"/>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2" name="Freeform 11">
                <a:extLst>
                  <a:ext uri="{FF2B5EF4-FFF2-40B4-BE49-F238E27FC236}">
                    <a16:creationId xmlns:a16="http://schemas.microsoft.com/office/drawing/2014/main" id="{722CAB12-D771-45F7-BDA1-4B6AB82D85B9}"/>
                  </a:ext>
                </a:extLst>
              </p:cNvPr>
              <p:cNvSpPr>
                <a:spLocks/>
              </p:cNvSpPr>
              <p:nvPr/>
            </p:nvSpPr>
            <p:spPr bwMode="auto">
              <a:xfrm>
                <a:off x="6213475" y="2921000"/>
                <a:ext cx="430213" cy="161925"/>
              </a:xfrm>
              <a:custGeom>
                <a:avLst/>
                <a:gdLst>
                  <a:gd name="T0" fmla="*/ 1 w 32"/>
                  <a:gd name="T1" fmla="*/ 12 h 12"/>
                  <a:gd name="T2" fmla="*/ 2 w 32"/>
                  <a:gd name="T3" fmla="*/ 12 h 12"/>
                  <a:gd name="T4" fmla="*/ 3 w 32"/>
                  <a:gd name="T5" fmla="*/ 12 h 12"/>
                  <a:gd name="T6" fmla="*/ 29 w 32"/>
                  <a:gd name="T7" fmla="*/ 8 h 12"/>
                  <a:gd name="T8" fmla="*/ 32 w 32"/>
                  <a:gd name="T9" fmla="*/ 7 h 12"/>
                  <a:gd name="T10" fmla="*/ 31 w 32"/>
                  <a:gd name="T11" fmla="*/ 4 h 12"/>
                  <a:gd name="T12" fmla="*/ 1 w 32"/>
                  <a:gd name="T13" fmla="*/ 9 h 12"/>
                  <a:gd name="T14" fmla="*/ 1 w 3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12"/>
                    </a:moveTo>
                    <a:cubicBezTo>
                      <a:pt x="1" y="12"/>
                      <a:pt x="1" y="12"/>
                      <a:pt x="2" y="12"/>
                    </a:cubicBezTo>
                    <a:cubicBezTo>
                      <a:pt x="2" y="12"/>
                      <a:pt x="3" y="12"/>
                      <a:pt x="3" y="12"/>
                    </a:cubicBezTo>
                    <a:cubicBezTo>
                      <a:pt x="11" y="4"/>
                      <a:pt x="21" y="5"/>
                      <a:pt x="29" y="8"/>
                    </a:cubicBezTo>
                    <a:cubicBezTo>
                      <a:pt x="30" y="9"/>
                      <a:pt x="31" y="8"/>
                      <a:pt x="32" y="7"/>
                    </a:cubicBezTo>
                    <a:cubicBezTo>
                      <a:pt x="32" y="6"/>
                      <a:pt x="32" y="5"/>
                      <a:pt x="31" y="4"/>
                    </a:cubicBezTo>
                    <a:cubicBezTo>
                      <a:pt x="22" y="1"/>
                      <a:pt x="9" y="0"/>
                      <a:pt x="1" y="9"/>
                    </a:cubicBezTo>
                    <a:cubicBezTo>
                      <a:pt x="0" y="10"/>
                      <a:pt x="0" y="11"/>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12">
                <a:extLst>
                  <a:ext uri="{FF2B5EF4-FFF2-40B4-BE49-F238E27FC236}">
                    <a16:creationId xmlns:a16="http://schemas.microsoft.com/office/drawing/2014/main" id="{E56884EF-3293-4C82-A78C-A933C2F5E0E1}"/>
                  </a:ext>
                </a:extLst>
              </p:cNvPr>
              <p:cNvSpPr>
                <a:spLocks/>
              </p:cNvSpPr>
              <p:nvPr/>
            </p:nvSpPr>
            <p:spPr bwMode="auto">
              <a:xfrm>
                <a:off x="6213475" y="3082925"/>
                <a:ext cx="430213" cy="161925"/>
              </a:xfrm>
              <a:custGeom>
                <a:avLst/>
                <a:gdLst>
                  <a:gd name="T0" fmla="*/ 31 w 32"/>
                  <a:gd name="T1" fmla="*/ 4 h 12"/>
                  <a:gd name="T2" fmla="*/ 1 w 32"/>
                  <a:gd name="T3" fmla="*/ 8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0"/>
                      <a:pt x="9" y="0"/>
                      <a:pt x="1" y="8"/>
                    </a:cubicBezTo>
                    <a:cubicBezTo>
                      <a:pt x="0" y="9"/>
                      <a:pt x="0" y="10"/>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4" name="Freeform 13">
                <a:extLst>
                  <a:ext uri="{FF2B5EF4-FFF2-40B4-BE49-F238E27FC236}">
                    <a16:creationId xmlns:a16="http://schemas.microsoft.com/office/drawing/2014/main" id="{70DA62CC-C621-4086-85B7-2AE6C0A0DA37}"/>
                  </a:ext>
                </a:extLst>
              </p:cNvPr>
              <p:cNvSpPr>
                <a:spLocks/>
              </p:cNvSpPr>
              <p:nvPr/>
            </p:nvSpPr>
            <p:spPr bwMode="auto">
              <a:xfrm>
                <a:off x="6213475" y="3232150"/>
                <a:ext cx="430213" cy="161925"/>
              </a:xfrm>
              <a:custGeom>
                <a:avLst/>
                <a:gdLst>
                  <a:gd name="T0" fmla="*/ 31 w 32"/>
                  <a:gd name="T1" fmla="*/ 5 h 12"/>
                  <a:gd name="T2" fmla="*/ 1 w 32"/>
                  <a:gd name="T3" fmla="*/ 9 h 12"/>
                  <a:gd name="T4" fmla="*/ 1 w 32"/>
                  <a:gd name="T5" fmla="*/ 12 h 12"/>
                  <a:gd name="T6" fmla="*/ 2 w 32"/>
                  <a:gd name="T7" fmla="*/ 12 h 12"/>
                  <a:gd name="T8" fmla="*/ 3 w 32"/>
                  <a:gd name="T9" fmla="*/ 12 h 12"/>
                  <a:gd name="T10" fmla="*/ 29 w 32"/>
                  <a:gd name="T11" fmla="*/ 8 h 12"/>
                  <a:gd name="T12" fmla="*/ 32 w 32"/>
                  <a:gd name="T13" fmla="*/ 7 h 12"/>
                  <a:gd name="T14" fmla="*/ 31 w 3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5"/>
                    </a:moveTo>
                    <a:cubicBezTo>
                      <a:pt x="22" y="1"/>
                      <a:pt x="9" y="0"/>
                      <a:pt x="1" y="9"/>
                    </a:cubicBezTo>
                    <a:cubicBezTo>
                      <a:pt x="0" y="10"/>
                      <a:pt x="0" y="11"/>
                      <a:pt x="1" y="12"/>
                    </a:cubicBezTo>
                    <a:cubicBezTo>
                      <a:pt x="1" y="12"/>
                      <a:pt x="1" y="12"/>
                      <a:pt x="2" y="12"/>
                    </a:cubicBezTo>
                    <a:cubicBezTo>
                      <a:pt x="2" y="12"/>
                      <a:pt x="3" y="12"/>
                      <a:pt x="3" y="12"/>
                    </a:cubicBezTo>
                    <a:cubicBezTo>
                      <a:pt x="11" y="5"/>
                      <a:pt x="21" y="5"/>
                      <a:pt x="29" y="8"/>
                    </a:cubicBezTo>
                    <a:cubicBezTo>
                      <a:pt x="30" y="9"/>
                      <a:pt x="31" y="8"/>
                      <a:pt x="32" y="7"/>
                    </a:cubicBezTo>
                    <a:cubicBezTo>
                      <a:pt x="32" y="6"/>
                      <a:pt x="32" y="5"/>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5" name="Freeform 14">
                <a:extLst>
                  <a:ext uri="{FF2B5EF4-FFF2-40B4-BE49-F238E27FC236}">
                    <a16:creationId xmlns:a16="http://schemas.microsoft.com/office/drawing/2014/main" id="{F6AE00C0-04D0-4E43-B2E0-1B9C9C03B49E}"/>
                  </a:ext>
                </a:extLst>
              </p:cNvPr>
              <p:cNvSpPr>
                <a:spLocks/>
              </p:cNvSpPr>
              <p:nvPr/>
            </p:nvSpPr>
            <p:spPr bwMode="auto">
              <a:xfrm>
                <a:off x="6213475" y="3394075"/>
                <a:ext cx="430213" cy="161925"/>
              </a:xfrm>
              <a:custGeom>
                <a:avLst/>
                <a:gdLst>
                  <a:gd name="T0" fmla="*/ 31 w 32"/>
                  <a:gd name="T1" fmla="*/ 4 h 12"/>
                  <a:gd name="T2" fmla="*/ 1 w 32"/>
                  <a:gd name="T3" fmla="*/ 9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1"/>
                      <a:pt x="9" y="0"/>
                      <a:pt x="1" y="9"/>
                    </a:cubicBezTo>
                    <a:cubicBezTo>
                      <a:pt x="0" y="9"/>
                      <a:pt x="0" y="11"/>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49" name="Grupo 48">
              <a:extLst>
                <a:ext uri="{FF2B5EF4-FFF2-40B4-BE49-F238E27FC236}">
                  <a16:creationId xmlns:a16="http://schemas.microsoft.com/office/drawing/2014/main" id="{1F52A447-4511-47CC-B7E5-EA362FEB9CD1}"/>
                </a:ext>
              </a:extLst>
            </p:cNvPr>
            <p:cNvGrpSpPr/>
            <p:nvPr/>
          </p:nvGrpSpPr>
          <p:grpSpPr>
            <a:xfrm>
              <a:off x="12285377" y="10150929"/>
              <a:ext cx="529864" cy="118667"/>
              <a:chOff x="12285377" y="10150929"/>
              <a:chExt cx="529864" cy="118667"/>
            </a:xfrm>
          </p:grpSpPr>
          <p:cxnSp>
            <p:nvCxnSpPr>
              <p:cNvPr id="46" name="Straight Connector 17">
                <a:extLst>
                  <a:ext uri="{FF2B5EF4-FFF2-40B4-BE49-F238E27FC236}">
                    <a16:creationId xmlns:a16="http://schemas.microsoft.com/office/drawing/2014/main" id="{056DCA43-18ED-4000-92AA-0DD7B1B04BB1}"/>
                  </a:ext>
                </a:extLst>
              </p:cNvPr>
              <p:cNvCxnSpPr>
                <a:cxnSpLocks/>
              </p:cNvCxnSpPr>
              <p:nvPr/>
            </p:nvCxnSpPr>
            <p:spPr>
              <a:xfrm>
                <a:off x="12312822" y="10207563"/>
                <a:ext cx="502419" cy="2515"/>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8" name="Diamond 7">
                <a:extLst>
                  <a:ext uri="{FF2B5EF4-FFF2-40B4-BE49-F238E27FC236}">
                    <a16:creationId xmlns:a16="http://schemas.microsoft.com/office/drawing/2014/main" id="{710AFA6C-0E94-4722-8FFB-A462018CC45A}"/>
                  </a:ext>
                </a:extLst>
              </p:cNvPr>
              <p:cNvSpPr/>
              <p:nvPr/>
            </p:nvSpPr>
            <p:spPr>
              <a:xfrm>
                <a:off x="12285377" y="10150929"/>
                <a:ext cx="107879" cy="118667"/>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grpSp>
          <p:nvGrpSpPr>
            <p:cNvPr id="50" name="Grupo 49">
              <a:extLst>
                <a:ext uri="{FF2B5EF4-FFF2-40B4-BE49-F238E27FC236}">
                  <a16:creationId xmlns:a16="http://schemas.microsoft.com/office/drawing/2014/main" id="{BEF4D6E5-7853-44B0-A0D6-E332C75AC9E8}"/>
                </a:ext>
              </a:extLst>
            </p:cNvPr>
            <p:cNvGrpSpPr/>
            <p:nvPr/>
          </p:nvGrpSpPr>
          <p:grpSpPr>
            <a:xfrm>
              <a:off x="12293776" y="7354329"/>
              <a:ext cx="529864" cy="118667"/>
              <a:chOff x="12285377" y="10150929"/>
              <a:chExt cx="529864" cy="118667"/>
            </a:xfrm>
          </p:grpSpPr>
          <p:cxnSp>
            <p:nvCxnSpPr>
              <p:cNvPr id="51" name="Straight Connector 17">
                <a:extLst>
                  <a:ext uri="{FF2B5EF4-FFF2-40B4-BE49-F238E27FC236}">
                    <a16:creationId xmlns:a16="http://schemas.microsoft.com/office/drawing/2014/main" id="{ECC16CE3-ECB3-4C3F-A410-BA6460B04B61}"/>
                  </a:ext>
                </a:extLst>
              </p:cNvPr>
              <p:cNvCxnSpPr>
                <a:cxnSpLocks/>
              </p:cNvCxnSpPr>
              <p:nvPr/>
            </p:nvCxnSpPr>
            <p:spPr>
              <a:xfrm>
                <a:off x="12312822" y="10207563"/>
                <a:ext cx="502419" cy="2515"/>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2" name="Diamond 7">
                <a:extLst>
                  <a:ext uri="{FF2B5EF4-FFF2-40B4-BE49-F238E27FC236}">
                    <a16:creationId xmlns:a16="http://schemas.microsoft.com/office/drawing/2014/main" id="{656BC465-280C-4CEF-A6A0-F524FC476772}"/>
                  </a:ext>
                </a:extLst>
              </p:cNvPr>
              <p:cNvSpPr/>
              <p:nvPr/>
            </p:nvSpPr>
            <p:spPr>
              <a:xfrm>
                <a:off x="12285377" y="10150929"/>
                <a:ext cx="107879" cy="118667"/>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grpSp>
          <p:nvGrpSpPr>
            <p:cNvPr id="53" name="Grupo 52">
              <a:extLst>
                <a:ext uri="{FF2B5EF4-FFF2-40B4-BE49-F238E27FC236}">
                  <a16:creationId xmlns:a16="http://schemas.microsoft.com/office/drawing/2014/main" id="{C16472F6-908C-4739-A86C-83B55BF1963B}"/>
                </a:ext>
              </a:extLst>
            </p:cNvPr>
            <p:cNvGrpSpPr/>
            <p:nvPr/>
          </p:nvGrpSpPr>
          <p:grpSpPr>
            <a:xfrm>
              <a:off x="12293443" y="8817210"/>
              <a:ext cx="529864" cy="118667"/>
              <a:chOff x="12285377" y="10150929"/>
              <a:chExt cx="529864" cy="118667"/>
            </a:xfrm>
          </p:grpSpPr>
          <p:cxnSp>
            <p:nvCxnSpPr>
              <p:cNvPr id="54" name="Straight Connector 17">
                <a:extLst>
                  <a:ext uri="{FF2B5EF4-FFF2-40B4-BE49-F238E27FC236}">
                    <a16:creationId xmlns:a16="http://schemas.microsoft.com/office/drawing/2014/main" id="{DD8D7AB6-E505-4ABD-9E2E-7F1AD045718D}"/>
                  </a:ext>
                </a:extLst>
              </p:cNvPr>
              <p:cNvCxnSpPr>
                <a:cxnSpLocks/>
              </p:cNvCxnSpPr>
              <p:nvPr/>
            </p:nvCxnSpPr>
            <p:spPr>
              <a:xfrm>
                <a:off x="12312822" y="10207563"/>
                <a:ext cx="502419" cy="2515"/>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5" name="Diamond 7">
                <a:extLst>
                  <a:ext uri="{FF2B5EF4-FFF2-40B4-BE49-F238E27FC236}">
                    <a16:creationId xmlns:a16="http://schemas.microsoft.com/office/drawing/2014/main" id="{71CB9564-478F-45BB-882A-94BA9672EF74}"/>
                  </a:ext>
                </a:extLst>
              </p:cNvPr>
              <p:cNvSpPr/>
              <p:nvPr/>
            </p:nvSpPr>
            <p:spPr>
              <a:xfrm>
                <a:off x="12285377" y="10150929"/>
                <a:ext cx="107879" cy="118667"/>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grpSp>
          <p:nvGrpSpPr>
            <p:cNvPr id="66" name="Grupo 65">
              <a:extLst>
                <a:ext uri="{FF2B5EF4-FFF2-40B4-BE49-F238E27FC236}">
                  <a16:creationId xmlns:a16="http://schemas.microsoft.com/office/drawing/2014/main" id="{6EC43427-56B2-4031-92DE-07E20E1CD248}"/>
                </a:ext>
              </a:extLst>
            </p:cNvPr>
            <p:cNvGrpSpPr/>
            <p:nvPr/>
          </p:nvGrpSpPr>
          <p:grpSpPr>
            <a:xfrm>
              <a:off x="14030900" y="7007509"/>
              <a:ext cx="4112040" cy="795654"/>
              <a:chOff x="14102364" y="8277885"/>
              <a:chExt cx="2799118" cy="795654"/>
            </a:xfrm>
          </p:grpSpPr>
          <p:sp>
            <p:nvSpPr>
              <p:cNvPr id="67" name="TextBox 18">
                <a:extLst>
                  <a:ext uri="{FF2B5EF4-FFF2-40B4-BE49-F238E27FC236}">
                    <a16:creationId xmlns:a16="http://schemas.microsoft.com/office/drawing/2014/main" id="{1BD99A62-768F-43B6-AF55-9E1CE55C0A8E}"/>
                  </a:ext>
                </a:extLst>
              </p:cNvPr>
              <p:cNvSpPr txBox="1"/>
              <p:nvPr/>
            </p:nvSpPr>
            <p:spPr>
              <a:xfrm>
                <a:off x="14102364" y="8277885"/>
                <a:ext cx="2020744" cy="400110"/>
              </a:xfrm>
              <a:prstGeom prst="rect">
                <a:avLst/>
              </a:prstGeom>
              <a:noFill/>
            </p:spPr>
            <p:txBody>
              <a:bodyPr wrap="none" rtlCol="0">
                <a:spAutoFit/>
              </a:bodyPr>
              <a:lstStyle/>
              <a:p>
                <a:r>
                  <a:rPr lang="es-ES" sz="2000" dirty="0">
                    <a:latin typeface="Raleway" panose="020B0003030101060003" pitchFamily="34" charset="0"/>
                  </a:rPr>
                  <a:t>Vector de Crecimiento 1</a:t>
                </a:r>
                <a:endParaRPr lang="id-ID" sz="2000" dirty="0">
                  <a:latin typeface="Raleway" panose="020B0003030101060003" pitchFamily="34" charset="0"/>
                </a:endParaRPr>
              </a:p>
            </p:txBody>
          </p:sp>
          <p:sp>
            <p:nvSpPr>
              <p:cNvPr id="68" name="Rectangle 19">
                <a:extLst>
                  <a:ext uri="{FF2B5EF4-FFF2-40B4-BE49-F238E27FC236}">
                    <a16:creationId xmlns:a16="http://schemas.microsoft.com/office/drawing/2014/main" id="{CE21CB3D-F2BF-4257-BBC5-E15DD1223340}"/>
                  </a:ext>
                </a:extLst>
              </p:cNvPr>
              <p:cNvSpPr/>
              <p:nvPr/>
            </p:nvSpPr>
            <p:spPr>
              <a:xfrm>
                <a:off x="14102364" y="8611874"/>
                <a:ext cx="2799118" cy="461665"/>
              </a:xfrm>
              <a:prstGeom prst="rect">
                <a:avLst/>
              </a:prstGeom>
            </p:spPr>
            <p:txBody>
              <a:bodyPr wrap="square">
                <a:spAutoFit/>
              </a:bodyPr>
              <a:lstStyle/>
              <a:p>
                <a:r>
                  <a:rPr lang="es-ES" sz="2400" b="1" dirty="0">
                    <a:solidFill>
                      <a:schemeClr val="tx2"/>
                    </a:solidFill>
                  </a:rPr>
                  <a:t>Alianzas Estratégicas</a:t>
                </a:r>
                <a:endParaRPr lang="id-ID" sz="2400" b="1" dirty="0">
                  <a:solidFill>
                    <a:schemeClr val="tx2"/>
                  </a:solidFill>
                </a:endParaRPr>
              </a:p>
            </p:txBody>
          </p:sp>
        </p:grpSp>
        <p:grpSp>
          <p:nvGrpSpPr>
            <p:cNvPr id="73" name="Grupo 72">
              <a:extLst>
                <a:ext uri="{FF2B5EF4-FFF2-40B4-BE49-F238E27FC236}">
                  <a16:creationId xmlns:a16="http://schemas.microsoft.com/office/drawing/2014/main" id="{5D309218-5174-4231-BEFA-2389390E458B}"/>
                </a:ext>
              </a:extLst>
            </p:cNvPr>
            <p:cNvGrpSpPr/>
            <p:nvPr/>
          </p:nvGrpSpPr>
          <p:grpSpPr>
            <a:xfrm>
              <a:off x="14030900" y="9805925"/>
              <a:ext cx="4112040" cy="795654"/>
              <a:chOff x="14102364" y="8277885"/>
              <a:chExt cx="2799118" cy="795654"/>
            </a:xfrm>
          </p:grpSpPr>
          <p:sp>
            <p:nvSpPr>
              <p:cNvPr id="74" name="TextBox 18">
                <a:extLst>
                  <a:ext uri="{FF2B5EF4-FFF2-40B4-BE49-F238E27FC236}">
                    <a16:creationId xmlns:a16="http://schemas.microsoft.com/office/drawing/2014/main" id="{CC2ECA46-A697-4332-9C95-33DE4612F6B9}"/>
                  </a:ext>
                </a:extLst>
              </p:cNvPr>
              <p:cNvSpPr txBox="1"/>
              <p:nvPr/>
            </p:nvSpPr>
            <p:spPr>
              <a:xfrm>
                <a:off x="14102364" y="8277885"/>
                <a:ext cx="2032004" cy="400110"/>
              </a:xfrm>
              <a:prstGeom prst="rect">
                <a:avLst/>
              </a:prstGeom>
              <a:noFill/>
            </p:spPr>
            <p:txBody>
              <a:bodyPr wrap="none" rtlCol="0">
                <a:spAutoFit/>
              </a:bodyPr>
              <a:lstStyle/>
              <a:p>
                <a:r>
                  <a:rPr lang="es-ES" sz="2000" dirty="0">
                    <a:latin typeface="Raleway" panose="020B0003030101060003" pitchFamily="34" charset="0"/>
                  </a:rPr>
                  <a:t>Vector de Crecimiento 3</a:t>
                </a:r>
                <a:endParaRPr lang="id-ID" sz="2000" dirty="0">
                  <a:latin typeface="Raleway" panose="020B0003030101060003" pitchFamily="34" charset="0"/>
                </a:endParaRPr>
              </a:p>
            </p:txBody>
          </p:sp>
          <p:sp>
            <p:nvSpPr>
              <p:cNvPr id="75" name="Rectangle 19">
                <a:extLst>
                  <a:ext uri="{FF2B5EF4-FFF2-40B4-BE49-F238E27FC236}">
                    <a16:creationId xmlns:a16="http://schemas.microsoft.com/office/drawing/2014/main" id="{37D48C5C-118E-461F-88BD-292D5EA3A95F}"/>
                  </a:ext>
                </a:extLst>
              </p:cNvPr>
              <p:cNvSpPr/>
              <p:nvPr/>
            </p:nvSpPr>
            <p:spPr>
              <a:xfrm>
                <a:off x="14102364" y="8611874"/>
                <a:ext cx="2799118" cy="461665"/>
              </a:xfrm>
              <a:prstGeom prst="rect">
                <a:avLst/>
              </a:prstGeom>
            </p:spPr>
            <p:txBody>
              <a:bodyPr wrap="square">
                <a:spAutoFit/>
              </a:bodyPr>
              <a:lstStyle/>
              <a:p>
                <a:r>
                  <a:rPr lang="es-ES" sz="2400" b="1" dirty="0">
                    <a:solidFill>
                      <a:schemeClr val="tx2"/>
                    </a:solidFill>
                  </a:rPr>
                  <a:t>Captación de Fondos</a:t>
                </a:r>
                <a:endParaRPr lang="id-ID" sz="2400" b="1" dirty="0">
                  <a:solidFill>
                    <a:schemeClr val="tx2"/>
                  </a:solidFill>
                </a:endParaRPr>
              </a:p>
            </p:txBody>
          </p:sp>
        </p:grpSp>
        <p:grpSp>
          <p:nvGrpSpPr>
            <p:cNvPr id="76" name="Grupo 75">
              <a:extLst>
                <a:ext uri="{FF2B5EF4-FFF2-40B4-BE49-F238E27FC236}">
                  <a16:creationId xmlns:a16="http://schemas.microsoft.com/office/drawing/2014/main" id="{BDBFD7FC-2BA0-4502-8AB0-BFBCECEAD533}"/>
                </a:ext>
              </a:extLst>
            </p:cNvPr>
            <p:cNvGrpSpPr/>
            <p:nvPr/>
          </p:nvGrpSpPr>
          <p:grpSpPr>
            <a:xfrm>
              <a:off x="14030898" y="8512047"/>
              <a:ext cx="5286713" cy="795654"/>
              <a:chOff x="14102363" y="8277885"/>
              <a:chExt cx="3598733" cy="795654"/>
            </a:xfrm>
          </p:grpSpPr>
          <p:sp>
            <p:nvSpPr>
              <p:cNvPr id="77" name="TextBox 18">
                <a:extLst>
                  <a:ext uri="{FF2B5EF4-FFF2-40B4-BE49-F238E27FC236}">
                    <a16:creationId xmlns:a16="http://schemas.microsoft.com/office/drawing/2014/main" id="{76DD2B36-E7AF-4D66-988A-A827E067152D}"/>
                  </a:ext>
                </a:extLst>
              </p:cNvPr>
              <p:cNvSpPr txBox="1"/>
              <p:nvPr/>
            </p:nvSpPr>
            <p:spPr>
              <a:xfrm>
                <a:off x="14102364" y="8277885"/>
                <a:ext cx="2020743" cy="400110"/>
              </a:xfrm>
              <a:prstGeom prst="rect">
                <a:avLst/>
              </a:prstGeom>
              <a:noFill/>
            </p:spPr>
            <p:txBody>
              <a:bodyPr wrap="none" rtlCol="0">
                <a:spAutoFit/>
              </a:bodyPr>
              <a:lstStyle/>
              <a:p>
                <a:r>
                  <a:rPr lang="es-ES" sz="2000" dirty="0">
                    <a:latin typeface="Raleway" panose="020B0003030101060003" pitchFamily="34" charset="0"/>
                  </a:rPr>
                  <a:t>Vector de Crecimiento 2</a:t>
                </a:r>
                <a:endParaRPr lang="id-ID" sz="2000" dirty="0">
                  <a:latin typeface="Raleway" panose="020B0003030101060003" pitchFamily="34" charset="0"/>
                </a:endParaRPr>
              </a:p>
            </p:txBody>
          </p:sp>
          <p:sp>
            <p:nvSpPr>
              <p:cNvPr id="78" name="Rectangle 19">
                <a:extLst>
                  <a:ext uri="{FF2B5EF4-FFF2-40B4-BE49-F238E27FC236}">
                    <a16:creationId xmlns:a16="http://schemas.microsoft.com/office/drawing/2014/main" id="{3A136963-8814-49E9-A1C1-980CCD6075C5}"/>
                  </a:ext>
                </a:extLst>
              </p:cNvPr>
              <p:cNvSpPr/>
              <p:nvPr/>
            </p:nvSpPr>
            <p:spPr>
              <a:xfrm>
                <a:off x="14102363" y="8611874"/>
                <a:ext cx="3598733" cy="461665"/>
              </a:xfrm>
              <a:prstGeom prst="rect">
                <a:avLst/>
              </a:prstGeom>
            </p:spPr>
            <p:txBody>
              <a:bodyPr wrap="square">
                <a:spAutoFit/>
              </a:bodyPr>
              <a:lstStyle/>
              <a:p>
                <a:r>
                  <a:rPr lang="es-ES" sz="2400" b="1" dirty="0">
                    <a:solidFill>
                      <a:schemeClr val="tx2"/>
                    </a:solidFill>
                  </a:rPr>
                  <a:t>Consolidación de la Investigación</a:t>
                </a:r>
                <a:endParaRPr lang="id-ID" sz="2400" b="1" dirty="0">
                  <a:solidFill>
                    <a:schemeClr val="tx2"/>
                  </a:solidFill>
                </a:endParaRPr>
              </a:p>
            </p:txBody>
          </p:sp>
        </p:grpSp>
      </p:grpSp>
    </p:spTree>
    <p:extLst>
      <p:ext uri="{BB962C8B-B14F-4D97-AF65-F5344CB8AC3E}">
        <p14:creationId xmlns:p14="http://schemas.microsoft.com/office/powerpoint/2010/main" val="18018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1" presetClass="entr" presetSubtype="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2)">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2CBC9-ED4B-F209-E66D-5BB9BFD4CB4E}"/>
            </a:ext>
          </a:extLst>
        </p:cNvPr>
        <p:cNvGrpSpPr/>
        <p:nvPr/>
      </p:nvGrpSpPr>
      <p:grpSpPr>
        <a:xfrm>
          <a:off x="0" y="0"/>
          <a:ext cx="0" cy="0"/>
          <a:chOff x="0" y="0"/>
          <a:chExt cx="0" cy="0"/>
        </a:xfrm>
      </p:grpSpPr>
      <p:sp>
        <p:nvSpPr>
          <p:cNvPr id="10" name="TextBox 34">
            <a:extLst>
              <a:ext uri="{FF2B5EF4-FFF2-40B4-BE49-F238E27FC236}">
                <a16:creationId xmlns:a16="http://schemas.microsoft.com/office/drawing/2014/main" id="{BBE97116-7C9F-6D5E-DA42-2C5CCB117B6F}"/>
              </a:ext>
            </a:extLst>
          </p:cNvPr>
          <p:cNvSpPr txBox="1"/>
          <p:nvPr/>
        </p:nvSpPr>
        <p:spPr>
          <a:xfrm>
            <a:off x="6489689" y="2695924"/>
            <a:ext cx="17076399" cy="9325630"/>
          </a:xfrm>
          <a:prstGeom prst="rect">
            <a:avLst/>
          </a:prstGeom>
          <a:noFill/>
        </p:spPr>
        <p:txBody>
          <a:bodyPr wrap="square" rtlCol="0">
            <a:spAutoFit/>
          </a:bodyPr>
          <a:lstStyle/>
          <a:p>
            <a:pPr algn="just"/>
            <a:r>
              <a:rPr lang="es-ES" altLang="ko-KR" sz="2400" b="1" dirty="0">
                <a:cs typeface="Arial" pitchFamily="34" charset="0"/>
              </a:rPr>
              <a:t>3. </a:t>
            </a:r>
            <a:r>
              <a:rPr lang="es-ES" altLang="ko-KR" sz="2400" b="1" u="sng" dirty="0">
                <a:cs typeface="Arial" pitchFamily="34" charset="0"/>
              </a:rPr>
              <a:t>Comunicación </a:t>
            </a:r>
            <a:r>
              <a:rPr lang="es-ES" sz="2400" b="1" u="sng" dirty="0"/>
              <a:t>dentro de CIAGRO-UMH</a:t>
            </a:r>
            <a:r>
              <a:rPr lang="es-ES" altLang="ko-KR" sz="2400" b="1" u="sng" dirty="0">
                <a:cs typeface="Arial" pitchFamily="34" charset="0"/>
              </a:rPr>
              <a:t> para f</a:t>
            </a:r>
            <a:r>
              <a:rPr lang="es-ES" sz="2400" b="1" u="sng" dirty="0"/>
              <a:t>omentar la presentación de proyectos de financiación </a:t>
            </a:r>
            <a:r>
              <a:rPr lang="es-ES" sz="2400" b="1" dirty="0"/>
              <a:t>que integran diversas disciplinas</a:t>
            </a:r>
            <a:r>
              <a:rPr lang="es-ES" altLang="ko-KR" sz="2400" b="1" dirty="0">
                <a:cs typeface="Arial" pitchFamily="34" charset="0"/>
              </a:rPr>
              <a:t>:</a:t>
            </a:r>
          </a:p>
          <a:p>
            <a:pPr marL="342900" indent="-342900" algn="just">
              <a:buFont typeface="Arial" panose="020B0604020202020204" pitchFamily="34" charset="0"/>
              <a:buChar char="•"/>
            </a:pPr>
            <a:r>
              <a:rPr lang="es-ES" altLang="ko-KR" sz="2400" b="1" dirty="0">
                <a:cs typeface="Arial" pitchFamily="34" charset="0"/>
              </a:rPr>
              <a:t>Lanzar convocatorias internas por parte del grupo de trabajo dedicado al vector de crecimiento </a:t>
            </a:r>
            <a:r>
              <a:rPr lang="es-ES" altLang="ko-KR" sz="2400" b="1" dirty="0" err="1">
                <a:cs typeface="Arial" pitchFamily="34" charset="0"/>
              </a:rPr>
              <a:t>nº</a:t>
            </a:r>
            <a:r>
              <a:rPr lang="es-ES" altLang="ko-KR" sz="2400" b="1" dirty="0">
                <a:cs typeface="Arial" pitchFamily="34" charset="0"/>
              </a:rPr>
              <a:t> 3, con el objetivo de generar ideas innovadoras que luego puedan postularse a programas</a:t>
            </a:r>
            <a:r>
              <a:rPr lang="es-ES" altLang="ko-KR" sz="2400" dirty="0">
                <a:cs typeface="Arial" pitchFamily="34" charset="0"/>
              </a:rPr>
              <a:t>:</a:t>
            </a:r>
          </a:p>
          <a:p>
            <a:pPr marL="800100" lvl="1" indent="-342900" algn="just">
              <a:buFont typeface="Wingdings" panose="05000000000000000000" pitchFamily="2" charset="2"/>
              <a:buChar char="ü"/>
            </a:pPr>
            <a:r>
              <a:rPr lang="es-ES" altLang="ko-KR" sz="2400" dirty="0">
                <a:cs typeface="Arial" pitchFamily="34" charset="0"/>
              </a:rPr>
              <a:t>De investigación nacionales y europeos.</a:t>
            </a:r>
          </a:p>
          <a:p>
            <a:pPr marL="800100" lvl="1" indent="-342900" algn="just">
              <a:buFont typeface="Wingdings" panose="05000000000000000000" pitchFamily="2" charset="2"/>
              <a:buChar char="ü"/>
            </a:pPr>
            <a:r>
              <a:rPr lang="es-ES" altLang="ko-KR" sz="2400" dirty="0">
                <a:cs typeface="Arial" pitchFamily="34" charset="0"/>
              </a:rPr>
              <a:t>De financiación público-privada:</a:t>
            </a:r>
          </a:p>
          <a:p>
            <a:pPr marL="1257300" lvl="2" indent="-342900" algn="just">
              <a:buFont typeface="Courier New" panose="02070309020205020404" pitchFamily="49" charset="0"/>
              <a:buChar char="o"/>
            </a:pPr>
            <a:r>
              <a:rPr lang="es-ES" altLang="ko-KR" sz="2400" dirty="0">
                <a:cs typeface="Arial" pitchFamily="34" charset="0"/>
              </a:rPr>
              <a:t>CDTI - Proyectos de Cooperación Público-Privada (España).Retos-Colaboración (Ministerio de Ciencia e Innovación de España).</a:t>
            </a:r>
          </a:p>
          <a:p>
            <a:pPr marL="1257300" lvl="2" indent="-342900" algn="just">
              <a:buFont typeface="Courier New" panose="02070309020205020404" pitchFamily="49" charset="0"/>
              <a:buChar char="o"/>
            </a:pPr>
            <a:r>
              <a:rPr lang="es-ES" altLang="ko-KR" sz="2400" dirty="0">
                <a:cs typeface="Arial" pitchFamily="34" charset="0"/>
              </a:rPr>
              <a:t>Misiones Ciencia e Innovación (CDTI, para grandes proyectos estratégicos con impacto económico).</a:t>
            </a:r>
          </a:p>
          <a:p>
            <a:pPr marL="1257300" lvl="2" indent="-342900" algn="just">
              <a:buFont typeface="Courier New" panose="02070309020205020404" pitchFamily="49" charset="0"/>
              <a:buChar char="o"/>
            </a:pPr>
            <a:r>
              <a:rPr lang="es-ES" altLang="ko-KR" sz="2400" dirty="0">
                <a:cs typeface="Arial" pitchFamily="34" charset="0"/>
              </a:rPr>
              <a:t>Eurostars (Proyectos con pymes innovadoras financiados por la UE).</a:t>
            </a:r>
          </a:p>
          <a:p>
            <a:pPr marL="1257300" lvl="2" indent="-342900" algn="just">
              <a:buFont typeface="Courier New" panose="02070309020205020404" pitchFamily="49" charset="0"/>
              <a:buChar char="o"/>
            </a:pPr>
            <a:r>
              <a:rPr lang="es-ES" altLang="ko-KR" sz="2400" dirty="0">
                <a:cs typeface="Arial" pitchFamily="34" charset="0"/>
              </a:rPr>
              <a:t>EIT </a:t>
            </a:r>
            <a:r>
              <a:rPr lang="es-ES" altLang="ko-KR" sz="2400" dirty="0" err="1">
                <a:cs typeface="Arial" pitchFamily="34" charset="0"/>
              </a:rPr>
              <a:t>Food</a:t>
            </a:r>
            <a:r>
              <a:rPr lang="es-ES" altLang="ko-KR" sz="2400" dirty="0">
                <a:cs typeface="Arial" pitchFamily="34" charset="0"/>
              </a:rPr>
              <a:t> (Convocatorias de innovación en agroalimentación a nivel europeo).</a:t>
            </a:r>
          </a:p>
          <a:p>
            <a:pPr marL="1257300" lvl="2" indent="-342900" algn="just">
              <a:buFont typeface="Courier New" panose="02070309020205020404" pitchFamily="49" charset="0"/>
              <a:buChar char="o"/>
            </a:pPr>
            <a:endParaRPr lang="es-ES" altLang="ko-KR" sz="2400" dirty="0">
              <a:cs typeface="Arial" pitchFamily="34" charset="0"/>
            </a:endParaRPr>
          </a:p>
          <a:p>
            <a:pPr marL="342900" indent="-342900" algn="just">
              <a:buFont typeface="Arial" panose="020B0604020202020204" pitchFamily="34" charset="0"/>
              <a:buChar char="•"/>
            </a:pPr>
            <a:r>
              <a:rPr lang="es-ES" altLang="ko-KR" sz="2400" b="1" dirty="0">
                <a:cs typeface="Arial" pitchFamily="34" charset="0"/>
              </a:rPr>
              <a:t>Establecer un mecanismo eficiente para preparar con antelación propuestas competitivas en financiación y colaboraciones estratégicas.</a:t>
            </a:r>
          </a:p>
          <a:p>
            <a:pPr marL="800100" lvl="1" indent="-342900" algn="just">
              <a:buFont typeface="Wingdings" panose="05000000000000000000" pitchFamily="2" charset="2"/>
              <a:buChar char="ü"/>
            </a:pPr>
            <a:r>
              <a:rPr lang="es-ES" altLang="ko-KR" sz="2400" dirty="0">
                <a:cs typeface="Arial" pitchFamily="34" charset="0"/>
              </a:rPr>
              <a:t>Definir flujos de trabajo y roles.</a:t>
            </a:r>
          </a:p>
          <a:p>
            <a:pPr marL="800100" lvl="1" indent="-342900" algn="just">
              <a:buFont typeface="Wingdings" panose="05000000000000000000" pitchFamily="2" charset="2"/>
              <a:buChar char="ü"/>
            </a:pPr>
            <a:r>
              <a:rPr lang="es-ES" altLang="ko-KR" sz="2400" dirty="0">
                <a:cs typeface="Arial" pitchFamily="34" charset="0"/>
              </a:rPr>
              <a:t>Elaboración de un banco de propuestas predefinidas.</a:t>
            </a:r>
          </a:p>
          <a:p>
            <a:pPr marL="1257300" lvl="2" indent="-342900" algn="just">
              <a:buFont typeface="Courier New" panose="02070309020205020404" pitchFamily="49" charset="0"/>
              <a:buChar char="o"/>
            </a:pPr>
            <a:r>
              <a:rPr lang="es-ES" altLang="ko-KR" sz="2400" dirty="0">
                <a:cs typeface="Arial" pitchFamily="34" charset="0"/>
              </a:rPr>
              <a:t>Desarrollar documentos base para propuestas, incluyendo antecedentes, metodologías y justificación del impacto.</a:t>
            </a:r>
          </a:p>
          <a:p>
            <a:pPr marL="1257300" lvl="2" indent="-342900" algn="just">
              <a:buFont typeface="Courier New" panose="02070309020205020404" pitchFamily="49" charset="0"/>
              <a:buChar char="o"/>
            </a:pPr>
            <a:r>
              <a:rPr lang="es-ES" altLang="ko-KR" sz="2400" dirty="0">
                <a:cs typeface="Arial" pitchFamily="34" charset="0"/>
              </a:rPr>
              <a:t>Generar una base de datos de socios estratégicos y empresas interesadas en proyectos conjuntos.</a:t>
            </a:r>
          </a:p>
          <a:p>
            <a:pPr marL="342900" indent="-342900" algn="just">
              <a:buFont typeface="Arial" panose="020B0604020202020204" pitchFamily="34" charset="0"/>
              <a:buChar char="•"/>
            </a:pPr>
            <a:r>
              <a:rPr lang="es-ES" altLang="ko-KR" sz="2400" b="1" dirty="0">
                <a:cs typeface="Arial" pitchFamily="34" charset="0"/>
              </a:rPr>
              <a:t>Involucrar a toda la comunidad investigadora del CIAGRO UMH en el uso del sistema de seguimiento de oportunidades</a:t>
            </a:r>
            <a:r>
              <a:rPr lang="es-ES" altLang="ko-KR" sz="2400" dirty="0">
                <a:cs typeface="Arial" pitchFamily="34" charset="0"/>
              </a:rPr>
              <a:t>.</a:t>
            </a:r>
          </a:p>
          <a:p>
            <a:pPr marL="800100" lvl="1" indent="-342900" algn="just">
              <a:buFont typeface="Wingdings" panose="05000000000000000000" pitchFamily="2" charset="2"/>
              <a:buChar char="ü"/>
            </a:pPr>
            <a:r>
              <a:rPr lang="es-ES" altLang="ko-KR" sz="2400" dirty="0">
                <a:cs typeface="Arial" pitchFamily="34" charset="0"/>
              </a:rPr>
              <a:t>Sesiones periódicas de formación sobre detección de oportunidades, redacción de propuestas y gestión de consorcios.</a:t>
            </a:r>
          </a:p>
          <a:p>
            <a:pPr marL="800100" lvl="1" indent="-342900" algn="just">
              <a:buFont typeface="Wingdings" panose="05000000000000000000" pitchFamily="2" charset="2"/>
              <a:buChar char="ü"/>
            </a:pPr>
            <a:r>
              <a:rPr lang="es-ES" altLang="ko-KR" sz="2400" dirty="0">
                <a:cs typeface="Arial" pitchFamily="34" charset="0"/>
              </a:rPr>
              <a:t>Envío de información por email, WhatsApp, etc. así como reuniones informativas sobre nuevas convocatorias y colaboraciones potenciales.</a:t>
            </a:r>
          </a:p>
          <a:p>
            <a:pPr marL="342900" indent="-342900" algn="just">
              <a:buFont typeface="Arial" panose="020B0604020202020204" pitchFamily="34" charset="0"/>
              <a:buChar char="•"/>
            </a:pPr>
            <a:endParaRPr lang="es-ES" altLang="ko-KR" sz="2400" dirty="0">
              <a:cs typeface="Arial" pitchFamily="34" charset="0"/>
            </a:endParaRPr>
          </a:p>
          <a:p>
            <a:pPr marL="800100" lvl="1" indent="-342900" algn="just">
              <a:buFont typeface="Arial" panose="020B0604020202020204" pitchFamily="34" charset="0"/>
              <a:buChar char="•"/>
            </a:pPr>
            <a:endParaRPr lang="es-ES" altLang="ko-KR" sz="2400" b="1" dirty="0">
              <a:cs typeface="Arial" pitchFamily="34" charset="0"/>
            </a:endParaRPr>
          </a:p>
        </p:txBody>
      </p:sp>
      <p:grpSp>
        <p:nvGrpSpPr>
          <p:cNvPr id="9" name="Grupo 8">
            <a:extLst>
              <a:ext uri="{FF2B5EF4-FFF2-40B4-BE49-F238E27FC236}">
                <a16:creationId xmlns:a16="http://schemas.microsoft.com/office/drawing/2014/main" id="{4F22BCEE-A114-5326-5E54-8ACAFEF8F069}"/>
              </a:ext>
            </a:extLst>
          </p:cNvPr>
          <p:cNvGrpSpPr/>
          <p:nvPr/>
        </p:nvGrpSpPr>
        <p:grpSpPr>
          <a:xfrm>
            <a:off x="6068146" y="1178117"/>
            <a:ext cx="18613912" cy="1339070"/>
            <a:chOff x="5990934" y="1044210"/>
            <a:chExt cx="6308596" cy="621119"/>
          </a:xfrm>
        </p:grpSpPr>
        <p:sp>
          <p:nvSpPr>
            <p:cNvPr id="6" name="Freeform: Shape 58">
              <a:extLst>
                <a:ext uri="{FF2B5EF4-FFF2-40B4-BE49-F238E27FC236}">
                  <a16:creationId xmlns:a16="http://schemas.microsoft.com/office/drawing/2014/main" id="{421D3B42-C926-3543-BAFE-819426E4EC0A}"/>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BDC7CA21-E28A-F289-A20E-721984932E92}"/>
                </a:ext>
              </a:extLst>
            </p:cNvPr>
            <p:cNvSpPr txBox="1"/>
            <p:nvPr/>
          </p:nvSpPr>
          <p:spPr bwMode="auto">
            <a:xfrm>
              <a:off x="6098464" y="1051460"/>
              <a:ext cx="6201066" cy="61386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3.1.1 Incrementar el número de proyectos financiados en convocatorias competitivas a nivel regional, nacional e internacional.</a:t>
              </a:r>
              <a:endParaRPr lang="ko-KR" altLang="en-US" sz="4000" b="1"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7886ABCE-B3FB-7550-A676-F85E06449550}"/>
              </a:ext>
            </a:extLst>
          </p:cNvPr>
          <p:cNvSpPr txBox="1"/>
          <p:nvPr/>
        </p:nvSpPr>
        <p:spPr>
          <a:xfrm>
            <a:off x="356567" y="2163523"/>
            <a:ext cx="5224263" cy="5016758"/>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3.1 </a:t>
            </a:r>
            <a:r>
              <a:rPr lang="es-ES" sz="4000" b="1" dirty="0">
                <a:solidFill>
                  <a:schemeClr val="bg1"/>
                </a:solidFill>
              </a:rPr>
              <a:t>Aumentar la captación de fondos mediante proyectos competitivos, así como convenios y contratos con empresas.</a:t>
            </a:r>
          </a:p>
        </p:txBody>
      </p:sp>
      <p:sp>
        <p:nvSpPr>
          <p:cNvPr id="25" name="CuadroTexto 24">
            <a:extLst>
              <a:ext uri="{FF2B5EF4-FFF2-40B4-BE49-F238E27FC236}">
                <a16:creationId xmlns:a16="http://schemas.microsoft.com/office/drawing/2014/main" id="{5A84EA49-7974-9687-F874-529E83054EF7}"/>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A591305A-659F-3D68-9346-804D019EDC9D}"/>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3</a:t>
            </a:r>
          </a:p>
        </p:txBody>
      </p:sp>
      <p:sp>
        <p:nvSpPr>
          <p:cNvPr id="27" name="Rectángulo 26">
            <a:extLst>
              <a:ext uri="{FF2B5EF4-FFF2-40B4-BE49-F238E27FC236}">
                <a16:creationId xmlns:a16="http://schemas.microsoft.com/office/drawing/2014/main" id="{EE989240-6531-91AF-58CF-F0A96F73C84C}"/>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56136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D743E-0C0E-DDED-63A4-28EF863E760D}"/>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6C24CE07-CDD5-7F95-3EDE-8199A946C3AC}"/>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D55B5284-791E-521E-0505-6252C56A7F17}"/>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21F06C1F-4AAE-51FF-1C67-DA29F658E8AA}"/>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3.1.1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205D0922-D1C6-3359-6E8D-511939D557D2}"/>
              </a:ext>
            </a:extLst>
          </p:cNvPr>
          <p:cNvSpPr txBox="1"/>
          <p:nvPr/>
        </p:nvSpPr>
        <p:spPr>
          <a:xfrm>
            <a:off x="356567" y="2163523"/>
            <a:ext cx="5224263" cy="5016758"/>
          </a:xfrm>
          <a:prstGeom prst="rect">
            <a:avLst/>
          </a:prstGeom>
          <a:noFill/>
        </p:spPr>
        <p:txBody>
          <a:bodyPr wrap="square" lIns="215944" rIns="215944" rtlCol="0">
            <a:spAutoFit/>
          </a:bodyPr>
          <a:lstStyle/>
          <a:p>
            <a:r>
              <a:rPr lang="es-ES" altLang="ko-KR" sz="4000" b="1" dirty="0">
                <a:solidFill>
                  <a:schemeClr val="accent2"/>
                </a:solidFill>
                <a:cs typeface="Arial" pitchFamily="34" charset="0"/>
              </a:rPr>
              <a:t>3.1 </a:t>
            </a:r>
            <a:r>
              <a:rPr lang="es-ES" altLang="ko-KR" sz="4000" b="1" dirty="0">
                <a:solidFill>
                  <a:schemeClr val="bg1"/>
                </a:solidFill>
                <a:cs typeface="Arial" pitchFamily="34" charset="0"/>
              </a:rPr>
              <a:t>Aumentar la captación de fondos mediante proyectos competitivos, así como convenios y contratos con empresas.</a:t>
            </a:r>
          </a:p>
        </p:txBody>
      </p:sp>
      <p:sp>
        <p:nvSpPr>
          <p:cNvPr id="3" name="Rectángulo 2">
            <a:extLst>
              <a:ext uri="{FF2B5EF4-FFF2-40B4-BE49-F238E27FC236}">
                <a16:creationId xmlns:a16="http://schemas.microsoft.com/office/drawing/2014/main" id="{CFE9BFDA-1D78-61C1-92A0-7DCF17201C3A}"/>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5BD6ADF1-DA86-D40D-76F1-92D6137B72D5}"/>
              </a:ext>
            </a:extLst>
          </p:cNvPr>
          <p:cNvSpPr txBox="1"/>
          <p:nvPr/>
        </p:nvSpPr>
        <p:spPr>
          <a:xfrm>
            <a:off x="7181183" y="2436568"/>
            <a:ext cx="16070563" cy="8891408"/>
          </a:xfrm>
          <a:prstGeom prst="rect">
            <a:avLst/>
          </a:prstGeom>
          <a:noFill/>
        </p:spPr>
        <p:txBody>
          <a:bodyPr wrap="square" rtlCol="0">
            <a:spAutoFit/>
          </a:bodyPr>
          <a:lstStyle/>
          <a:p>
            <a:pPr marL="342900" indent="-342900" algn="just">
              <a:lnSpc>
                <a:spcPct val="150000"/>
              </a:lnSpc>
              <a:buClr>
                <a:schemeClr val="accent2"/>
              </a:buClr>
              <a:buSzPct val="100000"/>
              <a:buFont typeface="Arial" panose="020B0604020202020204" pitchFamily="34" charset="0"/>
              <a:buChar char="•"/>
            </a:pPr>
            <a:r>
              <a:rPr lang="es-ES" sz="2400" b="1" dirty="0"/>
              <a:t>Crear un programa de formación específico sobre elaboración de propuestas y gestión de proyectos de I+D+i</a:t>
            </a:r>
          </a:p>
          <a:p>
            <a:pPr marL="800100" lvl="1" indent="-342900" algn="just">
              <a:lnSpc>
                <a:spcPct val="150000"/>
              </a:lnSpc>
              <a:buClr>
                <a:schemeClr val="accent2"/>
              </a:buClr>
              <a:buSzPct val="100000"/>
              <a:buFont typeface="Wingdings" panose="05000000000000000000" pitchFamily="2" charset="2"/>
              <a:buChar char="ü"/>
            </a:pPr>
            <a:r>
              <a:rPr lang="es-ES" sz="2400" dirty="0"/>
              <a:t>Curso de introducción a la financiación nacional e internacional</a:t>
            </a:r>
          </a:p>
          <a:p>
            <a:pPr marL="800100" lvl="1" indent="-342900" algn="just">
              <a:lnSpc>
                <a:spcPct val="150000"/>
              </a:lnSpc>
              <a:buClr>
                <a:schemeClr val="accent2"/>
              </a:buClr>
              <a:buSzPct val="100000"/>
              <a:buFont typeface="Wingdings" panose="05000000000000000000" pitchFamily="2" charset="2"/>
              <a:buChar char="ü"/>
            </a:pPr>
            <a:r>
              <a:rPr lang="es-ES" sz="2400" dirty="0"/>
              <a:t>Formación en normativa, preparación de propuestas, gestión de presupuestos y justificación económica de proyectos financiados</a:t>
            </a:r>
            <a:r>
              <a:rPr lang="es-ES" sz="2400" b="1" dirty="0"/>
              <a:t>.</a:t>
            </a:r>
          </a:p>
          <a:p>
            <a:pPr marL="800100" lvl="1" indent="-342900" algn="just">
              <a:lnSpc>
                <a:spcPct val="150000"/>
              </a:lnSpc>
              <a:buClr>
                <a:schemeClr val="accent2"/>
              </a:buClr>
              <a:buSzPct val="100000"/>
              <a:buFont typeface="Wingdings" panose="05000000000000000000" pitchFamily="2" charset="2"/>
              <a:buChar char="ü"/>
            </a:pPr>
            <a:r>
              <a:rPr lang="es-ES" sz="2400" dirty="0"/>
              <a:t>Formación en auditoría interna y control de gastos de proyectos financiados con fondos europeos y nacionales.</a:t>
            </a:r>
          </a:p>
          <a:p>
            <a:pPr marL="342900" indent="-342900" algn="just">
              <a:lnSpc>
                <a:spcPct val="150000"/>
              </a:lnSpc>
              <a:buClr>
                <a:schemeClr val="accent2"/>
              </a:buClr>
              <a:buSzPct val="100000"/>
              <a:buFont typeface="Arial" panose="020B0604020202020204" pitchFamily="34" charset="0"/>
              <a:buChar char="•"/>
            </a:pPr>
            <a:r>
              <a:rPr lang="es-ES" sz="2400" b="1" dirty="0"/>
              <a:t>Desarrollo de guías prácticas, video tutoriales, </a:t>
            </a:r>
            <a:r>
              <a:rPr lang="es-ES" sz="2400" b="1" dirty="0" err="1"/>
              <a:t>etc</a:t>
            </a:r>
            <a:r>
              <a:rPr lang="es-ES" sz="2400" b="1" dirty="0"/>
              <a:t> para la justificación de gastos en proyectos nacionales y europeos.</a:t>
            </a:r>
          </a:p>
          <a:p>
            <a:pPr marL="342900" indent="-342900" algn="just">
              <a:lnSpc>
                <a:spcPct val="150000"/>
              </a:lnSpc>
              <a:buClr>
                <a:schemeClr val="accent2"/>
              </a:buClr>
              <a:buSzPct val="100000"/>
              <a:buFont typeface="Arial" panose="020B0604020202020204" pitchFamily="34" charset="0"/>
              <a:buChar char="•"/>
            </a:pPr>
            <a:r>
              <a:rPr lang="es-ES" sz="2400" b="1" dirty="0"/>
              <a:t>Creación de una Red de Apoyo para la Gestión de Proyectos</a:t>
            </a:r>
          </a:p>
          <a:p>
            <a:pPr marL="800100" lvl="1" indent="-342900" algn="just">
              <a:lnSpc>
                <a:spcPct val="150000"/>
              </a:lnSpc>
              <a:buClr>
                <a:schemeClr val="accent2"/>
              </a:buClr>
              <a:buSzPct val="100000"/>
              <a:buFont typeface="Wingdings" panose="05000000000000000000" pitchFamily="2" charset="2"/>
              <a:buChar char="ü"/>
            </a:pPr>
            <a:r>
              <a:rPr lang="es-ES" sz="2400" dirty="0"/>
              <a:t>Fomentar la colaboración entre el PAS y los investigadores, fortaleciendo la gestión administrativa y evitando errores en la presentación y justificación de proyectos.</a:t>
            </a:r>
          </a:p>
          <a:p>
            <a:pPr marL="1257300" lvl="2" indent="-342900" algn="just">
              <a:lnSpc>
                <a:spcPct val="150000"/>
              </a:lnSpc>
              <a:buClr>
                <a:schemeClr val="accent2"/>
              </a:buClr>
              <a:buSzPct val="100000"/>
              <a:buFont typeface="Courier New" panose="02070309020205020404" pitchFamily="49" charset="0"/>
              <a:buChar char="o"/>
            </a:pPr>
            <a:r>
              <a:rPr lang="es-ES" sz="2400" dirty="0"/>
              <a:t>Reuniones trimestrales con responsables de gestión y personal investigador.</a:t>
            </a:r>
          </a:p>
          <a:p>
            <a:pPr marL="1257300" lvl="2" indent="-342900" algn="just">
              <a:lnSpc>
                <a:spcPct val="150000"/>
              </a:lnSpc>
              <a:buClr>
                <a:schemeClr val="accent2"/>
              </a:buClr>
              <a:buSzPct val="100000"/>
              <a:buFont typeface="Courier New" panose="02070309020205020404" pitchFamily="49" charset="0"/>
              <a:buChar char="o"/>
            </a:pPr>
            <a:r>
              <a:rPr lang="es-ES" sz="2400" dirty="0"/>
              <a:t>Presentación de casos de éxito y errores comunes a evitar en la tramitación de proyectos.</a:t>
            </a:r>
          </a:p>
          <a:p>
            <a:pPr marL="342900" indent="-342900" algn="just">
              <a:lnSpc>
                <a:spcPct val="150000"/>
              </a:lnSpc>
              <a:buClr>
                <a:schemeClr val="accent2"/>
              </a:buClr>
              <a:buSzPct val="100000"/>
              <a:buFont typeface="Wingdings" panose="05000000000000000000" pitchFamily="2" charset="2"/>
              <a:buChar char="ü"/>
            </a:pPr>
            <a:endParaRPr lang="es-ES" sz="2400" b="1" dirty="0"/>
          </a:p>
          <a:p>
            <a:pPr marL="800100" lvl="1" indent="-342900" algn="just">
              <a:lnSpc>
                <a:spcPct val="150000"/>
              </a:lnSpc>
              <a:buClr>
                <a:schemeClr val="accent2"/>
              </a:buClr>
              <a:buSzPct val="100000"/>
              <a:buFont typeface="Wingdings" panose="05000000000000000000" pitchFamily="2" charset="2"/>
              <a:buChar char="ü"/>
            </a:pPr>
            <a:endParaRPr lang="es-ES" sz="2400" dirty="0"/>
          </a:p>
        </p:txBody>
      </p:sp>
      <p:pic>
        <p:nvPicPr>
          <p:cNvPr id="12" name="Imagen 11">
            <a:extLst>
              <a:ext uri="{FF2B5EF4-FFF2-40B4-BE49-F238E27FC236}">
                <a16:creationId xmlns:a16="http://schemas.microsoft.com/office/drawing/2014/main" id="{B2E85DE5-2E71-DCF4-4556-DED19304E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1" name="CuadroTexto 10">
            <a:extLst>
              <a:ext uri="{FF2B5EF4-FFF2-40B4-BE49-F238E27FC236}">
                <a16:creationId xmlns:a16="http://schemas.microsoft.com/office/drawing/2014/main" id="{C5E6A364-B03A-FDD1-69F6-B6896608A832}"/>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3</a:t>
            </a:r>
          </a:p>
        </p:txBody>
      </p:sp>
    </p:spTree>
    <p:extLst>
      <p:ext uri="{BB962C8B-B14F-4D97-AF65-F5344CB8AC3E}">
        <p14:creationId xmlns:p14="http://schemas.microsoft.com/office/powerpoint/2010/main" val="2952529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FEB31-D82E-19B9-7DEC-BA159A258AC0}"/>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D0DE1A3F-40F4-D73F-E4E9-3CE077BD34EE}"/>
              </a:ext>
            </a:extLst>
          </p:cNvPr>
          <p:cNvGrpSpPr/>
          <p:nvPr/>
        </p:nvGrpSpPr>
        <p:grpSpPr>
          <a:xfrm>
            <a:off x="6068146" y="1178117"/>
            <a:ext cx="18613912" cy="1339070"/>
            <a:chOff x="5990934" y="1044210"/>
            <a:chExt cx="6308596" cy="621119"/>
          </a:xfrm>
        </p:grpSpPr>
        <p:sp>
          <p:nvSpPr>
            <p:cNvPr id="6" name="Freeform: Shape 58">
              <a:extLst>
                <a:ext uri="{FF2B5EF4-FFF2-40B4-BE49-F238E27FC236}">
                  <a16:creationId xmlns:a16="http://schemas.microsoft.com/office/drawing/2014/main" id="{CEBC19C4-7A20-9CC5-C909-396A85795FB6}"/>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89BF3281-1660-B5E3-C057-93D8172CEDD3}"/>
                </a:ext>
              </a:extLst>
            </p:cNvPr>
            <p:cNvSpPr txBox="1"/>
            <p:nvPr/>
          </p:nvSpPr>
          <p:spPr bwMode="auto">
            <a:xfrm>
              <a:off x="6098464" y="1051460"/>
              <a:ext cx="6201066" cy="61386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3.1.2 Aumentar la cantidad y calidad de colaboraciones intermediarios y redes de colaboración para captar financiación.</a:t>
              </a:r>
              <a:endParaRPr lang="ko-KR" altLang="en-US" sz="4000" b="1"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4280ED4E-8B03-0BB4-8070-7F291A5670E9}"/>
              </a:ext>
            </a:extLst>
          </p:cNvPr>
          <p:cNvSpPr txBox="1"/>
          <p:nvPr/>
        </p:nvSpPr>
        <p:spPr>
          <a:xfrm>
            <a:off x="356567" y="2163523"/>
            <a:ext cx="5224263" cy="5016758"/>
          </a:xfrm>
          <a:prstGeom prst="rect">
            <a:avLst/>
          </a:prstGeom>
          <a:noFill/>
        </p:spPr>
        <p:txBody>
          <a:bodyPr wrap="square" lIns="215944" rIns="215944" rtlCol="0">
            <a:spAutoFit/>
          </a:bodyPr>
          <a:lstStyle/>
          <a:p>
            <a:r>
              <a:rPr lang="es-ES" altLang="ko-KR" sz="4000" b="1" dirty="0">
                <a:solidFill>
                  <a:srgbClr val="92D050"/>
                </a:solidFill>
                <a:cs typeface="Arial" pitchFamily="34" charset="0"/>
              </a:rPr>
              <a:t>3.1 </a:t>
            </a:r>
            <a:r>
              <a:rPr lang="es-ES" sz="4000" b="1" dirty="0">
                <a:solidFill>
                  <a:schemeClr val="bg1"/>
                </a:solidFill>
              </a:rPr>
              <a:t>Aumentar la captación de fondos mediante proyectos competitivos, así como convenios y contratos con empresas.</a:t>
            </a:r>
          </a:p>
        </p:txBody>
      </p:sp>
      <p:sp>
        <p:nvSpPr>
          <p:cNvPr id="25" name="CuadroTexto 24">
            <a:extLst>
              <a:ext uri="{FF2B5EF4-FFF2-40B4-BE49-F238E27FC236}">
                <a16:creationId xmlns:a16="http://schemas.microsoft.com/office/drawing/2014/main" id="{A9BC9725-2CD9-27D7-5007-809D809A1FAF}"/>
              </a:ext>
            </a:extLst>
          </p:cNvPr>
          <p:cNvSpPr txBox="1"/>
          <p:nvPr/>
        </p:nvSpPr>
        <p:spPr>
          <a:xfrm>
            <a:off x="-1" y="0"/>
            <a:ext cx="2971801" cy="707886"/>
          </a:xfrm>
          <a:prstGeom prst="rect">
            <a:avLst/>
          </a:prstGeom>
          <a:solidFill>
            <a:schemeClr val="bg1"/>
          </a:solidFill>
        </p:spPr>
        <p:txBody>
          <a:bodyPr wrap="square" rtlCol="0">
            <a:spAutoFit/>
          </a:bodyPr>
          <a:lstStyle/>
          <a:p>
            <a:pPr algn="ctr"/>
            <a:r>
              <a:rPr lang="es-ES" sz="4000" b="1" dirty="0">
                <a:solidFill>
                  <a:srgbClr val="92D050"/>
                </a:solidFill>
              </a:rPr>
              <a:t>VECTOR 1</a:t>
            </a:r>
          </a:p>
        </p:txBody>
      </p:sp>
      <p:sp>
        <p:nvSpPr>
          <p:cNvPr id="26" name="CuadroTexto 25">
            <a:extLst>
              <a:ext uri="{FF2B5EF4-FFF2-40B4-BE49-F238E27FC236}">
                <a16:creationId xmlns:a16="http://schemas.microsoft.com/office/drawing/2014/main" id="{7029312C-937B-B4AB-4EEA-A28D685D0F64}"/>
              </a:ext>
            </a:extLst>
          </p:cNvPr>
          <p:cNvSpPr txBox="1"/>
          <p:nvPr/>
        </p:nvSpPr>
        <p:spPr>
          <a:xfrm>
            <a:off x="-1" y="0"/>
            <a:ext cx="2971801" cy="707886"/>
          </a:xfrm>
          <a:prstGeom prst="rect">
            <a:avLst/>
          </a:prstGeom>
          <a:solidFill>
            <a:srgbClr val="92D050"/>
          </a:solidFill>
        </p:spPr>
        <p:txBody>
          <a:bodyPr wrap="square" rtlCol="0">
            <a:spAutoFit/>
          </a:bodyPr>
          <a:lstStyle/>
          <a:p>
            <a:pPr algn="ctr"/>
            <a:r>
              <a:rPr lang="es-ES" sz="4000" b="1" dirty="0">
                <a:solidFill>
                  <a:schemeClr val="bg1"/>
                </a:solidFill>
              </a:rPr>
              <a:t>VECTOR 3</a:t>
            </a:r>
          </a:p>
        </p:txBody>
      </p:sp>
      <p:sp>
        <p:nvSpPr>
          <p:cNvPr id="27" name="Rectángulo 26">
            <a:extLst>
              <a:ext uri="{FF2B5EF4-FFF2-40B4-BE49-F238E27FC236}">
                <a16:creationId xmlns:a16="http://schemas.microsoft.com/office/drawing/2014/main" id="{51D5FA43-761E-21AC-3EE5-8F8F4DE7C9C8}"/>
              </a:ext>
            </a:extLst>
          </p:cNvPr>
          <p:cNvSpPr/>
          <p:nvPr/>
        </p:nvSpPr>
        <p:spPr>
          <a:xfrm>
            <a:off x="12866" y="0"/>
            <a:ext cx="6055279" cy="13554744"/>
          </a:xfrm>
          <a:prstGeom prst="rect">
            <a:avLst/>
          </a:prstGeom>
          <a:noFill/>
          <a:ln w="320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 name="Conector recto 2">
            <a:extLst>
              <a:ext uri="{FF2B5EF4-FFF2-40B4-BE49-F238E27FC236}">
                <a16:creationId xmlns:a16="http://schemas.microsoft.com/office/drawing/2014/main" id="{DD477936-5FF7-8DEF-7080-ADD18B49C855}"/>
              </a:ext>
            </a:extLst>
          </p:cNvPr>
          <p:cNvCxnSpPr>
            <a:cxnSpLocks/>
          </p:cNvCxnSpPr>
          <p:nvPr/>
        </p:nvCxnSpPr>
        <p:spPr>
          <a:xfrm>
            <a:off x="15069145" y="2625988"/>
            <a:ext cx="0" cy="5096108"/>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BF5B45D7-5D20-D7F6-4BD1-978D7A2E79BA}"/>
              </a:ext>
            </a:extLst>
          </p:cNvPr>
          <p:cNvCxnSpPr>
            <a:cxnSpLocks/>
          </p:cNvCxnSpPr>
          <p:nvPr/>
        </p:nvCxnSpPr>
        <p:spPr>
          <a:xfrm>
            <a:off x="6909580" y="7995656"/>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11" name="TextBox 34">
            <a:extLst>
              <a:ext uri="{FF2B5EF4-FFF2-40B4-BE49-F238E27FC236}">
                <a16:creationId xmlns:a16="http://schemas.microsoft.com/office/drawing/2014/main" id="{938078F1-00D9-5210-EA85-3F2DDA2FD6C7}"/>
              </a:ext>
            </a:extLst>
          </p:cNvPr>
          <p:cNvSpPr txBox="1"/>
          <p:nvPr/>
        </p:nvSpPr>
        <p:spPr>
          <a:xfrm>
            <a:off x="6770193" y="2732677"/>
            <a:ext cx="8168994" cy="4154984"/>
          </a:xfrm>
          <a:prstGeom prst="rect">
            <a:avLst/>
          </a:prstGeom>
          <a:noFill/>
        </p:spPr>
        <p:txBody>
          <a:bodyPr wrap="square" rtlCol="0">
            <a:spAutoFit/>
          </a:bodyPr>
          <a:lstStyle/>
          <a:p>
            <a:pPr algn="just"/>
            <a:r>
              <a:rPr lang="es-ES" altLang="ko-KR" sz="2400" b="1" dirty="0">
                <a:cs typeface="Arial" pitchFamily="34" charset="0"/>
              </a:rPr>
              <a:t>1. E</a:t>
            </a:r>
            <a:r>
              <a:rPr lang="es-ES" sz="2400" b="1" dirty="0"/>
              <a:t>stablecimiento de </a:t>
            </a:r>
            <a:r>
              <a:rPr lang="es-ES" sz="2400" b="1" u="sng" dirty="0"/>
              <a:t>alianzas estratégicas con centros de investigación, empresas y otras entidades</a:t>
            </a:r>
            <a:r>
              <a:rPr lang="es-ES" sz="2400" b="1" dirty="0"/>
              <a:t> del sector agroalimentario </a:t>
            </a:r>
            <a:r>
              <a:rPr lang="es-ES" sz="2400" b="1" u="sng" dirty="0"/>
              <a:t>para acceder a convocatorias de I+D+i con impacto en el mercado</a:t>
            </a:r>
            <a:r>
              <a:rPr lang="es-ES" altLang="ko-KR" sz="2400" b="1" dirty="0">
                <a:cs typeface="Arial" pitchFamily="34" charset="0"/>
              </a:rPr>
              <a:t>:</a:t>
            </a:r>
          </a:p>
          <a:p>
            <a:pPr marL="342900" indent="-342900" algn="just">
              <a:buFont typeface="Arial" panose="020B0604020202020204" pitchFamily="34" charset="0"/>
              <a:buChar char="•"/>
            </a:pPr>
            <a:r>
              <a:rPr lang="es-ES" altLang="ko-KR" sz="2400" dirty="0">
                <a:cs typeface="Arial" pitchFamily="34" charset="0"/>
              </a:rPr>
              <a:t>Integrarse en redes y asociaciones sectoriales que faciliten el contacto con empresas y fomenten proyectos colaborativos:</a:t>
            </a:r>
          </a:p>
          <a:p>
            <a:pPr marL="800100" lvl="1" indent="-342900" algn="just">
              <a:buFont typeface="Wingdings" panose="05000000000000000000" pitchFamily="2" charset="2"/>
              <a:buChar char="ü"/>
            </a:pPr>
            <a:r>
              <a:rPr lang="es-ES" altLang="ko-KR" sz="2400" dirty="0">
                <a:cs typeface="Arial" pitchFamily="34" charset="0"/>
              </a:rPr>
              <a:t>Afiliación a plataformas sectoriales (</a:t>
            </a:r>
            <a:r>
              <a:rPr lang="es-ES" altLang="ko-KR" sz="2400" dirty="0" err="1">
                <a:cs typeface="Arial" pitchFamily="34" charset="0"/>
              </a:rPr>
              <a:t>clústers</a:t>
            </a:r>
            <a:r>
              <a:rPr lang="es-ES" altLang="ko-KR" sz="2400" dirty="0">
                <a:cs typeface="Arial" pitchFamily="34" charset="0"/>
              </a:rPr>
              <a:t>, asociaciones, etc.)</a:t>
            </a:r>
          </a:p>
          <a:p>
            <a:pPr marL="800100" lvl="1" indent="-342900" algn="just">
              <a:buFont typeface="Wingdings" panose="05000000000000000000" pitchFamily="2" charset="2"/>
              <a:buChar char="ü"/>
            </a:pPr>
            <a:endParaRPr lang="es-ES" altLang="ko-KR" sz="2400" b="1" dirty="0">
              <a:cs typeface="Arial" pitchFamily="34" charset="0"/>
            </a:endParaRPr>
          </a:p>
          <a:p>
            <a:pPr marL="800100" lvl="1" indent="-342900" algn="just">
              <a:buFont typeface="Wingdings" panose="05000000000000000000" pitchFamily="2" charset="2"/>
              <a:buChar char="ü"/>
            </a:pPr>
            <a:endParaRPr lang="es-ES" altLang="ko-KR" sz="2400" b="1" dirty="0">
              <a:cs typeface="Arial" pitchFamily="34" charset="0"/>
            </a:endParaRPr>
          </a:p>
        </p:txBody>
      </p:sp>
      <p:sp>
        <p:nvSpPr>
          <p:cNvPr id="12" name="TextBox 34">
            <a:extLst>
              <a:ext uri="{FF2B5EF4-FFF2-40B4-BE49-F238E27FC236}">
                <a16:creationId xmlns:a16="http://schemas.microsoft.com/office/drawing/2014/main" id="{4821AD0F-86D1-8680-D5BD-8373011FE283}"/>
              </a:ext>
            </a:extLst>
          </p:cNvPr>
          <p:cNvSpPr txBox="1"/>
          <p:nvPr/>
        </p:nvSpPr>
        <p:spPr>
          <a:xfrm>
            <a:off x="15329063" y="2732677"/>
            <a:ext cx="8536405" cy="5262979"/>
          </a:xfrm>
          <a:prstGeom prst="rect">
            <a:avLst/>
          </a:prstGeom>
          <a:noFill/>
        </p:spPr>
        <p:txBody>
          <a:bodyPr wrap="square" rtlCol="0">
            <a:spAutoFit/>
          </a:bodyPr>
          <a:lstStyle/>
          <a:p>
            <a:pPr algn="just"/>
            <a:r>
              <a:rPr lang="es-ES" altLang="ko-KR" sz="2400" b="1" dirty="0">
                <a:cs typeface="Arial" pitchFamily="34" charset="0"/>
              </a:rPr>
              <a:t>2. Desarrollo de </a:t>
            </a:r>
            <a:r>
              <a:rPr lang="es-ES" altLang="ko-KR" sz="2400" b="1" u="sng" dirty="0">
                <a:cs typeface="Arial" pitchFamily="34" charset="0"/>
              </a:rPr>
              <a:t>Proyectos de Innovación Abierta con Empresas:</a:t>
            </a:r>
          </a:p>
          <a:p>
            <a:pPr marL="342900" indent="-342900" algn="just">
              <a:buFont typeface="Arial" panose="020B0604020202020204" pitchFamily="34" charset="0"/>
              <a:buChar char="•"/>
            </a:pPr>
            <a:r>
              <a:rPr lang="es-ES" altLang="ko-KR" sz="2400" dirty="0">
                <a:cs typeface="Arial" pitchFamily="34" charset="0"/>
              </a:rPr>
              <a:t>Impulsar la innovación tecnológica mediante la </a:t>
            </a:r>
            <a:r>
              <a:rPr lang="es-ES" altLang="ko-KR" sz="2400" dirty="0" err="1">
                <a:cs typeface="Arial" pitchFamily="34" charset="0"/>
              </a:rPr>
              <a:t>co-creación</a:t>
            </a:r>
            <a:r>
              <a:rPr lang="es-ES" altLang="ko-KR" sz="2400" dirty="0">
                <a:cs typeface="Arial" pitchFamily="34" charset="0"/>
              </a:rPr>
              <a:t> de soluciones entre investigadores y empresas:</a:t>
            </a:r>
          </a:p>
          <a:p>
            <a:pPr marL="800100" lvl="1" indent="-342900" algn="just">
              <a:buFont typeface="Wingdings" panose="05000000000000000000" pitchFamily="2" charset="2"/>
              <a:buChar char="ü"/>
            </a:pPr>
            <a:r>
              <a:rPr lang="es-ES" altLang="ko-KR" sz="2400" dirty="0">
                <a:cs typeface="Arial" pitchFamily="34" charset="0"/>
              </a:rPr>
              <a:t>Identificando y participando en retos tecnológicos de plataformas de innovación abierta como </a:t>
            </a:r>
            <a:r>
              <a:rPr lang="es-ES" altLang="ko-KR" sz="2400" dirty="0">
                <a:cs typeface="Arial" pitchFamily="34" charset="0"/>
                <a:hlinkClick r:id="rId3"/>
              </a:rPr>
              <a:t>https://arihub.org/</a:t>
            </a:r>
            <a:r>
              <a:rPr lang="es-ES" altLang="ko-KR" sz="2400" dirty="0">
                <a:cs typeface="Arial" pitchFamily="34" charset="0"/>
              </a:rPr>
              <a:t>; </a:t>
            </a:r>
            <a:r>
              <a:rPr lang="es-ES" altLang="ko-KR" sz="2400" dirty="0">
                <a:cs typeface="Arial" pitchFamily="34" charset="0"/>
                <a:hlinkClick r:id="rId4"/>
              </a:rPr>
              <a:t>https://ec.europa.eu/eip/agriculture/en/about.html</a:t>
            </a:r>
            <a:r>
              <a:rPr lang="es-ES" altLang="ko-KR" sz="2400" dirty="0">
                <a:cs typeface="Arial" pitchFamily="34" charset="0"/>
              </a:rPr>
              <a:t>;  </a:t>
            </a:r>
            <a:r>
              <a:rPr lang="es-ES" altLang="ko-KR" sz="2400" dirty="0">
                <a:cs typeface="Arial" pitchFamily="34" charset="0"/>
                <a:hlinkClick r:id="rId5"/>
              </a:rPr>
              <a:t>https://www.eatexfoodinnovationhub.com/</a:t>
            </a:r>
            <a:r>
              <a:rPr lang="es-ES" altLang="ko-KR" sz="2400" dirty="0">
                <a:cs typeface="Arial" pitchFamily="34" charset="0"/>
              </a:rPr>
              <a:t>; </a:t>
            </a:r>
            <a:r>
              <a:rPr lang="es-ES" altLang="ko-KR" sz="2400" dirty="0">
                <a:cs typeface="Arial" pitchFamily="34" charset="0"/>
                <a:hlinkClick r:id="rId6"/>
              </a:rPr>
              <a:t>https://www.innoget.com/</a:t>
            </a:r>
            <a:r>
              <a:rPr lang="es-ES" altLang="ko-KR" sz="2400" dirty="0">
                <a:cs typeface="Arial" pitchFamily="34" charset="0"/>
              </a:rPr>
              <a:t>; </a:t>
            </a:r>
            <a:r>
              <a:rPr lang="es-ES" altLang="ko-KR" sz="2400" dirty="0">
                <a:cs typeface="Arial" pitchFamily="34" charset="0"/>
                <a:hlinkClick r:id="rId7"/>
              </a:rPr>
              <a:t>https://agfunder.com/</a:t>
            </a:r>
            <a:r>
              <a:rPr lang="es-ES" altLang="ko-KR" sz="2400" dirty="0">
                <a:cs typeface="Arial" pitchFamily="34" charset="0"/>
              </a:rPr>
              <a:t>; </a:t>
            </a:r>
            <a:r>
              <a:rPr lang="es-ES" altLang="ko-KR" sz="2400" dirty="0">
                <a:cs typeface="Arial" pitchFamily="34" charset="0"/>
                <a:hlinkClick r:id="rId8"/>
              </a:rPr>
              <a:t>https://www.ninesigma.com/</a:t>
            </a:r>
            <a:r>
              <a:rPr lang="es-ES" altLang="ko-KR" sz="2400" dirty="0">
                <a:cs typeface="Arial" pitchFamily="34" charset="0"/>
              </a:rPr>
              <a:t>;</a:t>
            </a:r>
          </a:p>
          <a:p>
            <a:pPr lvl="1" algn="just"/>
            <a:endParaRPr lang="es-ES" altLang="ko-KR" sz="2400" dirty="0">
              <a:cs typeface="Arial" pitchFamily="34" charset="0"/>
            </a:endParaRPr>
          </a:p>
          <a:p>
            <a:pPr marL="800100" lvl="1" indent="-342900" algn="just">
              <a:buFont typeface="Wingdings" panose="05000000000000000000" pitchFamily="2" charset="2"/>
              <a:buChar char="ü"/>
            </a:pPr>
            <a:endParaRPr lang="es-ES" altLang="ko-KR" sz="2400" b="1" dirty="0">
              <a:cs typeface="Arial" pitchFamily="34" charset="0"/>
            </a:endParaRPr>
          </a:p>
          <a:p>
            <a:pPr marL="800100" lvl="1" indent="-342900" algn="just">
              <a:buFont typeface="Wingdings" panose="05000000000000000000" pitchFamily="2" charset="2"/>
              <a:buChar char="ü"/>
            </a:pPr>
            <a:endParaRPr lang="es-ES" altLang="ko-KR" sz="2400" b="1" dirty="0">
              <a:cs typeface="Arial" pitchFamily="34" charset="0"/>
            </a:endParaRPr>
          </a:p>
        </p:txBody>
      </p:sp>
      <p:sp>
        <p:nvSpPr>
          <p:cNvPr id="13" name="TextBox 34">
            <a:extLst>
              <a:ext uri="{FF2B5EF4-FFF2-40B4-BE49-F238E27FC236}">
                <a16:creationId xmlns:a16="http://schemas.microsoft.com/office/drawing/2014/main" id="{E6B3DCD1-C053-F7A7-CFAF-E1CAFB5A9912}"/>
              </a:ext>
            </a:extLst>
          </p:cNvPr>
          <p:cNvSpPr txBox="1"/>
          <p:nvPr/>
        </p:nvSpPr>
        <p:spPr>
          <a:xfrm>
            <a:off x="6770192" y="8556531"/>
            <a:ext cx="17095275" cy="3785652"/>
          </a:xfrm>
          <a:prstGeom prst="rect">
            <a:avLst/>
          </a:prstGeom>
          <a:noFill/>
        </p:spPr>
        <p:txBody>
          <a:bodyPr wrap="square" rtlCol="0">
            <a:spAutoFit/>
          </a:bodyPr>
          <a:lstStyle/>
          <a:p>
            <a:pPr algn="just"/>
            <a:r>
              <a:rPr lang="es-ES" altLang="ko-KR" sz="2400" b="1" dirty="0">
                <a:cs typeface="Arial" pitchFamily="34" charset="0"/>
              </a:rPr>
              <a:t>3. </a:t>
            </a:r>
            <a:r>
              <a:rPr lang="es-ES" sz="2400" b="1" dirty="0"/>
              <a:t>Formalizar </a:t>
            </a:r>
            <a:r>
              <a:rPr lang="es-ES" sz="2400" b="1" u="sng" dirty="0"/>
              <a:t>relaciones con intermediarios que puedan apoyar al instituto en la captación de financiación</a:t>
            </a:r>
            <a:r>
              <a:rPr lang="es-ES" sz="2400" b="1" dirty="0"/>
              <a:t>.</a:t>
            </a:r>
          </a:p>
          <a:p>
            <a:pPr marL="800100" lvl="1" indent="-342900" algn="just">
              <a:buFont typeface="Arial" panose="020B0604020202020204" pitchFamily="34" charset="0"/>
              <a:buChar char="•"/>
            </a:pPr>
            <a:r>
              <a:rPr lang="es-ES" altLang="ko-KR" sz="2400" b="1" dirty="0">
                <a:cs typeface="Arial" pitchFamily="34" charset="0"/>
              </a:rPr>
              <a:t>Construir una base de datos de consultoras y entidades expertas en captación de fondos.</a:t>
            </a:r>
          </a:p>
          <a:p>
            <a:pPr marL="1257300" lvl="2" indent="-342900" algn="just">
              <a:buFont typeface="Wingdings" panose="05000000000000000000" pitchFamily="2" charset="2"/>
              <a:buChar char="ü"/>
            </a:pPr>
            <a:r>
              <a:rPr lang="es-ES" altLang="ko-KR" sz="2400" dirty="0">
                <a:cs typeface="Arial" pitchFamily="34" charset="0"/>
              </a:rPr>
              <a:t>Identificación de consultoras especializadas en proyectos europeos y nacionales, con experiencia en el sector demostrada.</a:t>
            </a:r>
          </a:p>
          <a:p>
            <a:pPr marL="1257300" lvl="2" indent="-342900" algn="just">
              <a:buFont typeface="Wingdings" panose="05000000000000000000" pitchFamily="2" charset="2"/>
              <a:buChar char="ü"/>
            </a:pPr>
            <a:r>
              <a:rPr lang="es-ES" altLang="ko-KR" sz="2400" dirty="0">
                <a:cs typeface="Arial" pitchFamily="34" charset="0"/>
              </a:rPr>
              <a:t>Identificación de </a:t>
            </a:r>
            <a:r>
              <a:rPr lang="es-ES" altLang="ko-KR" sz="2400" dirty="0" err="1">
                <a:cs typeface="Arial" pitchFamily="34" charset="0"/>
              </a:rPr>
              <a:t>brokers</a:t>
            </a:r>
            <a:r>
              <a:rPr lang="es-ES" altLang="ko-KR" sz="2400" dirty="0">
                <a:cs typeface="Arial" pitchFamily="34" charset="0"/>
              </a:rPr>
              <a:t> de innovación que faciliten la entrada en consorcios.</a:t>
            </a:r>
          </a:p>
          <a:p>
            <a:pPr marL="1257300" lvl="2" indent="-342900" algn="just">
              <a:buFont typeface="Wingdings" panose="05000000000000000000" pitchFamily="2" charset="2"/>
              <a:buChar char="ü"/>
            </a:pPr>
            <a:r>
              <a:rPr lang="es-ES" altLang="ko-KR" sz="2400" dirty="0">
                <a:cs typeface="Arial" pitchFamily="34" charset="0"/>
              </a:rPr>
              <a:t>Definir criterios de selección de intermediarios.</a:t>
            </a:r>
          </a:p>
          <a:p>
            <a:pPr marL="1257300" lvl="2" indent="-342900" algn="just">
              <a:buFont typeface="Wingdings" panose="05000000000000000000" pitchFamily="2" charset="2"/>
              <a:buChar char="ü"/>
            </a:pPr>
            <a:r>
              <a:rPr lang="es-ES" altLang="ko-KR" sz="2400" dirty="0">
                <a:cs typeface="Arial" pitchFamily="34" charset="0"/>
              </a:rPr>
              <a:t>Definir los términos de colaboración.</a:t>
            </a:r>
          </a:p>
          <a:p>
            <a:pPr marL="1714500" lvl="3" indent="-342900" algn="just">
              <a:buFont typeface="Courier New" panose="02070309020205020404" pitchFamily="49" charset="0"/>
              <a:buChar char="o"/>
            </a:pPr>
            <a:r>
              <a:rPr lang="es-ES" altLang="ko-KR" sz="2400" dirty="0">
                <a:cs typeface="Arial" pitchFamily="34" charset="0"/>
              </a:rPr>
              <a:t>Modalidad de trabajo (asesoría puntual vs. acompañamiento continuo).</a:t>
            </a:r>
          </a:p>
          <a:p>
            <a:pPr marL="1714500" lvl="3" indent="-342900" algn="just">
              <a:buFont typeface="Courier New" panose="02070309020205020404" pitchFamily="49" charset="0"/>
              <a:buChar char="o"/>
            </a:pPr>
            <a:r>
              <a:rPr lang="es-ES" altLang="ko-KR" sz="2400" dirty="0">
                <a:cs typeface="Arial" pitchFamily="34" charset="0"/>
              </a:rPr>
              <a:t>Costes y modelos de pago (éxito, tarifa fija, mixta).</a:t>
            </a:r>
          </a:p>
          <a:p>
            <a:pPr marL="1714500" lvl="3" indent="-342900" algn="just">
              <a:buFont typeface="Courier New" panose="02070309020205020404" pitchFamily="49" charset="0"/>
              <a:buChar char="o"/>
            </a:pPr>
            <a:r>
              <a:rPr lang="es-ES" altLang="ko-KR" sz="2400" dirty="0">
                <a:cs typeface="Arial" pitchFamily="34" charset="0"/>
              </a:rPr>
              <a:t>Servicios específicos (identificación de convocatorias, redacción de propuestas, gestión de consorcios).</a:t>
            </a:r>
          </a:p>
        </p:txBody>
      </p:sp>
    </p:spTree>
    <p:extLst>
      <p:ext uri="{BB962C8B-B14F-4D97-AF65-F5344CB8AC3E}">
        <p14:creationId xmlns:p14="http://schemas.microsoft.com/office/powerpoint/2010/main" val="3166353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46A4-686E-FFCC-F942-EE57697231DE}"/>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7E7AA16D-FCE9-465A-5CA0-BCD39AD82D00}"/>
              </a:ext>
            </a:extLst>
          </p:cNvPr>
          <p:cNvGrpSpPr/>
          <p:nvPr/>
        </p:nvGrpSpPr>
        <p:grpSpPr>
          <a:xfrm>
            <a:off x="6068146" y="1178116"/>
            <a:ext cx="18296638" cy="1258452"/>
            <a:chOff x="5990934" y="1044210"/>
            <a:chExt cx="6201066" cy="583725"/>
          </a:xfrm>
          <a:solidFill>
            <a:schemeClr val="accent2"/>
          </a:solidFill>
        </p:grpSpPr>
        <p:sp>
          <p:nvSpPr>
            <p:cNvPr id="6" name="Freeform: Shape 58">
              <a:extLst>
                <a:ext uri="{FF2B5EF4-FFF2-40B4-BE49-F238E27FC236}">
                  <a16:creationId xmlns:a16="http://schemas.microsoft.com/office/drawing/2014/main" id="{A0038A83-2812-E7F8-F49B-2B29106B38C3}"/>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latin typeface="Relaway"/>
                <a:cs typeface="Arial" pitchFamily="34" charset="0"/>
              </a:endParaRPr>
            </a:p>
          </p:txBody>
        </p:sp>
        <p:sp>
          <p:nvSpPr>
            <p:cNvPr id="8" name="TextBox 44">
              <a:extLst>
                <a:ext uri="{FF2B5EF4-FFF2-40B4-BE49-F238E27FC236}">
                  <a16:creationId xmlns:a16="http://schemas.microsoft.com/office/drawing/2014/main" id="{737C9FC3-DA9F-8883-B5DD-E05223EBC9BA}"/>
                </a:ext>
              </a:extLst>
            </p:cNvPr>
            <p:cNvSpPr txBox="1"/>
            <p:nvPr/>
          </p:nvSpPr>
          <p:spPr bwMode="auto">
            <a:xfrm>
              <a:off x="6649864" y="1190575"/>
              <a:ext cx="5257567"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altLang="ko-KR" sz="4000" b="1" dirty="0">
                  <a:solidFill>
                    <a:schemeClr val="tx1">
                      <a:lumMod val="50000"/>
                    </a:schemeClr>
                  </a:solidFill>
                  <a:latin typeface="Relaway"/>
                  <a:cs typeface="Arial" pitchFamily="34" charset="0"/>
                </a:rPr>
                <a:t>3.1.2 </a:t>
              </a:r>
              <a:r>
                <a:rPr lang="es-ES" altLang="ko-KR" sz="4000" b="1" u="sng" dirty="0">
                  <a:solidFill>
                    <a:schemeClr val="tx1">
                      <a:lumMod val="50000"/>
                    </a:schemeClr>
                  </a:solidFill>
                  <a:latin typeface="Relaway"/>
                  <a:cs typeface="Arial" pitchFamily="34" charset="0"/>
                </a:rPr>
                <a:t>Ideas Generales</a:t>
              </a:r>
              <a:endParaRPr lang="ko-KR" altLang="en-US" sz="4000" b="1" u="sng" dirty="0">
                <a:solidFill>
                  <a:schemeClr val="tx1">
                    <a:lumMod val="50000"/>
                  </a:schemeClr>
                </a:solidFill>
                <a:latin typeface="Relaway"/>
                <a:cs typeface="Arial" pitchFamily="34" charset="0"/>
              </a:endParaRPr>
            </a:p>
          </p:txBody>
        </p:sp>
      </p:grpSp>
      <p:sp>
        <p:nvSpPr>
          <p:cNvPr id="2" name="TextBox 48">
            <a:extLst>
              <a:ext uri="{FF2B5EF4-FFF2-40B4-BE49-F238E27FC236}">
                <a16:creationId xmlns:a16="http://schemas.microsoft.com/office/drawing/2014/main" id="{049E3E96-3BD9-34E7-3373-912736ECD88C}"/>
              </a:ext>
            </a:extLst>
          </p:cNvPr>
          <p:cNvSpPr txBox="1"/>
          <p:nvPr/>
        </p:nvSpPr>
        <p:spPr>
          <a:xfrm>
            <a:off x="356567" y="2163523"/>
            <a:ext cx="5224263" cy="5016758"/>
          </a:xfrm>
          <a:prstGeom prst="rect">
            <a:avLst/>
          </a:prstGeom>
          <a:noFill/>
        </p:spPr>
        <p:txBody>
          <a:bodyPr wrap="square" lIns="215944" rIns="215944" rtlCol="0">
            <a:spAutoFit/>
          </a:bodyPr>
          <a:lstStyle/>
          <a:p>
            <a:r>
              <a:rPr lang="es-ES" altLang="ko-KR" sz="4000" b="1" dirty="0">
                <a:solidFill>
                  <a:schemeClr val="accent2"/>
                </a:solidFill>
                <a:cs typeface="Arial" pitchFamily="34" charset="0"/>
              </a:rPr>
              <a:t>3.1 </a:t>
            </a:r>
            <a:r>
              <a:rPr lang="es-ES" altLang="ko-KR" sz="4000" b="1" dirty="0">
                <a:solidFill>
                  <a:schemeClr val="bg1"/>
                </a:solidFill>
                <a:cs typeface="Arial" pitchFamily="34" charset="0"/>
              </a:rPr>
              <a:t>Aumentar la captación de fondos mediante proyectos competitivos, así como convenios y contratos con empresas.</a:t>
            </a:r>
          </a:p>
        </p:txBody>
      </p:sp>
      <p:sp>
        <p:nvSpPr>
          <p:cNvPr id="3" name="Rectángulo 2">
            <a:extLst>
              <a:ext uri="{FF2B5EF4-FFF2-40B4-BE49-F238E27FC236}">
                <a16:creationId xmlns:a16="http://schemas.microsoft.com/office/drawing/2014/main" id="{A95CAB58-9635-BB93-30D3-2435341F00B3}"/>
              </a:ext>
            </a:extLst>
          </p:cNvPr>
          <p:cNvSpPr/>
          <p:nvPr/>
        </p:nvSpPr>
        <p:spPr>
          <a:xfrm>
            <a:off x="12866" y="0"/>
            <a:ext cx="6055279" cy="13554744"/>
          </a:xfrm>
          <a:prstGeom prst="rect">
            <a:avLst/>
          </a:prstGeom>
          <a:noFill/>
          <a:ln w="320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C4C0611B-BADB-BC5D-4B27-E1F43DEEC17B}"/>
              </a:ext>
            </a:extLst>
          </p:cNvPr>
          <p:cNvSpPr txBox="1"/>
          <p:nvPr/>
        </p:nvSpPr>
        <p:spPr>
          <a:xfrm>
            <a:off x="7181183" y="2436568"/>
            <a:ext cx="16070563" cy="9999404"/>
          </a:xfrm>
          <a:prstGeom prst="rect">
            <a:avLst/>
          </a:prstGeom>
          <a:noFill/>
        </p:spPr>
        <p:txBody>
          <a:bodyPr wrap="square" rtlCol="0">
            <a:spAutoFit/>
          </a:bodyPr>
          <a:lstStyle/>
          <a:p>
            <a:pPr marL="342900" indent="-342900" algn="just">
              <a:lnSpc>
                <a:spcPct val="150000"/>
              </a:lnSpc>
              <a:buClr>
                <a:schemeClr val="accent2"/>
              </a:buClr>
              <a:buSzPct val="100000"/>
              <a:buFont typeface="Arial" panose="020B0604020202020204" pitchFamily="34" charset="0"/>
              <a:buChar char="•"/>
            </a:pPr>
            <a:r>
              <a:rPr lang="es-ES" sz="2400" b="1" dirty="0"/>
              <a:t>Afiliación a plataformas sectoriales.</a:t>
            </a:r>
          </a:p>
          <a:p>
            <a:pPr marL="800100" lvl="1" indent="-342900" algn="just">
              <a:lnSpc>
                <a:spcPct val="150000"/>
              </a:lnSpc>
              <a:buClr>
                <a:schemeClr val="accent2"/>
              </a:buClr>
              <a:buSzPct val="100000"/>
              <a:buFont typeface="Wingdings" panose="05000000000000000000" pitchFamily="2" charset="2"/>
              <a:buChar char="ü"/>
            </a:pPr>
            <a:r>
              <a:rPr lang="es-ES" sz="2400" b="1" dirty="0"/>
              <a:t>Unirse a clústeres de innovación agroalimentaria como:</a:t>
            </a:r>
          </a:p>
          <a:p>
            <a:pPr marL="1257300" lvl="2" indent="-342900" algn="just">
              <a:lnSpc>
                <a:spcPct val="150000"/>
              </a:lnSpc>
              <a:buClr>
                <a:schemeClr val="accent2"/>
              </a:buClr>
              <a:buSzPct val="100000"/>
              <a:buFont typeface="Courier New" panose="02070309020205020404" pitchFamily="49" charset="0"/>
              <a:buChar char="o"/>
            </a:pPr>
            <a:r>
              <a:rPr lang="es-ES" sz="2400" dirty="0" err="1"/>
              <a:t>Food</a:t>
            </a:r>
            <a:r>
              <a:rPr lang="es-ES" sz="2400" dirty="0"/>
              <a:t> </a:t>
            </a:r>
            <a:r>
              <a:rPr lang="es-ES" sz="2400" dirty="0" err="1"/>
              <a:t>for</a:t>
            </a:r>
            <a:r>
              <a:rPr lang="es-ES" sz="2400" dirty="0"/>
              <a:t> </a:t>
            </a:r>
            <a:r>
              <a:rPr lang="es-ES" sz="2400" dirty="0" err="1"/>
              <a:t>Life-Spain</a:t>
            </a:r>
            <a:r>
              <a:rPr lang="es-ES" sz="2400" dirty="0"/>
              <a:t> (Plataforma Tecnológica Española de la Industria Agroalimentaria).</a:t>
            </a:r>
          </a:p>
          <a:p>
            <a:pPr marL="1257300" lvl="2" indent="-342900" algn="just">
              <a:lnSpc>
                <a:spcPct val="150000"/>
              </a:lnSpc>
              <a:buClr>
                <a:schemeClr val="accent2"/>
              </a:buClr>
              <a:buSzPct val="100000"/>
              <a:buFont typeface="Courier New" panose="02070309020205020404" pitchFamily="49" charset="0"/>
              <a:buChar char="o"/>
            </a:pPr>
            <a:r>
              <a:rPr lang="es-ES" sz="2400" dirty="0"/>
              <a:t>AEI Agroalimentarias (Agrupaciones Empresariales Innovadoras).</a:t>
            </a:r>
          </a:p>
          <a:p>
            <a:pPr marL="1257300" lvl="2" indent="-342900" algn="just">
              <a:lnSpc>
                <a:spcPct val="150000"/>
              </a:lnSpc>
              <a:buClr>
                <a:schemeClr val="accent2"/>
              </a:buClr>
              <a:buSzPct val="100000"/>
              <a:buFont typeface="Courier New" panose="02070309020205020404" pitchFamily="49" charset="0"/>
              <a:buChar char="o"/>
            </a:pPr>
            <a:r>
              <a:rPr lang="es-ES" sz="2400" dirty="0" err="1"/>
              <a:t>European</a:t>
            </a:r>
            <a:r>
              <a:rPr lang="es-ES" sz="2400" dirty="0"/>
              <a:t> </a:t>
            </a:r>
            <a:r>
              <a:rPr lang="es-ES" sz="2400" dirty="0" err="1"/>
              <a:t>Institute</a:t>
            </a:r>
            <a:r>
              <a:rPr lang="es-ES" sz="2400" dirty="0"/>
              <a:t> </a:t>
            </a:r>
            <a:r>
              <a:rPr lang="es-ES" sz="2400" dirty="0" err="1"/>
              <a:t>of</a:t>
            </a:r>
            <a:r>
              <a:rPr lang="es-ES" sz="2400" dirty="0"/>
              <a:t> </a:t>
            </a:r>
            <a:r>
              <a:rPr lang="es-ES" sz="2400" dirty="0" err="1"/>
              <a:t>Innovation</a:t>
            </a:r>
            <a:r>
              <a:rPr lang="es-ES" sz="2400" dirty="0"/>
              <a:t> &amp; </a:t>
            </a:r>
            <a:r>
              <a:rPr lang="es-ES" sz="2400" dirty="0" err="1"/>
              <a:t>Technology</a:t>
            </a:r>
            <a:r>
              <a:rPr lang="es-ES" sz="2400" dirty="0"/>
              <a:t> - EIT </a:t>
            </a:r>
            <a:r>
              <a:rPr lang="es-ES" sz="2400" dirty="0" err="1"/>
              <a:t>Food</a:t>
            </a:r>
            <a:r>
              <a:rPr lang="es-ES" sz="2400" dirty="0"/>
              <a:t> (Plataforma europea de innovación alimentaria).</a:t>
            </a:r>
          </a:p>
          <a:p>
            <a:pPr marL="800100" lvl="1" indent="-342900" algn="just">
              <a:lnSpc>
                <a:spcPct val="150000"/>
              </a:lnSpc>
              <a:buClr>
                <a:schemeClr val="accent2"/>
              </a:buClr>
              <a:buSzPct val="100000"/>
              <a:buFont typeface="Wingdings" panose="05000000000000000000" pitchFamily="2" charset="2"/>
              <a:buChar char="ü"/>
            </a:pPr>
            <a:r>
              <a:rPr lang="es-ES" sz="2400" b="1" dirty="0"/>
              <a:t>Asociarse con redes internacionales como:</a:t>
            </a:r>
          </a:p>
          <a:p>
            <a:pPr marL="1257300" lvl="2" indent="-342900" algn="just">
              <a:lnSpc>
                <a:spcPct val="150000"/>
              </a:lnSpc>
              <a:buClr>
                <a:schemeClr val="accent2"/>
              </a:buClr>
              <a:buSzPct val="100000"/>
              <a:buFont typeface="Courier New" panose="02070309020205020404" pitchFamily="49" charset="0"/>
              <a:buChar char="o"/>
            </a:pPr>
            <a:r>
              <a:rPr lang="es-ES" sz="2400" dirty="0" err="1"/>
              <a:t>Foodvalley</a:t>
            </a:r>
            <a:r>
              <a:rPr lang="es-ES" sz="2400" dirty="0"/>
              <a:t> (Países Bajos)</a:t>
            </a:r>
          </a:p>
          <a:p>
            <a:pPr marL="1257300" lvl="2" indent="-342900" algn="just">
              <a:lnSpc>
                <a:spcPct val="150000"/>
              </a:lnSpc>
              <a:buClr>
                <a:schemeClr val="accent2"/>
              </a:buClr>
              <a:buSzPct val="100000"/>
              <a:buFont typeface="Courier New" panose="02070309020205020404" pitchFamily="49" charset="0"/>
              <a:buChar char="o"/>
            </a:pPr>
            <a:r>
              <a:rPr lang="es-ES" sz="2400" dirty="0" err="1"/>
              <a:t>AgriFoodTech</a:t>
            </a:r>
            <a:r>
              <a:rPr lang="es-ES" sz="2400" dirty="0"/>
              <a:t> (Reino Unido).</a:t>
            </a:r>
          </a:p>
          <a:p>
            <a:pPr marL="342900" indent="-342900" algn="just">
              <a:lnSpc>
                <a:spcPct val="150000"/>
              </a:lnSpc>
              <a:buClr>
                <a:schemeClr val="accent2"/>
              </a:buClr>
              <a:buSzPct val="100000"/>
              <a:buFont typeface="Arial" panose="020B0604020202020204" pitchFamily="34" charset="0"/>
              <a:buChar char="•"/>
            </a:pPr>
            <a:r>
              <a:rPr lang="es-ES" sz="2400" b="1" dirty="0"/>
              <a:t>Identificación de </a:t>
            </a:r>
            <a:r>
              <a:rPr lang="es-ES" sz="2400" b="1" dirty="0" err="1"/>
              <a:t>brokers</a:t>
            </a:r>
            <a:r>
              <a:rPr lang="es-ES" sz="2400" b="1" dirty="0"/>
              <a:t> de innovación que faciliten la entrada en consorcios.</a:t>
            </a:r>
          </a:p>
          <a:p>
            <a:pPr marL="800100" lvl="1" indent="-342900" algn="just">
              <a:lnSpc>
                <a:spcPct val="150000"/>
              </a:lnSpc>
              <a:buClr>
                <a:schemeClr val="accent2"/>
              </a:buClr>
              <a:buSzPct val="100000"/>
              <a:buFont typeface="Wingdings" panose="05000000000000000000" pitchFamily="2" charset="2"/>
              <a:buChar char="ü"/>
            </a:pPr>
            <a:r>
              <a:rPr lang="es-ES" sz="2400" dirty="0"/>
              <a:t>Ejemplos de consultoras y plataformas destacadas que pueden asistir en este proceso:</a:t>
            </a:r>
          </a:p>
          <a:p>
            <a:pPr marL="1257300" lvl="2" indent="-342900" algn="just">
              <a:lnSpc>
                <a:spcPct val="150000"/>
              </a:lnSpc>
              <a:buClr>
                <a:schemeClr val="accent2"/>
              </a:buClr>
              <a:buSzPct val="100000"/>
              <a:buFont typeface="Courier New" panose="02070309020205020404" pitchFamily="49" charset="0"/>
              <a:buChar char="o"/>
            </a:pPr>
            <a:r>
              <a:rPr lang="es-ES" sz="2400" dirty="0"/>
              <a:t>KIM (</a:t>
            </a:r>
            <a:r>
              <a:rPr lang="es-ES" sz="2400" dirty="0" err="1"/>
              <a:t>Knowledge</a:t>
            </a:r>
            <a:r>
              <a:rPr lang="es-ES" sz="2400" dirty="0"/>
              <a:t> </a:t>
            </a:r>
            <a:r>
              <a:rPr lang="es-ES" sz="2400" dirty="0" err="1"/>
              <a:t>Innovation</a:t>
            </a:r>
            <a:r>
              <a:rPr lang="es-ES" sz="2400" dirty="0"/>
              <a:t> </a:t>
            </a:r>
            <a:r>
              <a:rPr lang="es-ES" sz="2400" dirty="0" err="1"/>
              <a:t>Market</a:t>
            </a:r>
            <a:r>
              <a:rPr lang="es-ES" sz="2400" dirty="0"/>
              <a:t>) </a:t>
            </a:r>
            <a:r>
              <a:rPr lang="es-ES" sz="2400" dirty="0">
                <a:hlinkClick r:id="rId3"/>
              </a:rPr>
              <a:t>https://kimglobal.com/es/colaboracion-en-proyectos-internacionales/</a:t>
            </a:r>
            <a:endParaRPr lang="es-ES" sz="2400" dirty="0"/>
          </a:p>
          <a:p>
            <a:pPr marL="1257300" lvl="2" indent="-342900" algn="just">
              <a:lnSpc>
                <a:spcPct val="150000"/>
              </a:lnSpc>
              <a:buClr>
                <a:schemeClr val="accent2"/>
              </a:buClr>
              <a:buSzPct val="100000"/>
              <a:buFont typeface="Courier New" panose="02070309020205020404" pitchFamily="49" charset="0"/>
              <a:buChar char="o"/>
            </a:pPr>
            <a:r>
              <a:rPr lang="es-ES" sz="2400" dirty="0"/>
              <a:t>ONECO </a:t>
            </a:r>
            <a:r>
              <a:rPr lang="es-ES" sz="2400" dirty="0">
                <a:hlinkClick r:id="rId4"/>
              </a:rPr>
              <a:t>https://oneco.org/</a:t>
            </a:r>
            <a:endParaRPr lang="es-ES" sz="2400" dirty="0"/>
          </a:p>
          <a:p>
            <a:pPr marL="1257300" lvl="2" indent="-342900" algn="just">
              <a:lnSpc>
                <a:spcPct val="150000"/>
              </a:lnSpc>
              <a:buClr>
                <a:schemeClr val="accent2"/>
              </a:buClr>
              <a:buSzPct val="100000"/>
              <a:buFont typeface="Courier New" panose="02070309020205020404" pitchFamily="49" charset="0"/>
              <a:buChar char="o"/>
            </a:pPr>
            <a:r>
              <a:rPr lang="es-ES" sz="2400" dirty="0" err="1"/>
              <a:t>IDConsortium</a:t>
            </a:r>
            <a:r>
              <a:rPr lang="es-ES" sz="2400" dirty="0"/>
              <a:t> </a:t>
            </a:r>
            <a:r>
              <a:rPr lang="es-ES" sz="2400" dirty="0">
                <a:hlinkClick r:id="rId5"/>
              </a:rPr>
              <a:t>https://idconsortium.com/</a:t>
            </a:r>
            <a:endParaRPr lang="es-ES" sz="2400" dirty="0"/>
          </a:p>
          <a:p>
            <a:pPr marL="1257300" lvl="2" indent="-342900" algn="just">
              <a:lnSpc>
                <a:spcPct val="150000"/>
              </a:lnSpc>
              <a:buClr>
                <a:schemeClr val="accent2"/>
              </a:buClr>
              <a:buSzPct val="100000"/>
              <a:buFont typeface="Courier New" panose="02070309020205020404" pitchFamily="49" charset="0"/>
              <a:buChar char="o"/>
            </a:pPr>
            <a:r>
              <a:rPr lang="es-ES" sz="2400" dirty="0" err="1"/>
              <a:t>Ayming</a:t>
            </a:r>
            <a:r>
              <a:rPr lang="es-ES" sz="2400" dirty="0"/>
              <a:t> </a:t>
            </a:r>
            <a:r>
              <a:rPr lang="es-ES" sz="2400" dirty="0">
                <a:hlinkClick r:id="rId6"/>
              </a:rPr>
              <a:t>https://www.ayming.com/</a:t>
            </a:r>
            <a:r>
              <a:rPr lang="es-ES" sz="2400" dirty="0"/>
              <a:t> </a:t>
            </a:r>
          </a:p>
          <a:p>
            <a:pPr marL="1257300" lvl="2" indent="-342900" algn="just">
              <a:lnSpc>
                <a:spcPct val="150000"/>
              </a:lnSpc>
              <a:buClr>
                <a:schemeClr val="accent2"/>
              </a:buClr>
              <a:buSzPct val="100000"/>
              <a:buFont typeface="Courier New" panose="02070309020205020404" pitchFamily="49" charset="0"/>
              <a:buChar char="o"/>
            </a:pPr>
            <a:r>
              <a:rPr lang="es-ES" sz="2400" dirty="0" err="1"/>
              <a:t>etc</a:t>
            </a:r>
            <a:endParaRPr lang="es-ES" sz="2400" dirty="0"/>
          </a:p>
          <a:p>
            <a:pPr marL="1257300" lvl="2" indent="-342900" algn="just">
              <a:lnSpc>
                <a:spcPct val="150000"/>
              </a:lnSpc>
              <a:buClr>
                <a:schemeClr val="accent2"/>
              </a:buClr>
              <a:buSzPct val="100000"/>
              <a:buFont typeface="Courier New" panose="02070309020205020404" pitchFamily="49" charset="0"/>
              <a:buChar char="o"/>
            </a:pPr>
            <a:endParaRPr lang="es-ES" sz="2400" dirty="0"/>
          </a:p>
        </p:txBody>
      </p:sp>
      <p:pic>
        <p:nvPicPr>
          <p:cNvPr id="12" name="Imagen 11">
            <a:extLst>
              <a:ext uri="{FF2B5EF4-FFF2-40B4-BE49-F238E27FC236}">
                <a16:creationId xmlns:a16="http://schemas.microsoft.com/office/drawing/2014/main" id="{43578D2C-1C6E-200A-000E-1949DED4E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300" y="469857"/>
            <a:ext cx="1720791" cy="2097726"/>
          </a:xfrm>
          <a:prstGeom prst="rect">
            <a:avLst/>
          </a:prstGeom>
        </p:spPr>
      </p:pic>
      <p:sp>
        <p:nvSpPr>
          <p:cNvPr id="11" name="CuadroTexto 10">
            <a:extLst>
              <a:ext uri="{FF2B5EF4-FFF2-40B4-BE49-F238E27FC236}">
                <a16:creationId xmlns:a16="http://schemas.microsoft.com/office/drawing/2014/main" id="{7B35D08D-A446-F4DB-47E2-5634707EFCEE}"/>
              </a:ext>
            </a:extLst>
          </p:cNvPr>
          <p:cNvSpPr txBox="1"/>
          <p:nvPr/>
        </p:nvSpPr>
        <p:spPr>
          <a:xfrm>
            <a:off x="-50294" y="0"/>
            <a:ext cx="2971801" cy="707886"/>
          </a:xfrm>
          <a:prstGeom prst="rect">
            <a:avLst/>
          </a:prstGeom>
          <a:solidFill>
            <a:schemeClr val="accent2"/>
          </a:solidFill>
        </p:spPr>
        <p:txBody>
          <a:bodyPr wrap="square" rtlCol="0">
            <a:spAutoFit/>
          </a:bodyPr>
          <a:lstStyle/>
          <a:p>
            <a:pPr algn="ctr"/>
            <a:r>
              <a:rPr lang="es-ES" sz="4000" b="1" dirty="0">
                <a:solidFill>
                  <a:schemeClr val="bg1"/>
                </a:solidFill>
              </a:rPr>
              <a:t>VECTOR 3</a:t>
            </a:r>
          </a:p>
        </p:txBody>
      </p:sp>
    </p:spTree>
    <p:extLst>
      <p:ext uri="{BB962C8B-B14F-4D97-AF65-F5344CB8AC3E}">
        <p14:creationId xmlns:p14="http://schemas.microsoft.com/office/powerpoint/2010/main" val="129271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8B3D5-A2F3-B935-1604-AFDA48B73B0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6E0A43A-DC54-4996-878A-BC6270243AE4}"/>
              </a:ext>
            </a:extLst>
          </p:cNvPr>
          <p:cNvPicPr>
            <a:picLocks noChangeAspect="1"/>
          </p:cNvPicPr>
          <p:nvPr/>
        </p:nvPicPr>
        <p:blipFill rotWithShape="1">
          <a:blip r:embed="rId2">
            <a:extLst>
              <a:ext uri="{28A0092B-C50C-407E-A947-70E740481C1C}">
                <a14:useLocalDpi xmlns:a14="http://schemas.microsoft.com/office/drawing/2010/main" val="0"/>
              </a:ext>
            </a:extLst>
          </a:blip>
          <a:srcRect t="4448" b="11243"/>
          <a:stretch/>
        </p:blipFill>
        <p:spPr>
          <a:xfrm>
            <a:off x="-18207" y="0"/>
            <a:ext cx="24377650" cy="13696280"/>
          </a:xfrm>
          <a:prstGeom prst="rect">
            <a:avLst/>
          </a:prstGeom>
        </p:spPr>
      </p:pic>
      <p:pic>
        <p:nvPicPr>
          <p:cNvPr id="6" name="Imagen 5">
            <a:extLst>
              <a:ext uri="{FF2B5EF4-FFF2-40B4-BE49-F238E27FC236}">
                <a16:creationId xmlns:a16="http://schemas.microsoft.com/office/drawing/2014/main" id="{4E545ADB-A707-435F-81E8-2AC3F9040E6F}"/>
              </a:ext>
            </a:extLst>
          </p:cNvPr>
          <p:cNvPicPr/>
          <p:nvPr/>
        </p:nvPicPr>
        <p:blipFill rotWithShape="1">
          <a:blip r:embed="rId3">
            <a:extLst>
              <a:ext uri="{28A0092B-C50C-407E-A947-70E740481C1C}">
                <a14:useLocalDpi xmlns:a14="http://schemas.microsoft.com/office/drawing/2010/main" val="0"/>
              </a:ext>
            </a:extLst>
          </a:blip>
          <a:srcRect b="35510"/>
          <a:stretch/>
        </p:blipFill>
        <p:spPr bwMode="auto">
          <a:xfrm rot="5400000">
            <a:off x="-496508" y="509373"/>
            <a:ext cx="4409730" cy="3390983"/>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3F8117F1-F669-2EA5-3193-9E5DE7578B6B}"/>
              </a:ext>
            </a:extLst>
          </p:cNvPr>
          <p:cNvSpPr txBox="1"/>
          <p:nvPr/>
        </p:nvSpPr>
        <p:spPr>
          <a:xfrm>
            <a:off x="1531641" y="3329608"/>
            <a:ext cx="13321480" cy="1754326"/>
          </a:xfrm>
          <a:prstGeom prst="rect">
            <a:avLst/>
          </a:prstGeom>
          <a:noFill/>
        </p:spPr>
        <p:txBody>
          <a:bodyPr wrap="square">
            <a:spAutoFit/>
          </a:bodyPr>
          <a:lstStyle/>
          <a:p>
            <a:pPr algn="ctr"/>
            <a:r>
              <a:rPr lang="es-ES" sz="5400" b="1" dirty="0"/>
              <a:t>Anexo. Fases de elaboración del Plan Estratégico CIAGRO UMH</a:t>
            </a:r>
            <a:r>
              <a:rPr lang="es-ES" sz="4800" b="1" dirty="0"/>
              <a:t>.</a:t>
            </a:r>
          </a:p>
        </p:txBody>
      </p:sp>
    </p:spTree>
    <p:extLst>
      <p:ext uri="{BB962C8B-B14F-4D97-AF65-F5344CB8AC3E}">
        <p14:creationId xmlns:p14="http://schemas.microsoft.com/office/powerpoint/2010/main" val="247666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15E9975-F9E3-F44F-CC43-F173D8554E56}"/>
              </a:ext>
            </a:extLst>
          </p:cNvPr>
          <p:cNvSpPr txBox="1"/>
          <p:nvPr/>
        </p:nvSpPr>
        <p:spPr>
          <a:xfrm>
            <a:off x="26222" y="2987247"/>
            <a:ext cx="1923258" cy="707886"/>
          </a:xfrm>
          <a:prstGeom prst="rect">
            <a:avLst/>
          </a:prstGeom>
          <a:noFill/>
        </p:spPr>
        <p:txBody>
          <a:bodyPr wrap="square" rtlCol="0">
            <a:spAutoFit/>
          </a:bodyPr>
          <a:lstStyle/>
          <a:p>
            <a:r>
              <a:rPr lang="es-ES" sz="4000" b="1" dirty="0">
                <a:solidFill>
                  <a:srgbClr val="000004"/>
                </a:solidFill>
              </a:rPr>
              <a:t>Fase 1</a:t>
            </a:r>
          </a:p>
        </p:txBody>
      </p:sp>
      <p:grpSp>
        <p:nvGrpSpPr>
          <p:cNvPr id="26" name="Grupo 25">
            <a:extLst>
              <a:ext uri="{FF2B5EF4-FFF2-40B4-BE49-F238E27FC236}">
                <a16:creationId xmlns:a16="http://schemas.microsoft.com/office/drawing/2014/main" id="{11B53C20-17B2-6361-8E0E-DA607EF8A020}"/>
              </a:ext>
            </a:extLst>
          </p:cNvPr>
          <p:cNvGrpSpPr/>
          <p:nvPr/>
        </p:nvGrpSpPr>
        <p:grpSpPr>
          <a:xfrm>
            <a:off x="12427663" y="23530"/>
            <a:ext cx="888297" cy="945225"/>
            <a:chOff x="1730391" y="2598705"/>
            <a:chExt cx="466595" cy="507446"/>
          </a:xfrm>
        </p:grpSpPr>
        <p:sp>
          <p:nvSpPr>
            <p:cNvPr id="18" name="Oval 29">
              <a:extLst>
                <a:ext uri="{FF2B5EF4-FFF2-40B4-BE49-F238E27FC236}">
                  <a16:creationId xmlns:a16="http://schemas.microsoft.com/office/drawing/2014/main" id="{A15ED96F-EE07-CD8C-5F14-B49A9B890B25}"/>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25" name="CuadroTexto 24">
              <a:extLst>
                <a:ext uri="{FF2B5EF4-FFF2-40B4-BE49-F238E27FC236}">
                  <a16:creationId xmlns:a16="http://schemas.microsoft.com/office/drawing/2014/main" id="{9EAF773A-667B-564F-FE37-ECB70179BDE7}"/>
                </a:ext>
              </a:extLst>
            </p:cNvPr>
            <p:cNvSpPr txBox="1"/>
            <p:nvPr/>
          </p:nvSpPr>
          <p:spPr>
            <a:xfrm>
              <a:off x="1843862" y="2598705"/>
              <a:ext cx="353124" cy="495692"/>
            </a:xfrm>
            <a:prstGeom prst="rect">
              <a:avLst/>
            </a:prstGeom>
            <a:noFill/>
          </p:spPr>
          <p:txBody>
            <a:bodyPr wrap="square">
              <a:spAutoFit/>
            </a:bodyPr>
            <a:lstStyle/>
            <a:p>
              <a:r>
                <a:rPr lang="es-ES" sz="5400" b="1" dirty="0"/>
                <a:t>1</a:t>
              </a:r>
              <a:endParaRPr lang="es-ES" sz="5400" dirty="0"/>
            </a:p>
          </p:txBody>
        </p:sp>
      </p:grpSp>
      <p:sp>
        <p:nvSpPr>
          <p:cNvPr id="30" name="CuadroTexto 29">
            <a:extLst>
              <a:ext uri="{FF2B5EF4-FFF2-40B4-BE49-F238E27FC236}">
                <a16:creationId xmlns:a16="http://schemas.microsoft.com/office/drawing/2014/main" id="{082E4764-8C5E-520F-B334-371CCDF99F27}"/>
              </a:ext>
            </a:extLst>
          </p:cNvPr>
          <p:cNvSpPr txBox="1"/>
          <p:nvPr/>
        </p:nvSpPr>
        <p:spPr>
          <a:xfrm>
            <a:off x="8140413" y="1079283"/>
            <a:ext cx="10297144"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Recopilación y análisis de la información existente sobre el Instituto</a:t>
            </a:r>
          </a:p>
        </p:txBody>
      </p:sp>
      <p:sp>
        <p:nvSpPr>
          <p:cNvPr id="31" name="CuadroTexto 30">
            <a:extLst>
              <a:ext uri="{FF2B5EF4-FFF2-40B4-BE49-F238E27FC236}">
                <a16:creationId xmlns:a16="http://schemas.microsoft.com/office/drawing/2014/main" id="{CC81DE42-ECEB-366E-BAC7-EBB65F5A8EE2}"/>
              </a:ext>
            </a:extLst>
          </p:cNvPr>
          <p:cNvSpPr txBox="1"/>
          <p:nvPr/>
        </p:nvSpPr>
        <p:spPr>
          <a:xfrm>
            <a:off x="8140412" y="1756141"/>
            <a:ext cx="10297139" cy="3170099"/>
          </a:xfrm>
          <a:prstGeom prst="rect">
            <a:avLst/>
          </a:prstGeom>
          <a:solidFill>
            <a:schemeClr val="bg1">
              <a:lumMod val="95000"/>
            </a:schemeClr>
          </a:solidFill>
          <a:ln>
            <a:solidFill>
              <a:schemeClr val="tx1">
                <a:lumMod val="50000"/>
              </a:schemeClr>
            </a:solidFill>
          </a:ln>
          <a:effectLst>
            <a:innerShdw blurRad="63500" dist="50800" dir="13500000">
              <a:prstClr val="black">
                <a:alpha val="50000"/>
              </a:prstClr>
            </a:innerShdw>
          </a:effectLst>
        </p:spPr>
        <p:txBody>
          <a:bodyPr wrap="square" rtlCol="0">
            <a:spAutoFit/>
          </a:bodyPr>
          <a:lstStyle/>
          <a:p>
            <a:pPr marL="342900" indent="-342900" algn="just">
              <a:buFont typeface="Arial" panose="020B0604020202020204" pitchFamily="34" charset="0"/>
              <a:buChar char="•"/>
            </a:pPr>
            <a:r>
              <a:rPr lang="es-ES" sz="2000" dirty="0"/>
              <a:t>Fichas </a:t>
            </a:r>
            <a:r>
              <a:rPr lang="es-ES" sz="2000" b="1" dirty="0"/>
              <a:t>oferta tecnológica </a:t>
            </a:r>
            <a:r>
              <a:rPr lang="es-ES" sz="2000" dirty="0"/>
              <a:t>     </a:t>
            </a:r>
            <a:r>
              <a:rPr lang="es-ES" sz="2000" dirty="0">
                <a:hlinkClick r:id="rId2"/>
              </a:rPr>
              <a:t>www.ingeniumh.es</a:t>
            </a:r>
            <a:r>
              <a:rPr lang="es-ES" sz="2000" dirty="0"/>
              <a:t>.</a:t>
            </a:r>
          </a:p>
          <a:p>
            <a:pPr marL="342900" indent="-342900" algn="just">
              <a:buFont typeface="Arial" panose="020B0604020202020204" pitchFamily="34" charset="0"/>
              <a:buChar char="•"/>
            </a:pPr>
            <a:r>
              <a:rPr lang="es-ES" sz="2000" b="1" dirty="0"/>
              <a:t>Análisis</a:t>
            </a:r>
            <a:r>
              <a:rPr lang="es-ES" sz="2000" dirty="0"/>
              <a:t> de la </a:t>
            </a:r>
            <a:r>
              <a:rPr lang="es-ES" sz="2000" b="1" dirty="0"/>
              <a:t>web </a:t>
            </a:r>
            <a:r>
              <a:rPr lang="es-ES" sz="2000" dirty="0">
                <a:hlinkClick r:id="rId3"/>
              </a:rPr>
              <a:t>https://ciagro.es/</a:t>
            </a:r>
            <a:r>
              <a:rPr lang="es-ES" sz="2000" dirty="0"/>
              <a:t> y </a:t>
            </a:r>
            <a:r>
              <a:rPr lang="es-ES" sz="2000" b="1" dirty="0" err="1"/>
              <a:t>Linkedin</a:t>
            </a:r>
            <a:r>
              <a:rPr lang="es-ES" sz="2000" b="1" dirty="0"/>
              <a:t>.</a:t>
            </a:r>
          </a:p>
          <a:p>
            <a:pPr marL="342900" indent="-342900" algn="just">
              <a:buFont typeface="Arial" panose="020B0604020202020204" pitchFamily="34" charset="0"/>
              <a:buChar char="•"/>
            </a:pPr>
            <a:r>
              <a:rPr lang="es-ES" sz="2000" dirty="0"/>
              <a:t>Memorias de actividades </a:t>
            </a:r>
            <a:r>
              <a:rPr lang="es-ES" sz="2000" b="1" dirty="0"/>
              <a:t>2021-2023 (artículos, libros, tesis, contratos, patentes, organización de congresos, comunicaciones en congresos, </a:t>
            </a:r>
            <a:r>
              <a:rPr lang="es-ES" sz="2000" b="1" dirty="0" err="1"/>
              <a:t>etc</a:t>
            </a:r>
            <a:r>
              <a:rPr lang="es-ES" sz="2000" b="1" dirty="0"/>
              <a:t>)</a:t>
            </a:r>
          </a:p>
          <a:p>
            <a:pPr marL="342900" indent="-342900" algn="just">
              <a:buFont typeface="Arial" panose="020B0604020202020204" pitchFamily="34" charset="0"/>
              <a:buChar char="•"/>
            </a:pPr>
            <a:r>
              <a:rPr lang="es-ES" sz="2000" b="1" dirty="0"/>
              <a:t>Organigrama</a:t>
            </a:r>
          </a:p>
          <a:p>
            <a:pPr marL="342900" indent="-342900" algn="just">
              <a:buFont typeface="Arial" panose="020B0604020202020204" pitchFamily="34" charset="0"/>
              <a:buChar char="•"/>
            </a:pPr>
            <a:r>
              <a:rPr lang="es-ES" sz="2000" dirty="0"/>
              <a:t>Datos de </a:t>
            </a:r>
            <a:r>
              <a:rPr lang="es-ES" sz="2000" b="1" dirty="0"/>
              <a:t>13 grupos de investigación y 122 investigadores.</a:t>
            </a:r>
          </a:p>
          <a:p>
            <a:pPr marL="342900" indent="-342900" algn="just">
              <a:buFont typeface="Arial" panose="020B0604020202020204" pitchFamily="34" charset="0"/>
              <a:buChar char="•"/>
            </a:pPr>
            <a:r>
              <a:rPr lang="es-ES" sz="2000" b="1" dirty="0"/>
              <a:t>Infraestructura.</a:t>
            </a:r>
          </a:p>
          <a:p>
            <a:pPr marL="342900" indent="-342900" algn="just">
              <a:buFont typeface="Arial" panose="020B0604020202020204" pitchFamily="34" charset="0"/>
              <a:buChar char="•"/>
            </a:pPr>
            <a:r>
              <a:rPr lang="es-ES" sz="2000" b="1" dirty="0"/>
              <a:t>Equipamiento.</a:t>
            </a:r>
          </a:p>
          <a:p>
            <a:pPr marL="342900" indent="-342900" algn="just">
              <a:buFont typeface="Arial" panose="020B0604020202020204" pitchFamily="34" charset="0"/>
              <a:buChar char="•"/>
            </a:pPr>
            <a:r>
              <a:rPr lang="es-ES" sz="2000" b="1" dirty="0"/>
              <a:t>Memoria solicitud </a:t>
            </a:r>
            <a:r>
              <a:rPr lang="es-ES" sz="2000" dirty="0"/>
              <a:t>línea </a:t>
            </a:r>
            <a:r>
              <a:rPr lang="es-ES" sz="2000" b="1" dirty="0"/>
              <a:t>agente de innovación </a:t>
            </a:r>
            <a:r>
              <a:rPr lang="es-ES" sz="2000" dirty="0"/>
              <a:t>de CIAGRO-UMH.</a:t>
            </a:r>
          </a:p>
          <a:p>
            <a:pPr marL="342900" indent="-342900" algn="just">
              <a:buFont typeface="Arial" panose="020B0604020202020204" pitchFamily="34" charset="0"/>
              <a:buChar char="•"/>
            </a:pPr>
            <a:r>
              <a:rPr lang="es-ES" sz="2000" b="1" dirty="0"/>
              <a:t>Otros (Reglamento CIAGRO, DAFO existente, </a:t>
            </a:r>
            <a:r>
              <a:rPr lang="es-ES" sz="2000" b="1" dirty="0" err="1"/>
              <a:t>etc</a:t>
            </a:r>
            <a:r>
              <a:rPr lang="es-ES" sz="2000" b="1" dirty="0"/>
              <a:t>)</a:t>
            </a:r>
          </a:p>
        </p:txBody>
      </p:sp>
      <p:grpSp>
        <p:nvGrpSpPr>
          <p:cNvPr id="32" name="Grupo 31">
            <a:extLst>
              <a:ext uri="{FF2B5EF4-FFF2-40B4-BE49-F238E27FC236}">
                <a16:creationId xmlns:a16="http://schemas.microsoft.com/office/drawing/2014/main" id="{2A8FD5A2-AD55-5478-C280-6C60D0D8FDFA}"/>
              </a:ext>
            </a:extLst>
          </p:cNvPr>
          <p:cNvGrpSpPr/>
          <p:nvPr/>
        </p:nvGrpSpPr>
        <p:grpSpPr>
          <a:xfrm>
            <a:off x="2379773" y="6292195"/>
            <a:ext cx="888297" cy="945225"/>
            <a:chOff x="1730391" y="2598705"/>
            <a:chExt cx="466595" cy="507446"/>
          </a:xfrm>
        </p:grpSpPr>
        <p:sp>
          <p:nvSpPr>
            <p:cNvPr id="33" name="Oval 29">
              <a:extLst>
                <a:ext uri="{FF2B5EF4-FFF2-40B4-BE49-F238E27FC236}">
                  <a16:creationId xmlns:a16="http://schemas.microsoft.com/office/drawing/2014/main" id="{5F09DC2C-DC55-62D0-3BC8-A7C69C27517A}"/>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34" name="CuadroTexto 33">
              <a:extLst>
                <a:ext uri="{FF2B5EF4-FFF2-40B4-BE49-F238E27FC236}">
                  <a16:creationId xmlns:a16="http://schemas.microsoft.com/office/drawing/2014/main" id="{96AD8992-60A8-0650-939E-76363B151F4A}"/>
                </a:ext>
              </a:extLst>
            </p:cNvPr>
            <p:cNvSpPr txBox="1"/>
            <p:nvPr/>
          </p:nvSpPr>
          <p:spPr>
            <a:xfrm>
              <a:off x="1843862" y="2598705"/>
              <a:ext cx="353124" cy="495692"/>
            </a:xfrm>
            <a:prstGeom prst="rect">
              <a:avLst/>
            </a:prstGeom>
            <a:noFill/>
          </p:spPr>
          <p:txBody>
            <a:bodyPr wrap="square">
              <a:spAutoFit/>
            </a:bodyPr>
            <a:lstStyle/>
            <a:p>
              <a:r>
                <a:rPr lang="es-ES" sz="5400" b="1" dirty="0"/>
                <a:t>2</a:t>
              </a:r>
              <a:endParaRPr lang="es-ES" sz="5400" dirty="0"/>
            </a:p>
          </p:txBody>
        </p:sp>
      </p:grpSp>
      <p:sp>
        <p:nvSpPr>
          <p:cNvPr id="35" name="CuadroTexto 34">
            <a:extLst>
              <a:ext uri="{FF2B5EF4-FFF2-40B4-BE49-F238E27FC236}">
                <a16:creationId xmlns:a16="http://schemas.microsoft.com/office/drawing/2014/main" id="{D26E6057-0F89-7022-0EA2-0F03EDAAB123}"/>
              </a:ext>
            </a:extLst>
          </p:cNvPr>
          <p:cNvSpPr txBox="1"/>
          <p:nvPr/>
        </p:nvSpPr>
        <p:spPr>
          <a:xfrm>
            <a:off x="3403848" y="6580156"/>
            <a:ext cx="4275446"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Entrevistas con grupos</a:t>
            </a:r>
          </a:p>
        </p:txBody>
      </p:sp>
      <p:grpSp>
        <p:nvGrpSpPr>
          <p:cNvPr id="38" name="Grupo 37">
            <a:extLst>
              <a:ext uri="{FF2B5EF4-FFF2-40B4-BE49-F238E27FC236}">
                <a16:creationId xmlns:a16="http://schemas.microsoft.com/office/drawing/2014/main" id="{8E414B72-B7A8-F797-AF46-EC60945AC989}"/>
              </a:ext>
            </a:extLst>
          </p:cNvPr>
          <p:cNvGrpSpPr/>
          <p:nvPr/>
        </p:nvGrpSpPr>
        <p:grpSpPr>
          <a:xfrm>
            <a:off x="5087471" y="5848178"/>
            <a:ext cx="14235115" cy="648072"/>
            <a:chOff x="4411961" y="6497960"/>
            <a:chExt cx="15769752" cy="648072"/>
          </a:xfrm>
        </p:grpSpPr>
        <p:cxnSp>
          <p:nvCxnSpPr>
            <p:cNvPr id="2" name="Straight Connector 8">
              <a:extLst>
                <a:ext uri="{FF2B5EF4-FFF2-40B4-BE49-F238E27FC236}">
                  <a16:creationId xmlns:a16="http://schemas.microsoft.com/office/drawing/2014/main" id="{69FA06A4-04CB-A98B-3D5B-BC6E7D17C7CE}"/>
                </a:ext>
              </a:extLst>
            </p:cNvPr>
            <p:cNvCxnSpPr>
              <a:cxnSpLocks/>
            </p:cNvCxnSpPr>
            <p:nvPr/>
          </p:nvCxnSpPr>
          <p:spPr>
            <a:xfrm>
              <a:off x="4411961" y="6497960"/>
              <a:ext cx="3805631" cy="0"/>
            </a:xfrm>
            <a:prstGeom prst="line">
              <a:avLst/>
            </a:prstGeom>
            <a:ln w="254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6EB7F5-300C-984B-A937-6E1C612ED2D1}"/>
                </a:ext>
              </a:extLst>
            </p:cNvPr>
            <p:cNvCxnSpPr>
              <a:cxnSpLocks/>
            </p:cNvCxnSpPr>
            <p:nvPr/>
          </p:nvCxnSpPr>
          <p:spPr>
            <a:xfrm>
              <a:off x="4411961" y="6497960"/>
              <a:ext cx="0" cy="648072"/>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9">
              <a:extLst>
                <a:ext uri="{FF2B5EF4-FFF2-40B4-BE49-F238E27FC236}">
                  <a16:creationId xmlns:a16="http://schemas.microsoft.com/office/drawing/2014/main" id="{07DFF46D-54DD-2324-4570-72E7AEDF8B29}"/>
                </a:ext>
              </a:extLst>
            </p:cNvPr>
            <p:cNvCxnSpPr>
              <a:cxnSpLocks/>
            </p:cNvCxnSpPr>
            <p:nvPr/>
          </p:nvCxnSpPr>
          <p:spPr>
            <a:xfrm>
              <a:off x="20181713" y="6497960"/>
              <a:ext cx="0" cy="648072"/>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sp>
        <p:nvSpPr>
          <p:cNvPr id="54" name="CuadroTexto 53">
            <a:extLst>
              <a:ext uri="{FF2B5EF4-FFF2-40B4-BE49-F238E27FC236}">
                <a16:creationId xmlns:a16="http://schemas.microsoft.com/office/drawing/2014/main" id="{F7DAF638-D44A-B997-3835-FC427E5C7C2D}"/>
              </a:ext>
            </a:extLst>
          </p:cNvPr>
          <p:cNvSpPr txBox="1"/>
          <p:nvPr/>
        </p:nvSpPr>
        <p:spPr>
          <a:xfrm>
            <a:off x="3403849" y="7237420"/>
            <a:ext cx="7472868" cy="4401205"/>
          </a:xfrm>
          <a:prstGeom prst="rect">
            <a:avLst/>
          </a:prstGeom>
          <a:solidFill>
            <a:schemeClr val="bg1">
              <a:lumMod val="95000"/>
            </a:schemeClr>
          </a:solidFill>
          <a:ln>
            <a:solidFill>
              <a:schemeClr val="tx1">
                <a:lumMod val="50000"/>
              </a:schemeClr>
            </a:solidFill>
          </a:ln>
          <a:effectLst>
            <a:innerShdw blurRad="63500" dist="50800" dir="13500000">
              <a:prstClr val="black">
                <a:alpha val="50000"/>
              </a:prstClr>
            </a:innerShdw>
          </a:effectLst>
        </p:spPr>
        <p:txBody>
          <a:bodyPr wrap="square" rtlCol="0">
            <a:spAutoFit/>
          </a:bodyPr>
          <a:lstStyle/>
          <a:p>
            <a:pPr marL="342900" indent="-342900" algn="just">
              <a:buFont typeface="Arial" panose="020B0604020202020204" pitchFamily="34" charset="0"/>
              <a:buChar char="•"/>
            </a:pPr>
            <a:r>
              <a:rPr lang="es-ES" sz="2000" dirty="0"/>
              <a:t>Diseño de </a:t>
            </a:r>
            <a:r>
              <a:rPr lang="es-ES" sz="2000" b="1" dirty="0"/>
              <a:t>entrevista semiestructurada con 32 preguntas</a:t>
            </a:r>
            <a:r>
              <a:rPr lang="es-ES" sz="2000" dirty="0"/>
              <a:t> distribuidas en varias áreas temáticas:</a:t>
            </a:r>
          </a:p>
          <a:p>
            <a:pPr marL="914400" lvl="1" indent="-457200" algn="just">
              <a:buFont typeface="+mj-lt"/>
              <a:buAutoNum type="alphaLcParenR"/>
            </a:pPr>
            <a:r>
              <a:rPr lang="es-ES" sz="2000" b="1" dirty="0"/>
              <a:t>Investigación</a:t>
            </a:r>
          </a:p>
          <a:p>
            <a:pPr marL="914400" lvl="1" indent="-457200" algn="just">
              <a:buFont typeface="+mj-lt"/>
              <a:buAutoNum type="alphaLcParenR"/>
            </a:pPr>
            <a:r>
              <a:rPr lang="es-ES" sz="2000" b="1" dirty="0"/>
              <a:t>Internacionalización</a:t>
            </a:r>
          </a:p>
          <a:p>
            <a:pPr marL="914400" lvl="1" indent="-457200" algn="just">
              <a:buFont typeface="+mj-lt"/>
              <a:buAutoNum type="alphaLcParenR"/>
            </a:pPr>
            <a:r>
              <a:rPr lang="es-ES" sz="2000" b="1" dirty="0"/>
              <a:t>Transferencia de tecnología</a:t>
            </a:r>
          </a:p>
          <a:p>
            <a:pPr marL="914400" lvl="1" indent="-457200" algn="just">
              <a:buFont typeface="+mj-lt"/>
              <a:buAutoNum type="alphaLcParenR"/>
            </a:pPr>
            <a:r>
              <a:rPr lang="es-ES" sz="2000" b="1" dirty="0"/>
              <a:t>Financiación</a:t>
            </a:r>
          </a:p>
          <a:p>
            <a:pPr marL="914400" lvl="1" indent="-457200" algn="just">
              <a:buFont typeface="+mj-lt"/>
              <a:buAutoNum type="alphaLcParenR"/>
            </a:pPr>
            <a:r>
              <a:rPr lang="es-ES" sz="2000" b="1" dirty="0"/>
              <a:t>Personas</a:t>
            </a:r>
          </a:p>
          <a:p>
            <a:pPr marL="914400" lvl="1" indent="-457200" algn="just">
              <a:buFont typeface="+mj-lt"/>
              <a:buAutoNum type="alphaLcParenR"/>
            </a:pPr>
            <a:r>
              <a:rPr lang="es-ES" sz="2000" b="1" dirty="0"/>
              <a:t>Gobernanza</a:t>
            </a:r>
          </a:p>
          <a:p>
            <a:pPr marL="914400" lvl="1" indent="-457200" algn="just">
              <a:buFont typeface="+mj-lt"/>
              <a:buAutoNum type="alphaLcParenR"/>
            </a:pPr>
            <a:r>
              <a:rPr lang="es-ES" sz="2000" b="1" dirty="0"/>
              <a:t>Responsabilidad Social</a:t>
            </a:r>
          </a:p>
          <a:p>
            <a:pPr marL="914400" lvl="1" indent="-457200" algn="just">
              <a:buFont typeface="+mj-lt"/>
              <a:buAutoNum type="alphaLcParenR"/>
            </a:pPr>
            <a:endParaRPr lang="es-ES" sz="2000" b="1" dirty="0"/>
          </a:p>
          <a:p>
            <a:pPr marL="342900" indent="-342900" algn="just">
              <a:buFont typeface="Arial" panose="020B0604020202020204" pitchFamily="34" charset="0"/>
              <a:buChar char="•"/>
            </a:pPr>
            <a:r>
              <a:rPr lang="es-ES" sz="2000" b="1" dirty="0"/>
              <a:t>Realización de 18 entrevistas de 90 min. aprox.</a:t>
            </a:r>
          </a:p>
          <a:p>
            <a:pPr marL="342900" indent="-342900" algn="just">
              <a:buFont typeface="Arial" panose="020B0604020202020204" pitchFamily="34" charset="0"/>
              <a:buChar char="•"/>
            </a:pPr>
            <a:endParaRPr lang="es-ES" sz="2000" b="1" dirty="0"/>
          </a:p>
          <a:p>
            <a:pPr marL="342900" indent="-342900" algn="just">
              <a:buFont typeface="Arial" panose="020B0604020202020204" pitchFamily="34" charset="0"/>
              <a:buChar char="•"/>
            </a:pPr>
            <a:r>
              <a:rPr lang="es-ES" sz="2000" b="1" dirty="0"/>
              <a:t>Transcripción de cada entrevista y validación con el entrevistado.</a:t>
            </a:r>
          </a:p>
        </p:txBody>
      </p:sp>
      <p:sp>
        <p:nvSpPr>
          <p:cNvPr id="55" name="Right Triangle 17">
            <a:extLst>
              <a:ext uri="{FF2B5EF4-FFF2-40B4-BE49-F238E27FC236}">
                <a16:creationId xmlns:a16="http://schemas.microsoft.com/office/drawing/2014/main" id="{F36B0740-CD6C-EE70-FF72-EB2098E9D41E}"/>
              </a:ext>
            </a:extLst>
          </p:cNvPr>
          <p:cNvSpPr/>
          <p:nvPr/>
        </p:nvSpPr>
        <p:spPr>
          <a:xfrm>
            <a:off x="8136966" y="6480664"/>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56" name="Group 110">
            <a:extLst>
              <a:ext uri="{FF2B5EF4-FFF2-40B4-BE49-F238E27FC236}">
                <a16:creationId xmlns:a16="http://schemas.microsoft.com/office/drawing/2014/main" id="{39902CA4-CF79-979F-2A0E-D8C778D8F63D}"/>
              </a:ext>
            </a:extLst>
          </p:cNvPr>
          <p:cNvGrpSpPr/>
          <p:nvPr/>
        </p:nvGrpSpPr>
        <p:grpSpPr>
          <a:xfrm>
            <a:off x="8702183" y="6451311"/>
            <a:ext cx="501857" cy="554554"/>
            <a:chOff x="4835382" y="73243"/>
            <a:chExt cx="2920830" cy="3227535"/>
          </a:xfrm>
          <a:solidFill>
            <a:srgbClr val="00B050"/>
          </a:solidFill>
        </p:grpSpPr>
        <p:sp>
          <p:nvSpPr>
            <p:cNvPr id="57" name="Freeform 111">
              <a:extLst>
                <a:ext uri="{FF2B5EF4-FFF2-40B4-BE49-F238E27FC236}">
                  <a16:creationId xmlns:a16="http://schemas.microsoft.com/office/drawing/2014/main" id="{D27EF2EE-D91A-8D4C-5BD7-DA9AEBCFBFBB}"/>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Oval 37">
              <a:extLst>
                <a:ext uri="{FF2B5EF4-FFF2-40B4-BE49-F238E27FC236}">
                  <a16:creationId xmlns:a16="http://schemas.microsoft.com/office/drawing/2014/main" id="{B995687C-A607-4071-F125-FFDA6EBC7FAA}"/>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9" name="Bocadillo: ovalado 58">
            <a:extLst>
              <a:ext uri="{FF2B5EF4-FFF2-40B4-BE49-F238E27FC236}">
                <a16:creationId xmlns:a16="http://schemas.microsoft.com/office/drawing/2014/main" id="{164180EC-4BCC-3F9A-F975-4BF914A5832F}"/>
              </a:ext>
            </a:extLst>
          </p:cNvPr>
          <p:cNvSpPr/>
          <p:nvPr/>
        </p:nvSpPr>
        <p:spPr>
          <a:xfrm>
            <a:off x="8223284" y="6092181"/>
            <a:ext cx="565217" cy="290127"/>
          </a:xfrm>
          <a:prstGeom prst="wedgeEllipseCallout">
            <a:avLst>
              <a:gd name="adj1" fmla="val 38955"/>
              <a:gd name="adj2" fmla="val 89906"/>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Frame 17">
            <a:extLst>
              <a:ext uri="{FF2B5EF4-FFF2-40B4-BE49-F238E27FC236}">
                <a16:creationId xmlns:a16="http://schemas.microsoft.com/office/drawing/2014/main" id="{93A1AFB9-36AB-9CD0-4E8A-584E11897088}"/>
              </a:ext>
            </a:extLst>
          </p:cNvPr>
          <p:cNvSpPr/>
          <p:nvPr/>
        </p:nvSpPr>
        <p:spPr>
          <a:xfrm>
            <a:off x="19085629" y="1079283"/>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2" name="CuadroTexto 61">
            <a:extLst>
              <a:ext uri="{FF2B5EF4-FFF2-40B4-BE49-F238E27FC236}">
                <a16:creationId xmlns:a16="http://schemas.microsoft.com/office/drawing/2014/main" id="{F5263DDA-BAEF-50EB-E4C9-26E8AA9D949B}"/>
              </a:ext>
            </a:extLst>
          </p:cNvPr>
          <p:cNvSpPr txBox="1"/>
          <p:nvPr/>
        </p:nvSpPr>
        <p:spPr>
          <a:xfrm>
            <a:off x="17184863" y="6583842"/>
            <a:ext cx="4275446"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Análisis de Referentes</a:t>
            </a:r>
          </a:p>
        </p:txBody>
      </p:sp>
      <p:sp>
        <p:nvSpPr>
          <p:cNvPr id="3" name="CuadroTexto 2">
            <a:extLst>
              <a:ext uri="{FF2B5EF4-FFF2-40B4-BE49-F238E27FC236}">
                <a16:creationId xmlns:a16="http://schemas.microsoft.com/office/drawing/2014/main" id="{A22E2C2F-4DF3-DD0A-A730-07A295E11FAA}"/>
              </a:ext>
            </a:extLst>
          </p:cNvPr>
          <p:cNvSpPr txBox="1"/>
          <p:nvPr/>
        </p:nvSpPr>
        <p:spPr>
          <a:xfrm>
            <a:off x="13991687" y="7219114"/>
            <a:ext cx="7461864" cy="4093428"/>
          </a:xfrm>
          <a:prstGeom prst="rect">
            <a:avLst/>
          </a:prstGeom>
          <a:solidFill>
            <a:schemeClr val="bg1">
              <a:lumMod val="95000"/>
            </a:schemeClr>
          </a:solidFill>
          <a:ln>
            <a:solidFill>
              <a:schemeClr val="tx1">
                <a:lumMod val="50000"/>
              </a:schemeClr>
            </a:solidFill>
          </a:ln>
          <a:effectLst>
            <a:innerShdw blurRad="63500" dist="50800" dir="13500000">
              <a:prstClr val="black">
                <a:alpha val="50000"/>
              </a:prstClr>
            </a:innerShdw>
          </a:effectLst>
        </p:spPr>
        <p:txBody>
          <a:bodyPr wrap="square" rtlCol="0">
            <a:spAutoFit/>
          </a:bodyPr>
          <a:lstStyle/>
          <a:p>
            <a:pPr marL="342900" indent="-342900" algn="just">
              <a:buFont typeface="Arial" panose="020B0604020202020204" pitchFamily="34" charset="0"/>
              <a:buChar char="•"/>
            </a:pPr>
            <a:r>
              <a:rPr lang="es-ES" sz="2000" dirty="0"/>
              <a:t>Identificación y análisis de 4 centros de referencia:</a:t>
            </a:r>
          </a:p>
          <a:p>
            <a:pPr marL="914400" lvl="1" indent="-457200" algn="just">
              <a:buFont typeface="+mj-lt"/>
              <a:buAutoNum type="arabicPeriod"/>
            </a:pPr>
            <a:r>
              <a:rPr lang="es-ES" sz="2000" b="1" dirty="0"/>
              <a:t>INIA-CSIC</a:t>
            </a:r>
            <a:r>
              <a:rPr lang="es-ES" sz="2000" dirty="0"/>
              <a:t> (Instituto Nacional de Investigación y Tecnología Agraria y Alimentaria) - Madrid</a:t>
            </a:r>
          </a:p>
          <a:p>
            <a:pPr marL="914400" lvl="1" indent="-457200" algn="just">
              <a:buFont typeface="+mj-lt"/>
              <a:buAutoNum type="arabicPeriod"/>
            </a:pPr>
            <a:r>
              <a:rPr lang="es-ES" sz="2000" b="1" dirty="0"/>
              <a:t>AINIA</a:t>
            </a:r>
            <a:r>
              <a:rPr lang="es-ES" sz="2000" dirty="0"/>
              <a:t> (Asociación de Investigación de la Industria Agroalimentaria) - Valencia</a:t>
            </a:r>
          </a:p>
          <a:p>
            <a:pPr marL="914400" lvl="1" indent="-457200" algn="just">
              <a:buFont typeface="+mj-lt"/>
              <a:buAutoNum type="arabicPeriod"/>
            </a:pPr>
            <a:r>
              <a:rPr lang="es-ES" sz="2000" b="1" dirty="0"/>
              <a:t>FOOD UPV </a:t>
            </a:r>
            <a:r>
              <a:rPr lang="es-ES" sz="2000" dirty="0"/>
              <a:t>(Instituto Universitario de Ingeniería de Alimentos) - Valencia</a:t>
            </a:r>
          </a:p>
          <a:p>
            <a:pPr marL="914400" lvl="1" indent="-457200" algn="just">
              <a:buFont typeface="+mj-lt"/>
              <a:buAutoNum type="arabicPeriod"/>
            </a:pPr>
            <a:r>
              <a:rPr lang="es-ES" sz="2000" b="1" dirty="0"/>
              <a:t>IRTA </a:t>
            </a:r>
            <a:r>
              <a:rPr lang="es-ES" sz="2000" dirty="0"/>
              <a:t>(Instituto de Investigación y Tecnología Agroalimentaria) - Barcelona</a:t>
            </a:r>
          </a:p>
          <a:p>
            <a:pPr marL="342900" lvl="1" indent="-342900" algn="just">
              <a:buFont typeface="Arial" panose="020B0604020202020204" pitchFamily="34" charset="0"/>
              <a:buChar char="•"/>
            </a:pPr>
            <a:r>
              <a:rPr lang="es-ES" sz="2000" b="1" dirty="0"/>
              <a:t>Segmentos de audiencia</a:t>
            </a:r>
            <a:r>
              <a:rPr lang="es-ES" sz="2000" dirty="0"/>
              <a:t>: Identificación de organismos públicos, empresas y otras entidades de interés para CIAGRO.</a:t>
            </a:r>
          </a:p>
          <a:p>
            <a:pPr lvl="1" algn="just"/>
            <a:r>
              <a:rPr lang="es-ES" sz="2000" dirty="0"/>
              <a:t>	 </a:t>
            </a:r>
            <a:endParaRPr lang="es-ES" sz="2000" b="1" dirty="0"/>
          </a:p>
        </p:txBody>
      </p:sp>
      <p:cxnSp>
        <p:nvCxnSpPr>
          <p:cNvPr id="5" name="Straight Connector 9">
            <a:extLst>
              <a:ext uri="{FF2B5EF4-FFF2-40B4-BE49-F238E27FC236}">
                <a16:creationId xmlns:a16="http://schemas.microsoft.com/office/drawing/2014/main" id="{198576EA-1CA4-7CB4-AB58-F241E0BE8B39}"/>
              </a:ext>
            </a:extLst>
          </p:cNvPr>
          <p:cNvCxnSpPr>
            <a:cxnSpLocks/>
          </p:cNvCxnSpPr>
          <p:nvPr/>
        </p:nvCxnSpPr>
        <p:spPr>
          <a:xfrm flipV="1">
            <a:off x="19085629" y="6480664"/>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B373A67B-6D4B-E869-F7B9-40A488C9FDED}"/>
              </a:ext>
            </a:extLst>
          </p:cNvPr>
          <p:cNvCxnSpPr>
            <a:cxnSpLocks/>
          </p:cNvCxnSpPr>
          <p:nvPr/>
        </p:nvCxnSpPr>
        <p:spPr>
          <a:xfrm flipV="1">
            <a:off x="4821956" y="6524792"/>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1FDA12A3-AB47-F4D3-98C3-5EC315E17145}"/>
              </a:ext>
            </a:extLst>
          </p:cNvPr>
          <p:cNvGrpSpPr/>
          <p:nvPr/>
        </p:nvGrpSpPr>
        <p:grpSpPr>
          <a:xfrm rot="16200000">
            <a:off x="21480141" y="9384657"/>
            <a:ext cx="508153" cy="5286865"/>
            <a:chOff x="4218981" y="13067928"/>
            <a:chExt cx="508153" cy="648072"/>
          </a:xfrm>
        </p:grpSpPr>
        <p:cxnSp>
          <p:nvCxnSpPr>
            <p:cNvPr id="15" name="Straight Connector 9">
              <a:extLst>
                <a:ext uri="{FF2B5EF4-FFF2-40B4-BE49-F238E27FC236}">
                  <a16:creationId xmlns:a16="http://schemas.microsoft.com/office/drawing/2014/main" id="{ABBE07BA-35F4-6850-6789-891363FFDD0C}"/>
                </a:ext>
              </a:extLst>
            </p:cNvPr>
            <p:cNvCxnSpPr>
              <a:cxnSpLocks/>
            </p:cNvCxnSpPr>
            <p:nvPr/>
          </p:nvCxnSpPr>
          <p:spPr>
            <a:xfrm>
              <a:off x="4476116" y="13067928"/>
              <a:ext cx="0" cy="648072"/>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940D3D1C-2AE7-EB15-2727-D2B76B2442BF}"/>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95" name="Grupo 94">
            <a:extLst>
              <a:ext uri="{FF2B5EF4-FFF2-40B4-BE49-F238E27FC236}">
                <a16:creationId xmlns:a16="http://schemas.microsoft.com/office/drawing/2014/main" id="{DC42905C-3C7C-8A04-C8C7-6AD917CFBB04}"/>
              </a:ext>
            </a:extLst>
          </p:cNvPr>
          <p:cNvGrpSpPr/>
          <p:nvPr/>
        </p:nvGrpSpPr>
        <p:grpSpPr>
          <a:xfrm>
            <a:off x="21465385" y="7973083"/>
            <a:ext cx="2727093" cy="2434635"/>
            <a:chOff x="17098676" y="10009555"/>
            <a:chExt cx="3429770" cy="3096010"/>
          </a:xfrm>
        </p:grpSpPr>
        <p:sp>
          <p:nvSpPr>
            <p:cNvPr id="17" name="Freeform 5">
              <a:extLst>
                <a:ext uri="{FF2B5EF4-FFF2-40B4-BE49-F238E27FC236}">
                  <a16:creationId xmlns:a16="http://schemas.microsoft.com/office/drawing/2014/main" id="{F17E7975-C147-C890-788A-F90C15F8C6ED}"/>
                </a:ext>
              </a:extLst>
            </p:cNvPr>
            <p:cNvSpPr>
              <a:spLocks/>
            </p:cNvSpPr>
            <p:nvPr/>
          </p:nvSpPr>
          <p:spPr bwMode="auto">
            <a:xfrm>
              <a:off x="17098676" y="10111381"/>
              <a:ext cx="3429770" cy="2994184"/>
            </a:xfrm>
            <a:custGeom>
              <a:avLst/>
              <a:gdLst>
                <a:gd name="T0" fmla="*/ 89 w 100"/>
                <a:gd name="T1" fmla="*/ 13 h 83"/>
                <a:gd name="T2" fmla="*/ 81 w 100"/>
                <a:gd name="T3" fmla="*/ 12 h 83"/>
                <a:gd name="T4" fmla="*/ 76 w 100"/>
                <a:gd name="T5" fmla="*/ 13 h 83"/>
                <a:gd name="T6" fmla="*/ 71 w 100"/>
                <a:gd name="T7" fmla="*/ 10 h 83"/>
                <a:gd name="T8" fmla="*/ 65 w 100"/>
                <a:gd name="T9" fmla="*/ 8 h 83"/>
                <a:gd name="T10" fmla="*/ 64 w 100"/>
                <a:gd name="T11" fmla="*/ 5 h 83"/>
                <a:gd name="T12" fmla="*/ 60 w 100"/>
                <a:gd name="T13" fmla="*/ 5 h 83"/>
                <a:gd name="T14" fmla="*/ 53 w 100"/>
                <a:gd name="T15" fmla="*/ 4 h 83"/>
                <a:gd name="T16" fmla="*/ 48 w 100"/>
                <a:gd name="T17" fmla="*/ 3 h 83"/>
                <a:gd name="T18" fmla="*/ 37 w 100"/>
                <a:gd name="T19" fmla="*/ 4 h 83"/>
                <a:gd name="T20" fmla="*/ 28 w 100"/>
                <a:gd name="T21" fmla="*/ 1 h 83"/>
                <a:gd name="T22" fmla="*/ 21 w 100"/>
                <a:gd name="T23" fmla="*/ 2 h 83"/>
                <a:gd name="T24" fmla="*/ 16 w 100"/>
                <a:gd name="T25" fmla="*/ 1 h 83"/>
                <a:gd name="T26" fmla="*/ 12 w 100"/>
                <a:gd name="T27" fmla="*/ 1 h 83"/>
                <a:gd name="T28" fmla="*/ 10 w 100"/>
                <a:gd name="T29" fmla="*/ 4 h 83"/>
                <a:gd name="T30" fmla="*/ 4 w 100"/>
                <a:gd name="T31" fmla="*/ 5 h 83"/>
                <a:gd name="T32" fmla="*/ 1 w 100"/>
                <a:gd name="T33" fmla="*/ 10 h 83"/>
                <a:gd name="T34" fmla="*/ 3 w 100"/>
                <a:gd name="T35" fmla="*/ 11 h 83"/>
                <a:gd name="T36" fmla="*/ 4 w 100"/>
                <a:gd name="T37" fmla="*/ 13 h 83"/>
                <a:gd name="T38" fmla="*/ 4 w 100"/>
                <a:gd name="T39" fmla="*/ 16 h 83"/>
                <a:gd name="T40" fmla="*/ 3 w 100"/>
                <a:gd name="T41" fmla="*/ 19 h 83"/>
                <a:gd name="T42" fmla="*/ 8 w 100"/>
                <a:gd name="T43" fmla="*/ 20 h 83"/>
                <a:gd name="T44" fmla="*/ 17 w 100"/>
                <a:gd name="T45" fmla="*/ 21 h 83"/>
                <a:gd name="T46" fmla="*/ 23 w 100"/>
                <a:gd name="T47" fmla="*/ 22 h 83"/>
                <a:gd name="T48" fmla="*/ 23 w 100"/>
                <a:gd name="T49" fmla="*/ 27 h 83"/>
                <a:gd name="T50" fmla="*/ 20 w 100"/>
                <a:gd name="T51" fmla="*/ 38 h 83"/>
                <a:gd name="T52" fmla="*/ 17 w 100"/>
                <a:gd name="T53" fmla="*/ 44 h 83"/>
                <a:gd name="T54" fmla="*/ 16 w 100"/>
                <a:gd name="T55" fmla="*/ 49 h 83"/>
                <a:gd name="T56" fmla="*/ 15 w 100"/>
                <a:gd name="T57" fmla="*/ 56 h 83"/>
                <a:gd name="T58" fmla="*/ 18 w 100"/>
                <a:gd name="T59" fmla="*/ 61 h 83"/>
                <a:gd name="T60" fmla="*/ 15 w 100"/>
                <a:gd name="T61" fmla="*/ 68 h 83"/>
                <a:gd name="T62" fmla="*/ 19 w 100"/>
                <a:gd name="T63" fmla="*/ 71 h 83"/>
                <a:gd name="T64" fmla="*/ 24 w 100"/>
                <a:gd name="T65" fmla="*/ 79 h 83"/>
                <a:gd name="T66" fmla="*/ 32 w 100"/>
                <a:gd name="T67" fmla="*/ 81 h 83"/>
                <a:gd name="T68" fmla="*/ 37 w 100"/>
                <a:gd name="T69" fmla="*/ 78 h 83"/>
                <a:gd name="T70" fmla="*/ 44 w 100"/>
                <a:gd name="T71" fmla="*/ 74 h 83"/>
                <a:gd name="T72" fmla="*/ 51 w 100"/>
                <a:gd name="T73" fmla="*/ 75 h 83"/>
                <a:gd name="T74" fmla="*/ 55 w 100"/>
                <a:gd name="T75" fmla="*/ 75 h 83"/>
                <a:gd name="T76" fmla="*/ 60 w 100"/>
                <a:gd name="T77" fmla="*/ 76 h 83"/>
                <a:gd name="T78" fmla="*/ 67 w 100"/>
                <a:gd name="T79" fmla="*/ 68 h 83"/>
                <a:gd name="T80" fmla="*/ 70 w 100"/>
                <a:gd name="T81" fmla="*/ 66 h 83"/>
                <a:gd name="T82" fmla="*/ 73 w 100"/>
                <a:gd name="T83" fmla="*/ 57 h 83"/>
                <a:gd name="T84" fmla="*/ 76 w 100"/>
                <a:gd name="T85" fmla="*/ 52 h 83"/>
                <a:gd name="T86" fmla="*/ 73 w 100"/>
                <a:gd name="T87" fmla="*/ 47 h 83"/>
                <a:gd name="T88" fmla="*/ 79 w 100"/>
                <a:gd name="T89" fmla="*/ 39 h 83"/>
                <a:gd name="T90" fmla="*/ 82 w 100"/>
                <a:gd name="T91" fmla="*/ 35 h 83"/>
                <a:gd name="T92" fmla="*/ 84 w 100"/>
                <a:gd name="T93" fmla="*/ 33 h 83"/>
                <a:gd name="T94" fmla="*/ 87 w 100"/>
                <a:gd name="T95" fmla="*/ 29 h 83"/>
                <a:gd name="T96" fmla="*/ 95 w 100"/>
                <a:gd name="T97" fmla="*/ 26 h 83"/>
                <a:gd name="T98" fmla="*/ 99 w 100"/>
                <a:gd name="T99" fmla="*/ 21 h 83"/>
                <a:gd name="T100" fmla="*/ 100 w 100"/>
                <a:gd name="T101" fmla="*/ 1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83">
                  <a:moveTo>
                    <a:pt x="96" y="14"/>
                  </a:moveTo>
                  <a:cubicBezTo>
                    <a:pt x="92" y="14"/>
                    <a:pt x="92" y="14"/>
                    <a:pt x="92" y="14"/>
                  </a:cubicBezTo>
                  <a:cubicBezTo>
                    <a:pt x="89" y="13"/>
                    <a:pt x="89" y="13"/>
                    <a:pt x="89" y="13"/>
                  </a:cubicBezTo>
                  <a:cubicBezTo>
                    <a:pt x="87" y="13"/>
                    <a:pt x="87" y="13"/>
                    <a:pt x="87" y="13"/>
                  </a:cubicBezTo>
                  <a:cubicBezTo>
                    <a:pt x="85" y="12"/>
                    <a:pt x="85" y="12"/>
                    <a:pt x="85" y="12"/>
                  </a:cubicBezTo>
                  <a:cubicBezTo>
                    <a:pt x="81" y="12"/>
                    <a:pt x="81" y="12"/>
                    <a:pt x="81" y="12"/>
                  </a:cubicBezTo>
                  <a:cubicBezTo>
                    <a:pt x="80" y="14"/>
                    <a:pt x="80" y="14"/>
                    <a:pt x="80" y="14"/>
                  </a:cubicBezTo>
                  <a:cubicBezTo>
                    <a:pt x="79" y="13"/>
                    <a:pt x="79" y="13"/>
                    <a:pt x="79" y="13"/>
                  </a:cubicBezTo>
                  <a:cubicBezTo>
                    <a:pt x="76" y="13"/>
                    <a:pt x="76" y="13"/>
                    <a:pt x="76" y="13"/>
                  </a:cubicBezTo>
                  <a:cubicBezTo>
                    <a:pt x="74" y="11"/>
                    <a:pt x="74" y="11"/>
                    <a:pt x="74" y="11"/>
                  </a:cubicBezTo>
                  <a:cubicBezTo>
                    <a:pt x="73" y="12"/>
                    <a:pt x="73" y="12"/>
                    <a:pt x="73" y="12"/>
                  </a:cubicBezTo>
                  <a:cubicBezTo>
                    <a:pt x="71" y="10"/>
                    <a:pt x="71" y="10"/>
                    <a:pt x="71" y="10"/>
                  </a:cubicBezTo>
                  <a:cubicBezTo>
                    <a:pt x="67" y="9"/>
                    <a:pt x="67" y="9"/>
                    <a:pt x="67" y="9"/>
                  </a:cubicBezTo>
                  <a:cubicBezTo>
                    <a:pt x="65" y="9"/>
                    <a:pt x="65" y="9"/>
                    <a:pt x="65" y="9"/>
                  </a:cubicBezTo>
                  <a:cubicBezTo>
                    <a:pt x="65" y="8"/>
                    <a:pt x="65" y="8"/>
                    <a:pt x="65" y="8"/>
                  </a:cubicBezTo>
                  <a:cubicBezTo>
                    <a:pt x="65" y="6"/>
                    <a:pt x="65" y="6"/>
                    <a:pt x="65" y="6"/>
                  </a:cubicBezTo>
                  <a:cubicBezTo>
                    <a:pt x="64" y="6"/>
                    <a:pt x="64" y="6"/>
                    <a:pt x="64" y="6"/>
                  </a:cubicBezTo>
                  <a:cubicBezTo>
                    <a:pt x="64" y="5"/>
                    <a:pt x="64" y="5"/>
                    <a:pt x="64" y="5"/>
                  </a:cubicBezTo>
                  <a:cubicBezTo>
                    <a:pt x="62" y="5"/>
                    <a:pt x="62" y="5"/>
                    <a:pt x="62" y="5"/>
                  </a:cubicBezTo>
                  <a:cubicBezTo>
                    <a:pt x="61" y="5"/>
                    <a:pt x="61" y="5"/>
                    <a:pt x="61" y="5"/>
                  </a:cubicBezTo>
                  <a:cubicBezTo>
                    <a:pt x="60" y="5"/>
                    <a:pt x="60" y="5"/>
                    <a:pt x="60" y="5"/>
                  </a:cubicBezTo>
                  <a:cubicBezTo>
                    <a:pt x="59" y="6"/>
                    <a:pt x="59" y="6"/>
                    <a:pt x="59" y="6"/>
                  </a:cubicBezTo>
                  <a:cubicBezTo>
                    <a:pt x="54" y="4"/>
                    <a:pt x="54" y="4"/>
                    <a:pt x="54" y="4"/>
                  </a:cubicBezTo>
                  <a:cubicBezTo>
                    <a:pt x="53" y="4"/>
                    <a:pt x="53" y="4"/>
                    <a:pt x="53" y="4"/>
                  </a:cubicBezTo>
                  <a:cubicBezTo>
                    <a:pt x="51" y="5"/>
                    <a:pt x="51" y="5"/>
                    <a:pt x="51" y="5"/>
                  </a:cubicBezTo>
                  <a:cubicBezTo>
                    <a:pt x="48" y="5"/>
                    <a:pt x="48" y="5"/>
                    <a:pt x="48" y="5"/>
                  </a:cubicBezTo>
                  <a:cubicBezTo>
                    <a:pt x="48" y="3"/>
                    <a:pt x="48" y="3"/>
                    <a:pt x="48" y="3"/>
                  </a:cubicBezTo>
                  <a:cubicBezTo>
                    <a:pt x="44" y="3"/>
                    <a:pt x="44" y="3"/>
                    <a:pt x="44" y="3"/>
                  </a:cubicBezTo>
                  <a:cubicBezTo>
                    <a:pt x="40" y="5"/>
                    <a:pt x="40" y="5"/>
                    <a:pt x="40" y="5"/>
                  </a:cubicBezTo>
                  <a:cubicBezTo>
                    <a:pt x="37" y="4"/>
                    <a:pt x="37" y="4"/>
                    <a:pt x="37" y="4"/>
                  </a:cubicBezTo>
                  <a:cubicBezTo>
                    <a:pt x="31" y="3"/>
                    <a:pt x="31" y="3"/>
                    <a:pt x="31" y="3"/>
                  </a:cubicBezTo>
                  <a:cubicBezTo>
                    <a:pt x="29" y="2"/>
                    <a:pt x="29" y="2"/>
                    <a:pt x="29" y="2"/>
                  </a:cubicBezTo>
                  <a:cubicBezTo>
                    <a:pt x="28" y="1"/>
                    <a:pt x="28" y="1"/>
                    <a:pt x="28" y="1"/>
                  </a:cubicBezTo>
                  <a:cubicBezTo>
                    <a:pt x="25" y="2"/>
                    <a:pt x="25" y="2"/>
                    <a:pt x="25" y="2"/>
                  </a:cubicBezTo>
                  <a:cubicBezTo>
                    <a:pt x="23" y="3"/>
                    <a:pt x="23" y="3"/>
                    <a:pt x="23" y="3"/>
                  </a:cubicBezTo>
                  <a:cubicBezTo>
                    <a:pt x="21" y="2"/>
                    <a:pt x="21" y="2"/>
                    <a:pt x="21" y="2"/>
                  </a:cubicBezTo>
                  <a:cubicBezTo>
                    <a:pt x="19" y="2"/>
                    <a:pt x="19" y="2"/>
                    <a:pt x="19" y="2"/>
                  </a:cubicBezTo>
                  <a:cubicBezTo>
                    <a:pt x="18" y="3"/>
                    <a:pt x="18" y="3"/>
                    <a:pt x="18" y="3"/>
                  </a:cubicBezTo>
                  <a:cubicBezTo>
                    <a:pt x="16" y="1"/>
                    <a:pt x="16" y="1"/>
                    <a:pt x="16" y="1"/>
                  </a:cubicBezTo>
                  <a:cubicBezTo>
                    <a:pt x="14" y="0"/>
                    <a:pt x="14" y="0"/>
                    <a:pt x="14" y="0"/>
                  </a:cubicBezTo>
                  <a:cubicBezTo>
                    <a:pt x="12" y="1"/>
                    <a:pt x="12" y="1"/>
                    <a:pt x="12" y="1"/>
                  </a:cubicBezTo>
                  <a:cubicBezTo>
                    <a:pt x="12" y="1"/>
                    <a:pt x="12" y="1"/>
                    <a:pt x="12" y="1"/>
                  </a:cubicBezTo>
                  <a:cubicBezTo>
                    <a:pt x="8" y="3"/>
                    <a:pt x="8" y="3"/>
                    <a:pt x="8" y="3"/>
                  </a:cubicBezTo>
                  <a:cubicBezTo>
                    <a:pt x="9" y="4"/>
                    <a:pt x="9" y="4"/>
                    <a:pt x="9" y="4"/>
                  </a:cubicBezTo>
                  <a:cubicBezTo>
                    <a:pt x="10" y="4"/>
                    <a:pt x="10" y="4"/>
                    <a:pt x="10" y="4"/>
                  </a:cubicBezTo>
                  <a:cubicBezTo>
                    <a:pt x="8" y="5"/>
                    <a:pt x="8" y="5"/>
                    <a:pt x="8" y="5"/>
                  </a:cubicBezTo>
                  <a:cubicBezTo>
                    <a:pt x="6" y="6"/>
                    <a:pt x="6" y="6"/>
                    <a:pt x="6" y="6"/>
                  </a:cubicBezTo>
                  <a:cubicBezTo>
                    <a:pt x="4" y="5"/>
                    <a:pt x="4" y="5"/>
                    <a:pt x="4" y="5"/>
                  </a:cubicBezTo>
                  <a:cubicBezTo>
                    <a:pt x="1" y="6"/>
                    <a:pt x="1" y="6"/>
                    <a:pt x="1" y="6"/>
                  </a:cubicBezTo>
                  <a:cubicBezTo>
                    <a:pt x="0" y="8"/>
                    <a:pt x="0" y="8"/>
                    <a:pt x="0" y="8"/>
                  </a:cubicBezTo>
                  <a:cubicBezTo>
                    <a:pt x="1" y="10"/>
                    <a:pt x="1" y="10"/>
                    <a:pt x="1" y="10"/>
                  </a:cubicBezTo>
                  <a:cubicBezTo>
                    <a:pt x="2" y="10"/>
                    <a:pt x="2" y="10"/>
                    <a:pt x="2" y="10"/>
                  </a:cubicBezTo>
                  <a:cubicBezTo>
                    <a:pt x="2" y="11"/>
                    <a:pt x="2" y="11"/>
                    <a:pt x="2" y="11"/>
                  </a:cubicBezTo>
                  <a:cubicBezTo>
                    <a:pt x="3" y="11"/>
                    <a:pt x="3" y="11"/>
                    <a:pt x="3" y="11"/>
                  </a:cubicBezTo>
                  <a:cubicBezTo>
                    <a:pt x="2" y="14"/>
                    <a:pt x="2" y="14"/>
                    <a:pt x="2" y="14"/>
                  </a:cubicBezTo>
                  <a:cubicBezTo>
                    <a:pt x="3" y="14"/>
                    <a:pt x="3" y="14"/>
                    <a:pt x="3" y="14"/>
                  </a:cubicBezTo>
                  <a:cubicBezTo>
                    <a:pt x="4" y="13"/>
                    <a:pt x="4" y="13"/>
                    <a:pt x="4" y="13"/>
                  </a:cubicBezTo>
                  <a:cubicBezTo>
                    <a:pt x="4" y="14"/>
                    <a:pt x="4" y="14"/>
                    <a:pt x="4" y="14"/>
                  </a:cubicBezTo>
                  <a:cubicBezTo>
                    <a:pt x="5" y="15"/>
                    <a:pt x="5" y="15"/>
                    <a:pt x="5" y="15"/>
                  </a:cubicBezTo>
                  <a:cubicBezTo>
                    <a:pt x="4" y="16"/>
                    <a:pt x="4" y="16"/>
                    <a:pt x="4" y="16"/>
                  </a:cubicBezTo>
                  <a:cubicBezTo>
                    <a:pt x="5" y="16"/>
                    <a:pt x="5" y="16"/>
                    <a:pt x="5" y="16"/>
                  </a:cubicBezTo>
                  <a:cubicBezTo>
                    <a:pt x="3" y="18"/>
                    <a:pt x="3" y="18"/>
                    <a:pt x="3" y="18"/>
                  </a:cubicBezTo>
                  <a:cubicBezTo>
                    <a:pt x="3" y="19"/>
                    <a:pt x="3" y="19"/>
                    <a:pt x="3" y="19"/>
                  </a:cubicBezTo>
                  <a:cubicBezTo>
                    <a:pt x="7" y="18"/>
                    <a:pt x="7" y="18"/>
                    <a:pt x="7" y="18"/>
                  </a:cubicBezTo>
                  <a:cubicBezTo>
                    <a:pt x="9" y="19"/>
                    <a:pt x="9" y="19"/>
                    <a:pt x="9" y="19"/>
                  </a:cubicBezTo>
                  <a:cubicBezTo>
                    <a:pt x="8" y="20"/>
                    <a:pt x="8" y="20"/>
                    <a:pt x="8" y="20"/>
                  </a:cubicBezTo>
                  <a:cubicBezTo>
                    <a:pt x="9" y="22"/>
                    <a:pt x="9" y="22"/>
                    <a:pt x="9" y="22"/>
                  </a:cubicBezTo>
                  <a:cubicBezTo>
                    <a:pt x="12" y="20"/>
                    <a:pt x="12" y="20"/>
                    <a:pt x="12" y="20"/>
                  </a:cubicBezTo>
                  <a:cubicBezTo>
                    <a:pt x="17" y="21"/>
                    <a:pt x="17" y="21"/>
                    <a:pt x="17" y="21"/>
                  </a:cubicBezTo>
                  <a:cubicBezTo>
                    <a:pt x="18" y="20"/>
                    <a:pt x="18" y="20"/>
                    <a:pt x="18" y="20"/>
                  </a:cubicBezTo>
                  <a:cubicBezTo>
                    <a:pt x="23" y="20"/>
                    <a:pt x="23" y="20"/>
                    <a:pt x="23" y="20"/>
                  </a:cubicBezTo>
                  <a:cubicBezTo>
                    <a:pt x="23" y="22"/>
                    <a:pt x="23" y="22"/>
                    <a:pt x="23" y="22"/>
                  </a:cubicBezTo>
                  <a:cubicBezTo>
                    <a:pt x="25" y="25"/>
                    <a:pt x="25" y="25"/>
                    <a:pt x="25" y="25"/>
                  </a:cubicBezTo>
                  <a:cubicBezTo>
                    <a:pt x="24" y="27"/>
                    <a:pt x="24" y="27"/>
                    <a:pt x="24" y="27"/>
                  </a:cubicBezTo>
                  <a:cubicBezTo>
                    <a:pt x="23" y="27"/>
                    <a:pt x="23" y="27"/>
                    <a:pt x="23" y="27"/>
                  </a:cubicBezTo>
                  <a:cubicBezTo>
                    <a:pt x="20" y="30"/>
                    <a:pt x="20" y="30"/>
                    <a:pt x="20" y="30"/>
                  </a:cubicBezTo>
                  <a:cubicBezTo>
                    <a:pt x="20" y="32"/>
                    <a:pt x="20" y="32"/>
                    <a:pt x="20" y="32"/>
                  </a:cubicBezTo>
                  <a:cubicBezTo>
                    <a:pt x="20" y="38"/>
                    <a:pt x="20" y="38"/>
                    <a:pt x="20" y="38"/>
                  </a:cubicBezTo>
                  <a:cubicBezTo>
                    <a:pt x="18" y="40"/>
                    <a:pt x="18" y="40"/>
                    <a:pt x="18" y="40"/>
                  </a:cubicBezTo>
                  <a:cubicBezTo>
                    <a:pt x="19" y="41"/>
                    <a:pt x="19" y="41"/>
                    <a:pt x="19" y="41"/>
                  </a:cubicBezTo>
                  <a:cubicBezTo>
                    <a:pt x="17" y="44"/>
                    <a:pt x="17" y="44"/>
                    <a:pt x="17" y="44"/>
                  </a:cubicBezTo>
                  <a:cubicBezTo>
                    <a:pt x="16" y="44"/>
                    <a:pt x="16" y="44"/>
                    <a:pt x="16" y="44"/>
                  </a:cubicBezTo>
                  <a:cubicBezTo>
                    <a:pt x="13" y="45"/>
                    <a:pt x="13" y="45"/>
                    <a:pt x="13" y="45"/>
                  </a:cubicBezTo>
                  <a:cubicBezTo>
                    <a:pt x="16" y="49"/>
                    <a:pt x="16" y="49"/>
                    <a:pt x="16" y="49"/>
                  </a:cubicBezTo>
                  <a:cubicBezTo>
                    <a:pt x="18" y="50"/>
                    <a:pt x="18" y="50"/>
                    <a:pt x="18" y="50"/>
                  </a:cubicBezTo>
                  <a:cubicBezTo>
                    <a:pt x="18" y="54"/>
                    <a:pt x="18" y="54"/>
                    <a:pt x="18" y="54"/>
                  </a:cubicBezTo>
                  <a:cubicBezTo>
                    <a:pt x="15" y="56"/>
                    <a:pt x="15" y="56"/>
                    <a:pt x="15" y="56"/>
                  </a:cubicBezTo>
                  <a:cubicBezTo>
                    <a:pt x="16" y="59"/>
                    <a:pt x="16" y="59"/>
                    <a:pt x="16" y="59"/>
                  </a:cubicBezTo>
                  <a:cubicBezTo>
                    <a:pt x="18" y="59"/>
                    <a:pt x="18" y="59"/>
                    <a:pt x="18" y="59"/>
                  </a:cubicBezTo>
                  <a:cubicBezTo>
                    <a:pt x="18" y="61"/>
                    <a:pt x="18" y="61"/>
                    <a:pt x="18" y="61"/>
                  </a:cubicBezTo>
                  <a:cubicBezTo>
                    <a:pt x="16" y="63"/>
                    <a:pt x="16" y="63"/>
                    <a:pt x="16" y="63"/>
                  </a:cubicBezTo>
                  <a:cubicBezTo>
                    <a:pt x="14" y="66"/>
                    <a:pt x="14" y="66"/>
                    <a:pt x="14" y="66"/>
                  </a:cubicBezTo>
                  <a:cubicBezTo>
                    <a:pt x="15" y="68"/>
                    <a:pt x="15" y="68"/>
                    <a:pt x="15" y="68"/>
                  </a:cubicBezTo>
                  <a:cubicBezTo>
                    <a:pt x="15" y="71"/>
                    <a:pt x="15" y="71"/>
                    <a:pt x="15" y="71"/>
                  </a:cubicBezTo>
                  <a:cubicBezTo>
                    <a:pt x="17" y="71"/>
                    <a:pt x="17" y="71"/>
                    <a:pt x="17" y="71"/>
                  </a:cubicBezTo>
                  <a:cubicBezTo>
                    <a:pt x="19" y="71"/>
                    <a:pt x="19" y="71"/>
                    <a:pt x="19" y="71"/>
                  </a:cubicBezTo>
                  <a:cubicBezTo>
                    <a:pt x="23" y="75"/>
                    <a:pt x="23" y="75"/>
                    <a:pt x="23" y="75"/>
                  </a:cubicBezTo>
                  <a:cubicBezTo>
                    <a:pt x="22" y="75"/>
                    <a:pt x="22" y="75"/>
                    <a:pt x="22" y="75"/>
                  </a:cubicBezTo>
                  <a:cubicBezTo>
                    <a:pt x="24" y="79"/>
                    <a:pt x="24" y="79"/>
                    <a:pt x="24" y="79"/>
                  </a:cubicBezTo>
                  <a:cubicBezTo>
                    <a:pt x="27" y="82"/>
                    <a:pt x="27" y="82"/>
                    <a:pt x="27" y="82"/>
                  </a:cubicBezTo>
                  <a:cubicBezTo>
                    <a:pt x="30" y="83"/>
                    <a:pt x="30" y="83"/>
                    <a:pt x="30" y="83"/>
                  </a:cubicBezTo>
                  <a:cubicBezTo>
                    <a:pt x="32" y="81"/>
                    <a:pt x="32" y="81"/>
                    <a:pt x="32" y="81"/>
                  </a:cubicBezTo>
                  <a:cubicBezTo>
                    <a:pt x="32" y="80"/>
                    <a:pt x="32" y="80"/>
                    <a:pt x="32" y="80"/>
                  </a:cubicBezTo>
                  <a:cubicBezTo>
                    <a:pt x="34" y="79"/>
                    <a:pt x="34" y="79"/>
                    <a:pt x="34" y="79"/>
                  </a:cubicBezTo>
                  <a:cubicBezTo>
                    <a:pt x="37" y="78"/>
                    <a:pt x="37" y="78"/>
                    <a:pt x="37" y="78"/>
                  </a:cubicBezTo>
                  <a:cubicBezTo>
                    <a:pt x="40" y="76"/>
                    <a:pt x="40" y="76"/>
                    <a:pt x="40" y="76"/>
                  </a:cubicBezTo>
                  <a:cubicBezTo>
                    <a:pt x="43" y="75"/>
                    <a:pt x="43" y="75"/>
                    <a:pt x="43" y="75"/>
                  </a:cubicBezTo>
                  <a:cubicBezTo>
                    <a:pt x="44" y="74"/>
                    <a:pt x="44" y="74"/>
                    <a:pt x="44" y="74"/>
                  </a:cubicBezTo>
                  <a:cubicBezTo>
                    <a:pt x="48" y="75"/>
                    <a:pt x="48" y="75"/>
                    <a:pt x="48" y="75"/>
                  </a:cubicBezTo>
                  <a:cubicBezTo>
                    <a:pt x="50" y="76"/>
                    <a:pt x="50" y="76"/>
                    <a:pt x="50" y="76"/>
                  </a:cubicBezTo>
                  <a:cubicBezTo>
                    <a:pt x="51" y="75"/>
                    <a:pt x="51" y="75"/>
                    <a:pt x="51" y="75"/>
                  </a:cubicBezTo>
                  <a:cubicBezTo>
                    <a:pt x="52" y="75"/>
                    <a:pt x="52" y="75"/>
                    <a:pt x="52" y="75"/>
                  </a:cubicBezTo>
                  <a:cubicBezTo>
                    <a:pt x="54" y="76"/>
                    <a:pt x="54" y="76"/>
                    <a:pt x="54" y="76"/>
                  </a:cubicBezTo>
                  <a:cubicBezTo>
                    <a:pt x="55" y="75"/>
                    <a:pt x="55" y="75"/>
                    <a:pt x="55" y="75"/>
                  </a:cubicBezTo>
                  <a:cubicBezTo>
                    <a:pt x="56" y="73"/>
                    <a:pt x="56" y="73"/>
                    <a:pt x="56" y="73"/>
                  </a:cubicBezTo>
                  <a:cubicBezTo>
                    <a:pt x="58" y="75"/>
                    <a:pt x="58" y="75"/>
                    <a:pt x="58" y="75"/>
                  </a:cubicBezTo>
                  <a:cubicBezTo>
                    <a:pt x="60" y="76"/>
                    <a:pt x="60" y="76"/>
                    <a:pt x="60" y="76"/>
                  </a:cubicBezTo>
                  <a:cubicBezTo>
                    <a:pt x="62" y="72"/>
                    <a:pt x="62" y="72"/>
                    <a:pt x="62" y="72"/>
                  </a:cubicBezTo>
                  <a:cubicBezTo>
                    <a:pt x="62" y="71"/>
                    <a:pt x="62" y="71"/>
                    <a:pt x="62" y="71"/>
                  </a:cubicBezTo>
                  <a:cubicBezTo>
                    <a:pt x="67" y="68"/>
                    <a:pt x="67" y="68"/>
                    <a:pt x="67" y="68"/>
                  </a:cubicBezTo>
                  <a:cubicBezTo>
                    <a:pt x="70" y="68"/>
                    <a:pt x="70" y="68"/>
                    <a:pt x="70" y="68"/>
                  </a:cubicBezTo>
                  <a:cubicBezTo>
                    <a:pt x="71" y="67"/>
                    <a:pt x="71" y="67"/>
                    <a:pt x="71" y="67"/>
                  </a:cubicBezTo>
                  <a:cubicBezTo>
                    <a:pt x="70" y="66"/>
                    <a:pt x="70" y="66"/>
                    <a:pt x="70" y="66"/>
                  </a:cubicBezTo>
                  <a:cubicBezTo>
                    <a:pt x="70" y="63"/>
                    <a:pt x="70" y="63"/>
                    <a:pt x="70" y="63"/>
                  </a:cubicBezTo>
                  <a:cubicBezTo>
                    <a:pt x="73" y="59"/>
                    <a:pt x="73" y="59"/>
                    <a:pt x="73" y="59"/>
                  </a:cubicBezTo>
                  <a:cubicBezTo>
                    <a:pt x="73" y="57"/>
                    <a:pt x="73" y="57"/>
                    <a:pt x="73" y="57"/>
                  </a:cubicBezTo>
                  <a:cubicBezTo>
                    <a:pt x="76" y="57"/>
                    <a:pt x="76" y="57"/>
                    <a:pt x="76" y="57"/>
                  </a:cubicBezTo>
                  <a:cubicBezTo>
                    <a:pt x="78" y="55"/>
                    <a:pt x="78" y="55"/>
                    <a:pt x="78" y="55"/>
                  </a:cubicBezTo>
                  <a:cubicBezTo>
                    <a:pt x="76" y="52"/>
                    <a:pt x="76" y="52"/>
                    <a:pt x="76" y="52"/>
                  </a:cubicBezTo>
                  <a:cubicBezTo>
                    <a:pt x="75" y="51"/>
                    <a:pt x="75" y="51"/>
                    <a:pt x="75" y="51"/>
                  </a:cubicBezTo>
                  <a:cubicBezTo>
                    <a:pt x="74" y="49"/>
                    <a:pt x="74" y="49"/>
                    <a:pt x="74" y="49"/>
                  </a:cubicBezTo>
                  <a:cubicBezTo>
                    <a:pt x="73" y="47"/>
                    <a:pt x="73" y="47"/>
                    <a:pt x="73" y="47"/>
                  </a:cubicBezTo>
                  <a:cubicBezTo>
                    <a:pt x="74" y="46"/>
                    <a:pt x="74" y="46"/>
                    <a:pt x="74" y="46"/>
                  </a:cubicBezTo>
                  <a:cubicBezTo>
                    <a:pt x="77" y="40"/>
                    <a:pt x="77" y="40"/>
                    <a:pt x="77" y="40"/>
                  </a:cubicBezTo>
                  <a:cubicBezTo>
                    <a:pt x="79" y="39"/>
                    <a:pt x="79" y="39"/>
                    <a:pt x="79" y="39"/>
                  </a:cubicBezTo>
                  <a:cubicBezTo>
                    <a:pt x="81" y="35"/>
                    <a:pt x="81" y="35"/>
                    <a:pt x="81" y="35"/>
                  </a:cubicBezTo>
                  <a:cubicBezTo>
                    <a:pt x="82" y="35"/>
                    <a:pt x="82" y="35"/>
                    <a:pt x="82" y="35"/>
                  </a:cubicBezTo>
                  <a:cubicBezTo>
                    <a:pt x="82" y="35"/>
                    <a:pt x="82" y="35"/>
                    <a:pt x="82" y="35"/>
                  </a:cubicBezTo>
                  <a:cubicBezTo>
                    <a:pt x="82" y="36"/>
                    <a:pt x="82" y="36"/>
                    <a:pt x="82" y="36"/>
                  </a:cubicBezTo>
                  <a:cubicBezTo>
                    <a:pt x="83" y="35"/>
                    <a:pt x="83" y="35"/>
                    <a:pt x="83" y="35"/>
                  </a:cubicBezTo>
                  <a:cubicBezTo>
                    <a:pt x="84" y="33"/>
                    <a:pt x="84" y="33"/>
                    <a:pt x="84" y="33"/>
                  </a:cubicBezTo>
                  <a:cubicBezTo>
                    <a:pt x="83" y="32"/>
                    <a:pt x="83" y="32"/>
                    <a:pt x="83" y="32"/>
                  </a:cubicBezTo>
                  <a:cubicBezTo>
                    <a:pt x="85" y="31"/>
                    <a:pt x="85" y="31"/>
                    <a:pt x="85" y="31"/>
                  </a:cubicBezTo>
                  <a:cubicBezTo>
                    <a:pt x="87" y="29"/>
                    <a:pt x="87" y="29"/>
                    <a:pt x="87" y="29"/>
                  </a:cubicBezTo>
                  <a:cubicBezTo>
                    <a:pt x="91" y="29"/>
                    <a:pt x="91" y="29"/>
                    <a:pt x="91" y="29"/>
                  </a:cubicBezTo>
                  <a:cubicBezTo>
                    <a:pt x="91" y="29"/>
                    <a:pt x="93" y="28"/>
                    <a:pt x="93" y="28"/>
                  </a:cubicBezTo>
                  <a:cubicBezTo>
                    <a:pt x="94" y="28"/>
                    <a:pt x="95" y="26"/>
                    <a:pt x="95" y="26"/>
                  </a:cubicBezTo>
                  <a:cubicBezTo>
                    <a:pt x="98" y="24"/>
                    <a:pt x="98" y="24"/>
                    <a:pt x="98" y="24"/>
                  </a:cubicBezTo>
                  <a:cubicBezTo>
                    <a:pt x="99" y="23"/>
                    <a:pt x="99" y="23"/>
                    <a:pt x="99" y="23"/>
                  </a:cubicBezTo>
                  <a:cubicBezTo>
                    <a:pt x="99" y="21"/>
                    <a:pt x="99" y="21"/>
                    <a:pt x="99" y="21"/>
                  </a:cubicBezTo>
                  <a:cubicBezTo>
                    <a:pt x="99" y="18"/>
                    <a:pt x="99" y="18"/>
                    <a:pt x="99" y="18"/>
                  </a:cubicBezTo>
                  <a:cubicBezTo>
                    <a:pt x="100" y="17"/>
                    <a:pt x="100" y="17"/>
                    <a:pt x="100" y="17"/>
                  </a:cubicBezTo>
                  <a:cubicBezTo>
                    <a:pt x="100" y="16"/>
                    <a:pt x="100" y="16"/>
                    <a:pt x="100" y="16"/>
                  </a:cubicBezTo>
                  <a:cubicBezTo>
                    <a:pt x="99" y="16"/>
                    <a:pt x="99" y="16"/>
                    <a:pt x="99" y="16"/>
                  </a:cubicBezTo>
                  <a:lnTo>
                    <a:pt x="96" y="14"/>
                  </a:lnTo>
                  <a:close/>
                </a:path>
              </a:pathLst>
            </a:custGeom>
            <a:solidFill>
              <a:schemeClr val="tx1"/>
            </a:solidFill>
            <a:ln>
              <a:noFill/>
            </a:ln>
          </p:spPr>
          <p:txBody>
            <a:bodyPr vert="horz" wrap="square" lIns="91434" tIns="45717" rIns="91434" bIns="45717" numCol="1" anchor="t" anchorCtr="0" compatLnSpc="1">
              <a:prstTxWarp prst="textNoShape">
                <a:avLst/>
              </a:prstTxWarp>
            </a:bodyPr>
            <a:lstStyle/>
            <a:p>
              <a:endParaRPr lang="en-US"/>
            </a:p>
          </p:txBody>
        </p:sp>
        <p:grpSp>
          <p:nvGrpSpPr>
            <p:cNvPr id="19" name="Group 8">
              <a:extLst>
                <a:ext uri="{FF2B5EF4-FFF2-40B4-BE49-F238E27FC236}">
                  <a16:creationId xmlns:a16="http://schemas.microsoft.com/office/drawing/2014/main" id="{59D00BAA-8759-2BA3-B440-1D24840FAF5C}"/>
                </a:ext>
              </a:extLst>
            </p:cNvPr>
            <p:cNvGrpSpPr/>
            <p:nvPr/>
          </p:nvGrpSpPr>
          <p:grpSpPr>
            <a:xfrm>
              <a:off x="18373634" y="10191800"/>
              <a:ext cx="879854" cy="1559776"/>
              <a:chOff x="14887084" y="920955"/>
              <a:chExt cx="3004678" cy="5096705"/>
            </a:xfrm>
          </p:grpSpPr>
          <p:grpSp>
            <p:nvGrpSpPr>
              <p:cNvPr id="20" name="Group 9">
                <a:extLst>
                  <a:ext uri="{FF2B5EF4-FFF2-40B4-BE49-F238E27FC236}">
                    <a16:creationId xmlns:a16="http://schemas.microsoft.com/office/drawing/2014/main" id="{B554A90B-C744-6AE9-50B8-02CE9C55F317}"/>
                  </a:ext>
                </a:extLst>
              </p:cNvPr>
              <p:cNvGrpSpPr/>
              <p:nvPr/>
            </p:nvGrpSpPr>
            <p:grpSpPr>
              <a:xfrm>
                <a:off x="15964861" y="5168538"/>
                <a:ext cx="849122" cy="849122"/>
                <a:chOff x="18250600" y="1148777"/>
                <a:chExt cx="3631334" cy="3631334"/>
              </a:xfrm>
            </p:grpSpPr>
            <p:sp>
              <p:nvSpPr>
                <p:cNvPr id="29" name="Oval 16">
                  <a:extLst>
                    <a:ext uri="{FF2B5EF4-FFF2-40B4-BE49-F238E27FC236}">
                      <a16:creationId xmlns:a16="http://schemas.microsoft.com/office/drawing/2014/main" id="{7CD9A720-DCA0-255E-44D3-D88E6AD22002}"/>
                    </a:ext>
                  </a:extLst>
                </p:cNvPr>
                <p:cNvSpPr/>
                <p:nvPr/>
              </p:nvSpPr>
              <p:spPr>
                <a:xfrm>
                  <a:off x="18740642" y="1638819"/>
                  <a:ext cx="2651250" cy="2651250"/>
                </a:xfrm>
                <a:prstGeom prst="ellipse">
                  <a:avLst/>
                </a:prstGeom>
                <a:no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17">
                  <a:extLst>
                    <a:ext uri="{FF2B5EF4-FFF2-40B4-BE49-F238E27FC236}">
                      <a16:creationId xmlns:a16="http://schemas.microsoft.com/office/drawing/2014/main" id="{8563E0DD-195C-9C31-6512-CDC819FB9ABA}"/>
                    </a:ext>
                  </a:extLst>
                </p:cNvPr>
                <p:cNvSpPr/>
                <p:nvPr/>
              </p:nvSpPr>
              <p:spPr>
                <a:xfrm>
                  <a:off x="18250600" y="1148777"/>
                  <a:ext cx="3631334" cy="363133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10">
                <a:extLst>
                  <a:ext uri="{FF2B5EF4-FFF2-40B4-BE49-F238E27FC236}">
                    <a16:creationId xmlns:a16="http://schemas.microsoft.com/office/drawing/2014/main" id="{5E2B6BF0-EFB6-1C91-C96A-326968762DBE}"/>
                  </a:ext>
                </a:extLst>
              </p:cNvPr>
              <p:cNvGrpSpPr/>
              <p:nvPr/>
            </p:nvGrpSpPr>
            <p:grpSpPr>
              <a:xfrm rot="640885">
                <a:off x="14887084" y="920955"/>
                <a:ext cx="3004678" cy="3004678"/>
                <a:chOff x="18003810" y="557795"/>
                <a:chExt cx="3631334" cy="3631334"/>
              </a:xfrm>
            </p:grpSpPr>
            <p:sp>
              <p:nvSpPr>
                <p:cNvPr id="23" name="Oval 12">
                  <a:extLst>
                    <a:ext uri="{FF2B5EF4-FFF2-40B4-BE49-F238E27FC236}">
                      <a16:creationId xmlns:a16="http://schemas.microsoft.com/office/drawing/2014/main" id="{3B8BFD24-A02B-FA90-8A2F-7BE4FB1E4151}"/>
                    </a:ext>
                  </a:extLst>
                </p:cNvPr>
                <p:cNvSpPr/>
                <p:nvPr/>
              </p:nvSpPr>
              <p:spPr>
                <a:xfrm rot="21088889">
                  <a:off x="18940975" y="1494960"/>
                  <a:ext cx="1757004" cy="1757004"/>
                </a:xfrm>
                <a:prstGeom prst="ellipse">
                  <a:avLst/>
                </a:prstGeom>
                <a:solidFill>
                  <a:srgbClr val="92D050"/>
                </a:solidFill>
                <a:ln>
                  <a:solidFill>
                    <a:schemeClr val="accent1">
                      <a:lumMod val="50000"/>
                      <a:alpha val="10000"/>
                    </a:schemeClr>
                  </a:solidFill>
                </a:ln>
                <a:effectLst>
                  <a:outerShdw blurRad="520700" dist="457200" dir="6660000" sx="93000" sy="9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04"/>
                      </a:solidFill>
                    </a:rPr>
                    <a:t>1</a:t>
                  </a:r>
                </a:p>
              </p:txBody>
            </p:sp>
            <p:sp>
              <p:nvSpPr>
                <p:cNvPr id="24" name="Oval 13">
                  <a:extLst>
                    <a:ext uri="{FF2B5EF4-FFF2-40B4-BE49-F238E27FC236}">
                      <a16:creationId xmlns:a16="http://schemas.microsoft.com/office/drawing/2014/main" id="{5CCE48A7-E934-2C75-5B36-5B8DE863D100}"/>
                    </a:ext>
                  </a:extLst>
                </p:cNvPr>
                <p:cNvSpPr/>
                <p:nvPr/>
              </p:nvSpPr>
              <p:spPr>
                <a:xfrm>
                  <a:off x="18493852" y="1047837"/>
                  <a:ext cx="2651250" cy="2651250"/>
                </a:xfrm>
                <a:prstGeom prst="ellipse">
                  <a:avLst/>
                </a:prstGeom>
                <a:noFill/>
                <a:ln>
                  <a:solidFill>
                    <a:schemeClr val="accent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14">
                  <a:extLst>
                    <a:ext uri="{FF2B5EF4-FFF2-40B4-BE49-F238E27FC236}">
                      <a16:creationId xmlns:a16="http://schemas.microsoft.com/office/drawing/2014/main" id="{57CF7685-39CC-2BAD-5B46-BA2CC6FF33F7}"/>
                    </a:ext>
                  </a:extLst>
                </p:cNvPr>
                <p:cNvSpPr/>
                <p:nvPr/>
              </p:nvSpPr>
              <p:spPr>
                <a:xfrm>
                  <a:off x="18003810" y="557795"/>
                  <a:ext cx="3631334" cy="3631334"/>
                </a:xfrm>
                <a:prstGeom prst="ellipse">
                  <a:avLst/>
                </a:prstGeom>
                <a:noFill/>
                <a:ln>
                  <a:solidFill>
                    <a:schemeClr val="accent1">
                      <a:lumMod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2" name="Straight Connector 11">
                <a:extLst>
                  <a:ext uri="{FF2B5EF4-FFF2-40B4-BE49-F238E27FC236}">
                    <a16:creationId xmlns:a16="http://schemas.microsoft.com/office/drawing/2014/main" id="{3F473F5C-C13D-EE42-9C13-47A683C55724}"/>
                  </a:ext>
                </a:extLst>
              </p:cNvPr>
              <p:cNvCxnSpPr>
                <a:cxnSpLocks/>
                <a:stCxn id="23" idx="4"/>
              </p:cNvCxnSpPr>
              <p:nvPr/>
            </p:nvCxnSpPr>
            <p:spPr>
              <a:xfrm>
                <a:off x="16360751" y="3149675"/>
                <a:ext cx="28669" cy="1435343"/>
              </a:xfrm>
              <a:prstGeom prst="line">
                <a:avLst/>
              </a:prstGeom>
              <a:ln>
                <a:solidFill>
                  <a:srgbClr val="92D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63" name="Group 8">
              <a:extLst>
                <a:ext uri="{FF2B5EF4-FFF2-40B4-BE49-F238E27FC236}">
                  <a16:creationId xmlns:a16="http://schemas.microsoft.com/office/drawing/2014/main" id="{8A4F947F-C75F-0F26-365D-2522974B0110}"/>
                </a:ext>
              </a:extLst>
            </p:cNvPr>
            <p:cNvGrpSpPr/>
            <p:nvPr/>
          </p:nvGrpSpPr>
          <p:grpSpPr>
            <a:xfrm>
              <a:off x="19200693" y="10533248"/>
              <a:ext cx="879854" cy="1559776"/>
              <a:chOff x="14887084" y="920955"/>
              <a:chExt cx="3004678" cy="5096705"/>
            </a:xfrm>
          </p:grpSpPr>
          <p:grpSp>
            <p:nvGrpSpPr>
              <p:cNvPr id="64" name="Group 9">
                <a:extLst>
                  <a:ext uri="{FF2B5EF4-FFF2-40B4-BE49-F238E27FC236}">
                    <a16:creationId xmlns:a16="http://schemas.microsoft.com/office/drawing/2014/main" id="{AE2A012C-49DB-4F53-1DBB-EEC8AFE87B15}"/>
                  </a:ext>
                </a:extLst>
              </p:cNvPr>
              <p:cNvGrpSpPr/>
              <p:nvPr/>
            </p:nvGrpSpPr>
            <p:grpSpPr>
              <a:xfrm>
                <a:off x="15964861" y="5168538"/>
                <a:ext cx="849122" cy="849122"/>
                <a:chOff x="18250600" y="1148777"/>
                <a:chExt cx="3631334" cy="3631334"/>
              </a:xfrm>
            </p:grpSpPr>
            <p:sp>
              <p:nvSpPr>
                <p:cNvPr id="70" name="Oval 16">
                  <a:extLst>
                    <a:ext uri="{FF2B5EF4-FFF2-40B4-BE49-F238E27FC236}">
                      <a16:creationId xmlns:a16="http://schemas.microsoft.com/office/drawing/2014/main" id="{D4122DEA-88F7-2513-F7B1-AA61840E2C39}"/>
                    </a:ext>
                  </a:extLst>
                </p:cNvPr>
                <p:cNvSpPr/>
                <p:nvPr/>
              </p:nvSpPr>
              <p:spPr>
                <a:xfrm>
                  <a:off x="18740642" y="1638819"/>
                  <a:ext cx="2651250" cy="2651250"/>
                </a:xfrm>
                <a:prstGeom prst="ellipse">
                  <a:avLst/>
                </a:prstGeom>
                <a:no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17">
                  <a:extLst>
                    <a:ext uri="{FF2B5EF4-FFF2-40B4-BE49-F238E27FC236}">
                      <a16:creationId xmlns:a16="http://schemas.microsoft.com/office/drawing/2014/main" id="{8B01161D-C551-11A0-1E3B-83C0C7E5E6A6}"/>
                    </a:ext>
                  </a:extLst>
                </p:cNvPr>
                <p:cNvSpPr/>
                <p:nvPr/>
              </p:nvSpPr>
              <p:spPr>
                <a:xfrm>
                  <a:off x="18250600" y="1148777"/>
                  <a:ext cx="3631334" cy="363133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10">
                <a:extLst>
                  <a:ext uri="{FF2B5EF4-FFF2-40B4-BE49-F238E27FC236}">
                    <a16:creationId xmlns:a16="http://schemas.microsoft.com/office/drawing/2014/main" id="{62A02369-BB91-184D-C09D-14240031DC82}"/>
                  </a:ext>
                </a:extLst>
              </p:cNvPr>
              <p:cNvGrpSpPr/>
              <p:nvPr/>
            </p:nvGrpSpPr>
            <p:grpSpPr>
              <a:xfrm rot="640885">
                <a:off x="14887084" y="920955"/>
                <a:ext cx="3004678" cy="3004678"/>
                <a:chOff x="18003810" y="557795"/>
                <a:chExt cx="3631334" cy="3631334"/>
              </a:xfrm>
            </p:grpSpPr>
            <p:sp>
              <p:nvSpPr>
                <p:cNvPr id="67" name="Oval 12">
                  <a:extLst>
                    <a:ext uri="{FF2B5EF4-FFF2-40B4-BE49-F238E27FC236}">
                      <a16:creationId xmlns:a16="http://schemas.microsoft.com/office/drawing/2014/main" id="{B825DC23-8148-078D-B1D8-A82BC7106F15}"/>
                    </a:ext>
                  </a:extLst>
                </p:cNvPr>
                <p:cNvSpPr/>
                <p:nvPr/>
              </p:nvSpPr>
              <p:spPr>
                <a:xfrm rot="21088889">
                  <a:off x="18940975" y="1494960"/>
                  <a:ext cx="1757004" cy="1757004"/>
                </a:xfrm>
                <a:prstGeom prst="ellipse">
                  <a:avLst/>
                </a:prstGeom>
                <a:solidFill>
                  <a:srgbClr val="92D050"/>
                </a:solidFill>
                <a:ln>
                  <a:solidFill>
                    <a:schemeClr val="accent1">
                      <a:lumMod val="50000"/>
                      <a:alpha val="10000"/>
                    </a:schemeClr>
                  </a:solidFill>
                </a:ln>
                <a:effectLst>
                  <a:outerShdw blurRad="520700" dist="457200" dir="6660000" sx="93000" sy="9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04"/>
                      </a:solidFill>
                    </a:rPr>
                    <a:t>2</a:t>
                  </a:r>
                </a:p>
              </p:txBody>
            </p:sp>
            <p:sp>
              <p:nvSpPr>
                <p:cNvPr id="68" name="Oval 13">
                  <a:extLst>
                    <a:ext uri="{FF2B5EF4-FFF2-40B4-BE49-F238E27FC236}">
                      <a16:creationId xmlns:a16="http://schemas.microsoft.com/office/drawing/2014/main" id="{7F97A5BB-5093-C27A-BD93-B7ACD0E65D35}"/>
                    </a:ext>
                  </a:extLst>
                </p:cNvPr>
                <p:cNvSpPr/>
                <p:nvPr/>
              </p:nvSpPr>
              <p:spPr>
                <a:xfrm>
                  <a:off x="18493852" y="1047837"/>
                  <a:ext cx="2651250" cy="2651250"/>
                </a:xfrm>
                <a:prstGeom prst="ellipse">
                  <a:avLst/>
                </a:prstGeom>
                <a:noFill/>
                <a:ln>
                  <a:solidFill>
                    <a:schemeClr val="accent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14">
                  <a:extLst>
                    <a:ext uri="{FF2B5EF4-FFF2-40B4-BE49-F238E27FC236}">
                      <a16:creationId xmlns:a16="http://schemas.microsoft.com/office/drawing/2014/main" id="{D9A92DE7-E7CB-2033-5745-35A6B672F365}"/>
                    </a:ext>
                  </a:extLst>
                </p:cNvPr>
                <p:cNvSpPr/>
                <p:nvPr/>
              </p:nvSpPr>
              <p:spPr>
                <a:xfrm>
                  <a:off x="18003810" y="557795"/>
                  <a:ext cx="3631334" cy="3631334"/>
                </a:xfrm>
                <a:prstGeom prst="ellipse">
                  <a:avLst/>
                </a:prstGeom>
                <a:noFill/>
                <a:ln>
                  <a:solidFill>
                    <a:schemeClr val="accent1">
                      <a:lumMod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11">
                <a:extLst>
                  <a:ext uri="{FF2B5EF4-FFF2-40B4-BE49-F238E27FC236}">
                    <a16:creationId xmlns:a16="http://schemas.microsoft.com/office/drawing/2014/main" id="{971B48E1-AC83-6561-F66C-AB615982213C}"/>
                  </a:ext>
                </a:extLst>
              </p:cNvPr>
              <p:cNvCxnSpPr>
                <a:cxnSpLocks/>
                <a:stCxn id="67" idx="4"/>
              </p:cNvCxnSpPr>
              <p:nvPr/>
            </p:nvCxnSpPr>
            <p:spPr>
              <a:xfrm>
                <a:off x="16360751" y="3149675"/>
                <a:ext cx="28669" cy="1435343"/>
              </a:xfrm>
              <a:prstGeom prst="line">
                <a:avLst/>
              </a:prstGeom>
              <a:ln>
                <a:solidFill>
                  <a:srgbClr val="92D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72" name="Group 8">
              <a:extLst>
                <a:ext uri="{FF2B5EF4-FFF2-40B4-BE49-F238E27FC236}">
                  <a16:creationId xmlns:a16="http://schemas.microsoft.com/office/drawing/2014/main" id="{843FF120-995B-CFFE-29F6-BDEBD792E546}"/>
                </a:ext>
              </a:extLst>
            </p:cNvPr>
            <p:cNvGrpSpPr/>
            <p:nvPr/>
          </p:nvGrpSpPr>
          <p:grpSpPr>
            <a:xfrm>
              <a:off x="18924710" y="10533248"/>
              <a:ext cx="879854" cy="1559776"/>
              <a:chOff x="14887084" y="920955"/>
              <a:chExt cx="3004678" cy="5096705"/>
            </a:xfrm>
          </p:grpSpPr>
          <p:grpSp>
            <p:nvGrpSpPr>
              <p:cNvPr id="73" name="Group 9">
                <a:extLst>
                  <a:ext uri="{FF2B5EF4-FFF2-40B4-BE49-F238E27FC236}">
                    <a16:creationId xmlns:a16="http://schemas.microsoft.com/office/drawing/2014/main" id="{63369C76-26E9-A7ED-A227-50616434A360}"/>
                  </a:ext>
                </a:extLst>
              </p:cNvPr>
              <p:cNvGrpSpPr/>
              <p:nvPr/>
            </p:nvGrpSpPr>
            <p:grpSpPr>
              <a:xfrm>
                <a:off x="15964861" y="5168538"/>
                <a:ext cx="849122" cy="849122"/>
                <a:chOff x="18250600" y="1148777"/>
                <a:chExt cx="3631334" cy="3631334"/>
              </a:xfrm>
            </p:grpSpPr>
            <p:sp>
              <p:nvSpPr>
                <p:cNvPr id="79" name="Oval 16">
                  <a:extLst>
                    <a:ext uri="{FF2B5EF4-FFF2-40B4-BE49-F238E27FC236}">
                      <a16:creationId xmlns:a16="http://schemas.microsoft.com/office/drawing/2014/main" id="{212B4FF2-3F0F-6FF6-CF9A-FD4D37C9784A}"/>
                    </a:ext>
                  </a:extLst>
                </p:cNvPr>
                <p:cNvSpPr/>
                <p:nvPr/>
              </p:nvSpPr>
              <p:spPr>
                <a:xfrm>
                  <a:off x="18740642" y="1638819"/>
                  <a:ext cx="2651250" cy="2651250"/>
                </a:xfrm>
                <a:prstGeom prst="ellipse">
                  <a:avLst/>
                </a:prstGeom>
                <a:no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17">
                  <a:extLst>
                    <a:ext uri="{FF2B5EF4-FFF2-40B4-BE49-F238E27FC236}">
                      <a16:creationId xmlns:a16="http://schemas.microsoft.com/office/drawing/2014/main" id="{DFF45502-3B47-DB09-8AD4-5BD0BECA248A}"/>
                    </a:ext>
                  </a:extLst>
                </p:cNvPr>
                <p:cNvSpPr/>
                <p:nvPr/>
              </p:nvSpPr>
              <p:spPr>
                <a:xfrm>
                  <a:off x="18250600" y="1148777"/>
                  <a:ext cx="3631334" cy="363133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10">
                <a:extLst>
                  <a:ext uri="{FF2B5EF4-FFF2-40B4-BE49-F238E27FC236}">
                    <a16:creationId xmlns:a16="http://schemas.microsoft.com/office/drawing/2014/main" id="{6E0601D3-5B29-7552-CE0F-469B04F20E8F}"/>
                  </a:ext>
                </a:extLst>
              </p:cNvPr>
              <p:cNvGrpSpPr/>
              <p:nvPr/>
            </p:nvGrpSpPr>
            <p:grpSpPr>
              <a:xfrm rot="640885">
                <a:off x="14887084" y="920955"/>
                <a:ext cx="3004678" cy="3004678"/>
                <a:chOff x="18003810" y="557795"/>
                <a:chExt cx="3631334" cy="3631334"/>
              </a:xfrm>
            </p:grpSpPr>
            <p:sp>
              <p:nvSpPr>
                <p:cNvPr id="76" name="Oval 12">
                  <a:extLst>
                    <a:ext uri="{FF2B5EF4-FFF2-40B4-BE49-F238E27FC236}">
                      <a16:creationId xmlns:a16="http://schemas.microsoft.com/office/drawing/2014/main" id="{20873268-F516-F759-75AA-5E67459D4F1D}"/>
                    </a:ext>
                  </a:extLst>
                </p:cNvPr>
                <p:cNvSpPr/>
                <p:nvPr/>
              </p:nvSpPr>
              <p:spPr>
                <a:xfrm rot="21088889">
                  <a:off x="18940975" y="1494960"/>
                  <a:ext cx="1757004" cy="1757004"/>
                </a:xfrm>
                <a:prstGeom prst="ellipse">
                  <a:avLst/>
                </a:prstGeom>
                <a:solidFill>
                  <a:srgbClr val="92D050"/>
                </a:solidFill>
                <a:ln>
                  <a:solidFill>
                    <a:schemeClr val="accent1">
                      <a:lumMod val="50000"/>
                      <a:alpha val="10000"/>
                    </a:schemeClr>
                  </a:solidFill>
                </a:ln>
                <a:effectLst>
                  <a:outerShdw blurRad="520700" dist="457200" dir="6660000" sx="93000" sy="9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0004"/>
                      </a:solidFill>
                    </a:rPr>
                    <a:t>3</a:t>
                  </a:r>
                </a:p>
              </p:txBody>
            </p:sp>
            <p:sp>
              <p:nvSpPr>
                <p:cNvPr id="77" name="Oval 13">
                  <a:extLst>
                    <a:ext uri="{FF2B5EF4-FFF2-40B4-BE49-F238E27FC236}">
                      <a16:creationId xmlns:a16="http://schemas.microsoft.com/office/drawing/2014/main" id="{F818F1D6-25D6-1C16-1B13-59D949CAEE11}"/>
                    </a:ext>
                  </a:extLst>
                </p:cNvPr>
                <p:cNvSpPr/>
                <p:nvPr/>
              </p:nvSpPr>
              <p:spPr>
                <a:xfrm>
                  <a:off x="18493852" y="1047837"/>
                  <a:ext cx="2651250" cy="2651250"/>
                </a:xfrm>
                <a:prstGeom prst="ellipse">
                  <a:avLst/>
                </a:prstGeom>
                <a:noFill/>
                <a:ln>
                  <a:solidFill>
                    <a:schemeClr val="accent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14">
                  <a:extLst>
                    <a:ext uri="{FF2B5EF4-FFF2-40B4-BE49-F238E27FC236}">
                      <a16:creationId xmlns:a16="http://schemas.microsoft.com/office/drawing/2014/main" id="{5288D103-4FC6-1B97-D251-0A1E465E72CD}"/>
                    </a:ext>
                  </a:extLst>
                </p:cNvPr>
                <p:cNvSpPr/>
                <p:nvPr/>
              </p:nvSpPr>
              <p:spPr>
                <a:xfrm>
                  <a:off x="18003810" y="557795"/>
                  <a:ext cx="3631334" cy="3631334"/>
                </a:xfrm>
                <a:prstGeom prst="ellipse">
                  <a:avLst/>
                </a:prstGeom>
                <a:noFill/>
                <a:ln>
                  <a:solidFill>
                    <a:schemeClr val="accent1">
                      <a:lumMod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5" name="Straight Connector 11">
                <a:extLst>
                  <a:ext uri="{FF2B5EF4-FFF2-40B4-BE49-F238E27FC236}">
                    <a16:creationId xmlns:a16="http://schemas.microsoft.com/office/drawing/2014/main" id="{1A511B9D-1B85-6F4C-DADA-B73274F7806A}"/>
                  </a:ext>
                </a:extLst>
              </p:cNvPr>
              <p:cNvCxnSpPr>
                <a:cxnSpLocks/>
                <a:stCxn id="76" idx="4"/>
              </p:cNvCxnSpPr>
              <p:nvPr/>
            </p:nvCxnSpPr>
            <p:spPr>
              <a:xfrm>
                <a:off x="16360751" y="3149675"/>
                <a:ext cx="28669" cy="1435343"/>
              </a:xfrm>
              <a:prstGeom prst="line">
                <a:avLst/>
              </a:prstGeom>
              <a:ln>
                <a:solidFill>
                  <a:srgbClr val="92D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81" name="Group 8">
              <a:extLst>
                <a:ext uri="{FF2B5EF4-FFF2-40B4-BE49-F238E27FC236}">
                  <a16:creationId xmlns:a16="http://schemas.microsoft.com/office/drawing/2014/main" id="{AB5C867A-8773-010A-77F9-C28532A2AE94}"/>
                </a:ext>
              </a:extLst>
            </p:cNvPr>
            <p:cNvGrpSpPr/>
            <p:nvPr/>
          </p:nvGrpSpPr>
          <p:grpSpPr>
            <a:xfrm>
              <a:off x="19501851" y="10009555"/>
              <a:ext cx="879854" cy="1559776"/>
              <a:chOff x="14887084" y="920955"/>
              <a:chExt cx="3004678" cy="5096705"/>
            </a:xfrm>
          </p:grpSpPr>
          <p:grpSp>
            <p:nvGrpSpPr>
              <p:cNvPr id="82" name="Group 9">
                <a:extLst>
                  <a:ext uri="{FF2B5EF4-FFF2-40B4-BE49-F238E27FC236}">
                    <a16:creationId xmlns:a16="http://schemas.microsoft.com/office/drawing/2014/main" id="{FF093745-10C1-0F65-BCE2-0AFBA043ABFB}"/>
                  </a:ext>
                </a:extLst>
              </p:cNvPr>
              <p:cNvGrpSpPr/>
              <p:nvPr/>
            </p:nvGrpSpPr>
            <p:grpSpPr>
              <a:xfrm>
                <a:off x="15964861" y="5168538"/>
                <a:ext cx="849122" cy="849122"/>
                <a:chOff x="18250600" y="1148777"/>
                <a:chExt cx="3631334" cy="3631334"/>
              </a:xfrm>
            </p:grpSpPr>
            <p:sp>
              <p:nvSpPr>
                <p:cNvPr id="88" name="Oval 16">
                  <a:extLst>
                    <a:ext uri="{FF2B5EF4-FFF2-40B4-BE49-F238E27FC236}">
                      <a16:creationId xmlns:a16="http://schemas.microsoft.com/office/drawing/2014/main" id="{97769B18-4D7E-C2FD-6417-7739C70BB265}"/>
                    </a:ext>
                  </a:extLst>
                </p:cNvPr>
                <p:cNvSpPr/>
                <p:nvPr/>
              </p:nvSpPr>
              <p:spPr>
                <a:xfrm>
                  <a:off x="18740642" y="1638819"/>
                  <a:ext cx="2651250" cy="2651250"/>
                </a:xfrm>
                <a:prstGeom prst="ellipse">
                  <a:avLst/>
                </a:prstGeom>
                <a:no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17">
                  <a:extLst>
                    <a:ext uri="{FF2B5EF4-FFF2-40B4-BE49-F238E27FC236}">
                      <a16:creationId xmlns:a16="http://schemas.microsoft.com/office/drawing/2014/main" id="{91205C66-68BE-B39E-984A-4FF6BBB3CD66}"/>
                    </a:ext>
                  </a:extLst>
                </p:cNvPr>
                <p:cNvSpPr/>
                <p:nvPr/>
              </p:nvSpPr>
              <p:spPr>
                <a:xfrm>
                  <a:off x="18250600" y="1148777"/>
                  <a:ext cx="3631334" cy="3631334"/>
                </a:xfrm>
                <a:prstGeom prst="ellipse">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10">
                <a:extLst>
                  <a:ext uri="{FF2B5EF4-FFF2-40B4-BE49-F238E27FC236}">
                    <a16:creationId xmlns:a16="http://schemas.microsoft.com/office/drawing/2014/main" id="{F9136AB5-38D8-F769-FF32-C2B2B065A07A}"/>
                  </a:ext>
                </a:extLst>
              </p:cNvPr>
              <p:cNvGrpSpPr/>
              <p:nvPr/>
            </p:nvGrpSpPr>
            <p:grpSpPr>
              <a:xfrm rot="640885">
                <a:off x="14887084" y="920955"/>
                <a:ext cx="3004678" cy="3004678"/>
                <a:chOff x="18003810" y="557795"/>
                <a:chExt cx="3631334" cy="3631334"/>
              </a:xfrm>
            </p:grpSpPr>
            <p:sp>
              <p:nvSpPr>
                <p:cNvPr id="85" name="Oval 12">
                  <a:extLst>
                    <a:ext uri="{FF2B5EF4-FFF2-40B4-BE49-F238E27FC236}">
                      <a16:creationId xmlns:a16="http://schemas.microsoft.com/office/drawing/2014/main" id="{5C12574A-2837-2F74-DB94-F010CA2833D6}"/>
                    </a:ext>
                  </a:extLst>
                </p:cNvPr>
                <p:cNvSpPr/>
                <p:nvPr/>
              </p:nvSpPr>
              <p:spPr>
                <a:xfrm rot="21088889">
                  <a:off x="18940975" y="1494960"/>
                  <a:ext cx="1757004" cy="1757004"/>
                </a:xfrm>
                <a:prstGeom prst="ellipse">
                  <a:avLst/>
                </a:prstGeom>
                <a:solidFill>
                  <a:srgbClr val="92D050"/>
                </a:solidFill>
                <a:ln>
                  <a:solidFill>
                    <a:schemeClr val="accent1">
                      <a:lumMod val="50000"/>
                      <a:alpha val="10000"/>
                    </a:schemeClr>
                  </a:solidFill>
                </a:ln>
                <a:effectLst>
                  <a:outerShdw blurRad="520700" dist="457200" dir="6660000" sx="93000" sy="9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04"/>
                      </a:solidFill>
                    </a:rPr>
                    <a:t>4</a:t>
                  </a:r>
                </a:p>
              </p:txBody>
            </p:sp>
            <p:sp>
              <p:nvSpPr>
                <p:cNvPr id="86" name="Oval 13">
                  <a:extLst>
                    <a:ext uri="{FF2B5EF4-FFF2-40B4-BE49-F238E27FC236}">
                      <a16:creationId xmlns:a16="http://schemas.microsoft.com/office/drawing/2014/main" id="{B9EA9923-9350-19A3-F5B3-E202198426EF}"/>
                    </a:ext>
                  </a:extLst>
                </p:cNvPr>
                <p:cNvSpPr/>
                <p:nvPr/>
              </p:nvSpPr>
              <p:spPr>
                <a:xfrm>
                  <a:off x="18493852" y="1047837"/>
                  <a:ext cx="2651250" cy="2651250"/>
                </a:xfrm>
                <a:prstGeom prst="ellipse">
                  <a:avLst/>
                </a:prstGeom>
                <a:noFill/>
                <a:ln>
                  <a:solidFill>
                    <a:schemeClr val="accent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14">
                  <a:extLst>
                    <a:ext uri="{FF2B5EF4-FFF2-40B4-BE49-F238E27FC236}">
                      <a16:creationId xmlns:a16="http://schemas.microsoft.com/office/drawing/2014/main" id="{6173932E-14E6-A747-ED72-916F3F585438}"/>
                    </a:ext>
                  </a:extLst>
                </p:cNvPr>
                <p:cNvSpPr/>
                <p:nvPr/>
              </p:nvSpPr>
              <p:spPr>
                <a:xfrm>
                  <a:off x="18003810" y="557795"/>
                  <a:ext cx="3631334" cy="3631334"/>
                </a:xfrm>
                <a:prstGeom prst="ellipse">
                  <a:avLst/>
                </a:prstGeom>
                <a:noFill/>
                <a:ln>
                  <a:solidFill>
                    <a:schemeClr val="accent1">
                      <a:lumMod val="5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4" name="Straight Connector 11">
                <a:extLst>
                  <a:ext uri="{FF2B5EF4-FFF2-40B4-BE49-F238E27FC236}">
                    <a16:creationId xmlns:a16="http://schemas.microsoft.com/office/drawing/2014/main" id="{45D58A53-D091-30E9-0D3E-F8111C0FA011}"/>
                  </a:ext>
                </a:extLst>
              </p:cNvPr>
              <p:cNvCxnSpPr>
                <a:cxnSpLocks/>
                <a:stCxn id="85" idx="4"/>
              </p:cNvCxnSpPr>
              <p:nvPr/>
            </p:nvCxnSpPr>
            <p:spPr>
              <a:xfrm>
                <a:off x="16360751" y="3149675"/>
                <a:ext cx="28669" cy="1435343"/>
              </a:xfrm>
              <a:prstGeom prst="line">
                <a:avLst/>
              </a:prstGeom>
              <a:ln>
                <a:solidFill>
                  <a:srgbClr val="92D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grpSp>
        <p:nvGrpSpPr>
          <p:cNvPr id="90" name="Grupo 89">
            <a:extLst>
              <a:ext uri="{FF2B5EF4-FFF2-40B4-BE49-F238E27FC236}">
                <a16:creationId xmlns:a16="http://schemas.microsoft.com/office/drawing/2014/main" id="{49E7B554-750E-1C13-E009-091CFDB17E73}"/>
              </a:ext>
            </a:extLst>
          </p:cNvPr>
          <p:cNvGrpSpPr/>
          <p:nvPr/>
        </p:nvGrpSpPr>
        <p:grpSpPr>
          <a:xfrm>
            <a:off x="21771462" y="6292195"/>
            <a:ext cx="888297" cy="945225"/>
            <a:chOff x="1730391" y="2598705"/>
            <a:chExt cx="466595" cy="507446"/>
          </a:xfrm>
        </p:grpSpPr>
        <p:sp>
          <p:nvSpPr>
            <p:cNvPr id="91" name="Oval 29">
              <a:extLst>
                <a:ext uri="{FF2B5EF4-FFF2-40B4-BE49-F238E27FC236}">
                  <a16:creationId xmlns:a16="http://schemas.microsoft.com/office/drawing/2014/main" id="{3CCBBA84-6AF6-353E-42A4-C5E411E10EE0}"/>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92" name="CuadroTexto 91">
              <a:extLst>
                <a:ext uri="{FF2B5EF4-FFF2-40B4-BE49-F238E27FC236}">
                  <a16:creationId xmlns:a16="http://schemas.microsoft.com/office/drawing/2014/main" id="{75321DEF-A2FE-C384-1655-58641BA8D729}"/>
                </a:ext>
              </a:extLst>
            </p:cNvPr>
            <p:cNvSpPr txBox="1"/>
            <p:nvPr/>
          </p:nvSpPr>
          <p:spPr>
            <a:xfrm>
              <a:off x="1843862" y="2598705"/>
              <a:ext cx="353124" cy="495692"/>
            </a:xfrm>
            <a:prstGeom prst="rect">
              <a:avLst/>
            </a:prstGeom>
            <a:noFill/>
          </p:spPr>
          <p:txBody>
            <a:bodyPr wrap="square">
              <a:spAutoFit/>
            </a:bodyPr>
            <a:lstStyle/>
            <a:p>
              <a:r>
                <a:rPr lang="es-ES" sz="5400" b="1" dirty="0"/>
                <a:t>3</a:t>
              </a:r>
              <a:endParaRPr lang="es-ES" sz="5400" dirty="0"/>
            </a:p>
          </p:txBody>
        </p:sp>
      </p:grpSp>
      <p:pic>
        <p:nvPicPr>
          <p:cNvPr id="94" name="Gráfico 93" descr="Ojo con relleno sólido">
            <a:extLst>
              <a:ext uri="{FF2B5EF4-FFF2-40B4-BE49-F238E27FC236}">
                <a16:creationId xmlns:a16="http://schemas.microsoft.com/office/drawing/2014/main" id="{C2D35CD6-0896-BB96-CF96-A7AE293F2D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00585" y="6304004"/>
            <a:ext cx="914400" cy="914400"/>
          </a:xfrm>
          <a:prstGeom prst="rect">
            <a:avLst/>
          </a:prstGeom>
        </p:spPr>
      </p:pic>
      <p:sp>
        <p:nvSpPr>
          <p:cNvPr id="98" name="CuadroTexto 97">
            <a:extLst>
              <a:ext uri="{FF2B5EF4-FFF2-40B4-BE49-F238E27FC236}">
                <a16:creationId xmlns:a16="http://schemas.microsoft.com/office/drawing/2014/main" id="{E3858198-8787-C18D-588B-304817CE2F9C}"/>
              </a:ext>
            </a:extLst>
          </p:cNvPr>
          <p:cNvSpPr txBox="1"/>
          <p:nvPr/>
        </p:nvSpPr>
        <p:spPr>
          <a:xfrm>
            <a:off x="8901342" y="5677315"/>
            <a:ext cx="8156962" cy="369332"/>
          </a:xfrm>
          <a:prstGeom prst="rect">
            <a:avLst/>
          </a:prstGeom>
          <a:noFill/>
        </p:spPr>
        <p:txBody>
          <a:bodyPr wrap="square">
            <a:spAutoFit/>
          </a:bodyPr>
          <a:lstStyle/>
          <a:p>
            <a:pPr algn="just"/>
            <a:r>
              <a:rPr lang="es-ES" sz="1800" b="1" dirty="0"/>
              <a:t>Creación grupo de WhatsApp para trabajar con el comité de dirección.</a:t>
            </a:r>
          </a:p>
        </p:txBody>
      </p:sp>
      <p:cxnSp>
        <p:nvCxnSpPr>
          <p:cNvPr id="100" name="Straight Connector 8">
            <a:extLst>
              <a:ext uri="{FF2B5EF4-FFF2-40B4-BE49-F238E27FC236}">
                <a16:creationId xmlns:a16="http://schemas.microsoft.com/office/drawing/2014/main" id="{B1A3A2A3-8DD4-ED01-2E22-D5586006FF70}"/>
              </a:ext>
            </a:extLst>
          </p:cNvPr>
          <p:cNvCxnSpPr>
            <a:cxnSpLocks/>
          </p:cNvCxnSpPr>
          <p:nvPr/>
        </p:nvCxnSpPr>
        <p:spPr>
          <a:xfrm flipV="1">
            <a:off x="16814985" y="5848178"/>
            <a:ext cx="2524719" cy="0"/>
          </a:xfrm>
          <a:prstGeom prst="line">
            <a:avLst/>
          </a:prstGeom>
          <a:ln w="254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6" name="Gráfico 105" descr="Documento con relleno sólido">
            <a:extLst>
              <a:ext uri="{FF2B5EF4-FFF2-40B4-BE49-F238E27FC236}">
                <a16:creationId xmlns:a16="http://schemas.microsoft.com/office/drawing/2014/main" id="{1B110BC2-0E35-03B9-B2AB-A0B6737265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0271" y="11842668"/>
            <a:ext cx="914400" cy="914400"/>
          </a:xfrm>
          <a:prstGeom prst="rect">
            <a:avLst/>
          </a:prstGeom>
        </p:spPr>
      </p:pic>
      <p:grpSp>
        <p:nvGrpSpPr>
          <p:cNvPr id="107" name="Grupo 106">
            <a:extLst>
              <a:ext uri="{FF2B5EF4-FFF2-40B4-BE49-F238E27FC236}">
                <a16:creationId xmlns:a16="http://schemas.microsoft.com/office/drawing/2014/main" id="{36A7B6B0-67F9-6973-BD91-87CEB66AA349}"/>
              </a:ext>
            </a:extLst>
          </p:cNvPr>
          <p:cNvGrpSpPr/>
          <p:nvPr/>
        </p:nvGrpSpPr>
        <p:grpSpPr>
          <a:xfrm rot="5400000">
            <a:off x="2061057" y="9929885"/>
            <a:ext cx="508153" cy="4630272"/>
            <a:chOff x="4218981" y="13067928"/>
            <a:chExt cx="508153" cy="648072"/>
          </a:xfrm>
        </p:grpSpPr>
        <p:cxnSp>
          <p:nvCxnSpPr>
            <p:cNvPr id="108" name="Straight Connector 9">
              <a:extLst>
                <a:ext uri="{FF2B5EF4-FFF2-40B4-BE49-F238E27FC236}">
                  <a16:creationId xmlns:a16="http://schemas.microsoft.com/office/drawing/2014/main" id="{A5BAD4D8-C39A-FDC7-FF40-0D8ABAE2DB74}"/>
                </a:ext>
              </a:extLst>
            </p:cNvPr>
            <p:cNvCxnSpPr>
              <a:cxnSpLocks/>
            </p:cNvCxnSpPr>
            <p:nvPr/>
          </p:nvCxnSpPr>
          <p:spPr>
            <a:xfrm>
              <a:off x="4476116" y="13067928"/>
              <a:ext cx="0" cy="648072"/>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9">
              <a:extLst>
                <a:ext uri="{FF2B5EF4-FFF2-40B4-BE49-F238E27FC236}">
                  <a16:creationId xmlns:a16="http://schemas.microsoft.com/office/drawing/2014/main" id="{DB312C2B-7E77-1951-67CA-35B9BB55815C}"/>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sp>
        <p:nvSpPr>
          <p:cNvPr id="111" name="CuadroTexto 110">
            <a:extLst>
              <a:ext uri="{FF2B5EF4-FFF2-40B4-BE49-F238E27FC236}">
                <a16:creationId xmlns:a16="http://schemas.microsoft.com/office/drawing/2014/main" id="{7FA9EC50-C9FE-7F0A-6F15-C784C1E7C9B4}"/>
              </a:ext>
            </a:extLst>
          </p:cNvPr>
          <p:cNvSpPr txBox="1"/>
          <p:nvPr/>
        </p:nvSpPr>
        <p:spPr>
          <a:xfrm>
            <a:off x="5621674" y="12078055"/>
            <a:ext cx="3279668" cy="369332"/>
          </a:xfrm>
          <a:prstGeom prst="rect">
            <a:avLst/>
          </a:prstGeom>
          <a:noFill/>
        </p:spPr>
        <p:txBody>
          <a:bodyPr wrap="square">
            <a:spAutoFit/>
          </a:bodyPr>
          <a:lstStyle/>
          <a:p>
            <a:pPr algn="just"/>
            <a:r>
              <a:rPr lang="es-ES" b="1" dirty="0">
                <a:solidFill>
                  <a:schemeClr val="accent2"/>
                </a:solidFill>
              </a:rPr>
              <a:t>Informe de conclusiones</a:t>
            </a:r>
            <a:endParaRPr lang="es-ES" sz="1800" b="1" dirty="0">
              <a:solidFill>
                <a:schemeClr val="accent2"/>
              </a:solidFill>
            </a:endParaRPr>
          </a:p>
        </p:txBody>
      </p:sp>
      <p:pic>
        <p:nvPicPr>
          <p:cNvPr id="112" name="Gráfico 111" descr="Documento con relleno sólido">
            <a:extLst>
              <a:ext uri="{FF2B5EF4-FFF2-40B4-BE49-F238E27FC236}">
                <a16:creationId xmlns:a16="http://schemas.microsoft.com/office/drawing/2014/main" id="{107796B0-61C3-3EE7-DBA9-07AEADE319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704613" y="11638625"/>
            <a:ext cx="914400" cy="914400"/>
          </a:xfrm>
          <a:prstGeom prst="rect">
            <a:avLst/>
          </a:prstGeom>
        </p:spPr>
      </p:pic>
      <p:sp>
        <p:nvSpPr>
          <p:cNvPr id="113" name="CuadroTexto 112">
            <a:extLst>
              <a:ext uri="{FF2B5EF4-FFF2-40B4-BE49-F238E27FC236}">
                <a16:creationId xmlns:a16="http://schemas.microsoft.com/office/drawing/2014/main" id="{088CD56B-DC03-CB55-0B34-246274CFDF90}"/>
              </a:ext>
            </a:extLst>
          </p:cNvPr>
          <p:cNvSpPr txBox="1"/>
          <p:nvPr/>
        </p:nvSpPr>
        <p:spPr>
          <a:xfrm>
            <a:off x="15696016" y="11874012"/>
            <a:ext cx="3279668" cy="369332"/>
          </a:xfrm>
          <a:prstGeom prst="rect">
            <a:avLst/>
          </a:prstGeom>
          <a:noFill/>
        </p:spPr>
        <p:txBody>
          <a:bodyPr wrap="square">
            <a:spAutoFit/>
          </a:bodyPr>
          <a:lstStyle/>
          <a:p>
            <a:pPr algn="just"/>
            <a:r>
              <a:rPr lang="es-ES" b="1" dirty="0">
                <a:solidFill>
                  <a:schemeClr val="accent2"/>
                </a:solidFill>
              </a:rPr>
              <a:t>Informe de conclusiones</a:t>
            </a:r>
            <a:endParaRPr lang="es-ES" sz="1800" b="1" dirty="0">
              <a:solidFill>
                <a:schemeClr val="accent2"/>
              </a:solidFill>
            </a:endParaRPr>
          </a:p>
        </p:txBody>
      </p:sp>
      <p:sp>
        <p:nvSpPr>
          <p:cNvPr id="114" name="Abrir corchete 113">
            <a:extLst>
              <a:ext uri="{FF2B5EF4-FFF2-40B4-BE49-F238E27FC236}">
                <a16:creationId xmlns:a16="http://schemas.microsoft.com/office/drawing/2014/main" id="{F5F7B86B-366C-F258-AF11-19C83A8ABABE}"/>
              </a:ext>
            </a:extLst>
          </p:cNvPr>
          <p:cNvSpPr/>
          <p:nvPr/>
        </p:nvSpPr>
        <p:spPr>
          <a:xfrm>
            <a:off x="1955068" y="1251203"/>
            <a:ext cx="257836" cy="3919975"/>
          </a:xfrm>
          <a:prstGeom prst="leftBracket">
            <a:avLst/>
          </a:prstGeom>
          <a:ln w="3175">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Abrir corchete 117">
            <a:extLst>
              <a:ext uri="{FF2B5EF4-FFF2-40B4-BE49-F238E27FC236}">
                <a16:creationId xmlns:a16="http://schemas.microsoft.com/office/drawing/2014/main" id="{75322BCD-FDF5-8418-B0FE-CE97B7629F37}"/>
              </a:ext>
            </a:extLst>
          </p:cNvPr>
          <p:cNvSpPr/>
          <p:nvPr/>
        </p:nvSpPr>
        <p:spPr>
          <a:xfrm>
            <a:off x="1949480" y="5414946"/>
            <a:ext cx="257836" cy="6575996"/>
          </a:xfrm>
          <a:prstGeom prst="leftBracket">
            <a:avLst/>
          </a:prstGeom>
          <a:ln w="3175">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uadroTexto 5">
            <a:extLst>
              <a:ext uri="{FF2B5EF4-FFF2-40B4-BE49-F238E27FC236}">
                <a16:creationId xmlns:a16="http://schemas.microsoft.com/office/drawing/2014/main" id="{0FE1F19C-2C1C-5B00-7747-EB0774FF3F35}"/>
              </a:ext>
            </a:extLst>
          </p:cNvPr>
          <p:cNvSpPr txBox="1"/>
          <p:nvPr/>
        </p:nvSpPr>
        <p:spPr>
          <a:xfrm>
            <a:off x="87776" y="8355686"/>
            <a:ext cx="1834279" cy="707886"/>
          </a:xfrm>
          <a:prstGeom prst="rect">
            <a:avLst/>
          </a:prstGeom>
          <a:noFill/>
        </p:spPr>
        <p:txBody>
          <a:bodyPr wrap="square" rtlCol="0">
            <a:spAutoFit/>
          </a:bodyPr>
          <a:lstStyle/>
          <a:p>
            <a:r>
              <a:rPr lang="es-ES" sz="4000" b="1" dirty="0">
                <a:solidFill>
                  <a:srgbClr val="000004"/>
                </a:solidFill>
              </a:rPr>
              <a:t>Fase 2</a:t>
            </a:r>
          </a:p>
        </p:txBody>
      </p:sp>
    </p:spTree>
    <p:extLst>
      <p:ext uri="{BB962C8B-B14F-4D97-AF65-F5344CB8AC3E}">
        <p14:creationId xmlns:p14="http://schemas.microsoft.com/office/powerpoint/2010/main" val="1244690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15E9975-F9E3-F44F-CC43-F173D8554E56}"/>
              </a:ext>
            </a:extLst>
          </p:cNvPr>
          <p:cNvSpPr txBox="1"/>
          <p:nvPr/>
        </p:nvSpPr>
        <p:spPr>
          <a:xfrm>
            <a:off x="6384044" y="567595"/>
            <a:ext cx="11609561" cy="1323439"/>
          </a:xfrm>
          <a:prstGeom prst="rect">
            <a:avLst/>
          </a:prstGeom>
          <a:noFill/>
        </p:spPr>
        <p:txBody>
          <a:bodyPr wrap="square" rtlCol="0">
            <a:spAutoFit/>
          </a:bodyPr>
          <a:lstStyle/>
          <a:p>
            <a:pPr algn="ctr"/>
            <a:r>
              <a:rPr lang="es-ES" sz="4000" b="1" dirty="0"/>
              <a:t>Conclusiones Entrevistas CIAGRO UMH: Preguntas cuantitativas</a:t>
            </a:r>
          </a:p>
        </p:txBody>
      </p:sp>
      <p:sp>
        <p:nvSpPr>
          <p:cNvPr id="30" name="CuadroTexto 29">
            <a:extLst>
              <a:ext uri="{FF2B5EF4-FFF2-40B4-BE49-F238E27FC236}">
                <a16:creationId xmlns:a16="http://schemas.microsoft.com/office/drawing/2014/main" id="{082E4764-8C5E-520F-B334-371CCDF99F27}"/>
              </a:ext>
            </a:extLst>
          </p:cNvPr>
          <p:cNvSpPr txBox="1"/>
          <p:nvPr/>
        </p:nvSpPr>
        <p:spPr>
          <a:xfrm>
            <a:off x="8527723" y="2338258"/>
            <a:ext cx="7253954" cy="1200329"/>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just"/>
            <a:r>
              <a:rPr lang="es-ES" sz="2400" b="1" dirty="0"/>
              <a:t>2) ¿Cómo valoras la visibilidad internacional y las colaboraciones globales de tu grupo de investigación? </a:t>
            </a:r>
            <a:endParaRPr lang="es-ES" sz="3200" b="1" dirty="0">
              <a:solidFill>
                <a:srgbClr val="000004"/>
              </a:solidFill>
            </a:endParaRPr>
          </a:p>
        </p:txBody>
      </p:sp>
      <p:sp>
        <p:nvSpPr>
          <p:cNvPr id="35" name="CuadroTexto 34">
            <a:extLst>
              <a:ext uri="{FF2B5EF4-FFF2-40B4-BE49-F238E27FC236}">
                <a16:creationId xmlns:a16="http://schemas.microsoft.com/office/drawing/2014/main" id="{D26E6057-0F89-7022-0EA2-0F03EDAAB123}"/>
              </a:ext>
            </a:extLst>
          </p:cNvPr>
          <p:cNvSpPr txBox="1"/>
          <p:nvPr/>
        </p:nvSpPr>
        <p:spPr>
          <a:xfrm>
            <a:off x="504750" y="2338257"/>
            <a:ext cx="7223566" cy="1200329"/>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just"/>
            <a:r>
              <a:rPr lang="es-ES" sz="2400" b="1" dirty="0"/>
              <a:t>1) ¿Cómo valoras los recursos disponibles en tu grupo de investigación para cubrir las necesidades de vuestro trabajo? </a:t>
            </a:r>
            <a:endParaRPr lang="es-ES" sz="3200" b="1" dirty="0">
              <a:solidFill>
                <a:srgbClr val="000004"/>
              </a:solidFill>
            </a:endParaRPr>
          </a:p>
        </p:txBody>
      </p:sp>
      <p:sp>
        <p:nvSpPr>
          <p:cNvPr id="62" name="CuadroTexto 61">
            <a:extLst>
              <a:ext uri="{FF2B5EF4-FFF2-40B4-BE49-F238E27FC236}">
                <a16:creationId xmlns:a16="http://schemas.microsoft.com/office/drawing/2014/main" id="{F5263DDA-BAEF-50EB-E4C9-26E8AA9D949B}"/>
              </a:ext>
            </a:extLst>
          </p:cNvPr>
          <p:cNvSpPr txBox="1"/>
          <p:nvPr/>
        </p:nvSpPr>
        <p:spPr>
          <a:xfrm>
            <a:off x="16618274" y="2336910"/>
            <a:ext cx="7412055" cy="2062103"/>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just"/>
            <a:r>
              <a:rPr lang="es-ES" sz="2400" b="1" dirty="0"/>
              <a:t>3) Si has recibido apoyo del agente de innovación, ¿cómo valoras ese apoyo en términos de transferencia de tecnología y conocimiento?</a:t>
            </a:r>
          </a:p>
          <a:p>
            <a:pPr algn="just"/>
            <a:endParaRPr lang="es-ES" sz="3200" b="1" dirty="0">
              <a:solidFill>
                <a:srgbClr val="000004"/>
              </a:solidFill>
            </a:endParaRPr>
          </a:p>
        </p:txBody>
      </p:sp>
      <p:sp>
        <p:nvSpPr>
          <p:cNvPr id="43" name="CuadroTexto 42"/>
          <p:cNvSpPr txBox="1"/>
          <p:nvPr/>
        </p:nvSpPr>
        <p:spPr>
          <a:xfrm>
            <a:off x="504751" y="8282163"/>
            <a:ext cx="7223565" cy="2862322"/>
          </a:xfrm>
          <a:prstGeom prst="rect">
            <a:avLst/>
          </a:prstGeom>
          <a:noFill/>
        </p:spPr>
        <p:txBody>
          <a:bodyPr wrap="square" rtlCol="0">
            <a:spAutoFit/>
          </a:bodyPr>
          <a:lstStyle/>
          <a:p>
            <a:pPr algn="just"/>
            <a:r>
              <a:rPr lang="es-ES" sz="2000" b="1" dirty="0"/>
              <a:t>El 25% de los investigadores valora los recursos disponibles con un 4 sobre 5, pero el 19% los considera muy insuficiente con una puntuación de 2.  </a:t>
            </a:r>
          </a:p>
          <a:p>
            <a:pPr algn="just"/>
            <a:endParaRPr lang="es-ES" sz="2000" b="1" dirty="0"/>
          </a:p>
          <a:p>
            <a:pPr algn="just"/>
            <a:r>
              <a:rPr lang="es-ES" sz="2000" b="1" dirty="0"/>
              <a:t>La puntuación media es de 3,13 sobre 5. </a:t>
            </a:r>
          </a:p>
          <a:p>
            <a:pPr algn="just"/>
            <a:endParaRPr lang="es-ES" sz="2000" b="1" dirty="0"/>
          </a:p>
          <a:p>
            <a:pPr algn="just"/>
            <a:r>
              <a:rPr lang="es-ES" sz="2000" b="1" dirty="0"/>
              <a:t>Puntos de mejora señalados por los entrevistados:</a:t>
            </a:r>
          </a:p>
          <a:p>
            <a:pPr marL="342900" indent="-342900" algn="just">
              <a:buFont typeface="Arial" panose="020B0604020202020204" pitchFamily="34" charset="0"/>
              <a:buChar char="•"/>
            </a:pPr>
            <a:r>
              <a:rPr lang="es-ES" sz="2000" dirty="0"/>
              <a:t>Falta de personal técnico.</a:t>
            </a:r>
          </a:p>
          <a:p>
            <a:pPr marL="342900" indent="-342900" algn="just">
              <a:buFont typeface="Arial" panose="020B0604020202020204" pitchFamily="34" charset="0"/>
              <a:buChar char="•"/>
            </a:pPr>
            <a:r>
              <a:rPr lang="es-ES" sz="2000" dirty="0"/>
              <a:t>Dependencia de convocatorias externas.</a:t>
            </a:r>
          </a:p>
        </p:txBody>
      </p:sp>
      <p:sp>
        <p:nvSpPr>
          <p:cNvPr id="44" name="CuadroTexto 43"/>
          <p:cNvSpPr txBox="1"/>
          <p:nvPr/>
        </p:nvSpPr>
        <p:spPr>
          <a:xfrm>
            <a:off x="8357906" y="8282163"/>
            <a:ext cx="7423771" cy="5262979"/>
          </a:xfrm>
          <a:prstGeom prst="rect">
            <a:avLst/>
          </a:prstGeom>
          <a:noFill/>
        </p:spPr>
        <p:txBody>
          <a:bodyPr wrap="square" rtlCol="0">
            <a:spAutoFit/>
          </a:bodyPr>
          <a:lstStyle/>
          <a:p>
            <a:pPr algn="just"/>
            <a:r>
              <a:rPr lang="es-ES" sz="2000" b="1" dirty="0"/>
              <a:t>Percepción dividida sobre la visibilidad y colaboración internacional: Predominio de valoraciones intermedias.</a:t>
            </a:r>
          </a:p>
          <a:p>
            <a:pPr algn="just"/>
            <a:endParaRPr lang="es-ES" sz="2000" b="1" dirty="0"/>
          </a:p>
          <a:p>
            <a:pPr algn="just"/>
            <a:r>
              <a:rPr lang="es-ES" sz="2000" b="1" dirty="0"/>
              <a:t>Un 32% de los encuestados otorgó 4 puntos, lo que indica una percepción positiva de la visibilidad internacional y las colaboraciones globales.</a:t>
            </a:r>
          </a:p>
          <a:p>
            <a:pPr algn="just"/>
            <a:endParaRPr lang="es-ES" sz="2000" b="1" dirty="0"/>
          </a:p>
          <a:p>
            <a:pPr algn="just"/>
            <a:r>
              <a:rPr lang="es-ES" sz="2000" b="1" dirty="0"/>
              <a:t>La puntuación media es de 2,88 sobre 5. </a:t>
            </a:r>
          </a:p>
          <a:p>
            <a:pPr algn="just"/>
            <a:endParaRPr lang="es-ES" sz="2000" b="1" dirty="0"/>
          </a:p>
          <a:p>
            <a:r>
              <a:rPr lang="es-ES" sz="2000" b="1" dirty="0"/>
              <a:t>Principales desafíos señalados:</a:t>
            </a:r>
          </a:p>
          <a:p>
            <a:pPr marL="285750" indent="-285750">
              <a:buFont typeface="Arial" panose="020B0604020202020204" pitchFamily="34" charset="0"/>
              <a:buChar char="•"/>
            </a:pPr>
            <a:r>
              <a:rPr lang="es-ES" sz="2000" dirty="0"/>
              <a:t>Colaboraciones limitadas.</a:t>
            </a:r>
          </a:p>
          <a:p>
            <a:pPr marL="285750" indent="-285750">
              <a:buFont typeface="Arial" panose="020B0604020202020204" pitchFamily="34" charset="0"/>
              <a:buChar char="•"/>
            </a:pPr>
            <a:r>
              <a:rPr lang="es-ES" sz="2000" dirty="0"/>
              <a:t>Falta de una estrategia de liderazgo internacional.</a:t>
            </a:r>
          </a:p>
          <a:p>
            <a:pPr marL="285750" indent="-285750">
              <a:buFont typeface="Arial" panose="020B0604020202020204" pitchFamily="34" charset="0"/>
              <a:buChar char="•"/>
            </a:pPr>
            <a:endParaRPr lang="es-ES" sz="2000" dirty="0"/>
          </a:p>
          <a:p>
            <a:r>
              <a:rPr lang="es-ES" sz="2000" b="1" dirty="0"/>
              <a:t>Oportunidades de mejora señaladas:</a:t>
            </a:r>
          </a:p>
          <a:p>
            <a:pPr marL="285750" indent="-285750">
              <a:buFont typeface="Arial" panose="020B0604020202020204" pitchFamily="34" charset="0"/>
              <a:buChar char="•"/>
            </a:pPr>
            <a:r>
              <a:rPr lang="es-ES" sz="2000" dirty="0"/>
              <a:t>Incrementar la participación en congresos internacionales y  mejorar la calidad de las publicaciones científicas.</a:t>
            </a:r>
          </a:p>
          <a:p>
            <a:pPr algn="just"/>
            <a:endParaRPr lang="es-ES" sz="1600" dirty="0"/>
          </a:p>
        </p:txBody>
      </p:sp>
      <p:sp>
        <p:nvSpPr>
          <p:cNvPr id="45" name="CuadroTexto 44"/>
          <p:cNvSpPr txBox="1"/>
          <p:nvPr/>
        </p:nvSpPr>
        <p:spPr>
          <a:xfrm>
            <a:off x="16660870" y="8282163"/>
            <a:ext cx="7257709" cy="4401205"/>
          </a:xfrm>
          <a:prstGeom prst="rect">
            <a:avLst/>
          </a:prstGeom>
          <a:noFill/>
        </p:spPr>
        <p:txBody>
          <a:bodyPr wrap="square" rtlCol="0">
            <a:spAutoFit/>
          </a:bodyPr>
          <a:lstStyle/>
          <a:p>
            <a:pPr algn="just"/>
            <a:r>
              <a:rPr lang="es-ES" sz="2000" b="1" dirty="0"/>
              <a:t>Valoración generalmente positiva del apoyo del agente de innovación en transferencia de tecnología y conocimiento.</a:t>
            </a:r>
          </a:p>
          <a:p>
            <a:pPr algn="just"/>
            <a:endParaRPr lang="es-ES" sz="2000" b="1" dirty="0"/>
          </a:p>
          <a:p>
            <a:pPr algn="just"/>
            <a:r>
              <a:rPr lang="es-ES" sz="2000" b="1" dirty="0"/>
              <a:t>El 62% de los encuestados indica una valoración favorable con una puntuación igual o superior a 4 sobre 5.</a:t>
            </a:r>
          </a:p>
          <a:p>
            <a:pPr algn="just"/>
            <a:endParaRPr lang="es-ES" sz="2000" b="1" dirty="0"/>
          </a:p>
          <a:p>
            <a:pPr algn="just"/>
            <a:r>
              <a:rPr lang="es-ES" sz="2000" b="1" dirty="0"/>
              <a:t>La puntuación media es de 3,53 sobre 5.</a:t>
            </a:r>
          </a:p>
          <a:p>
            <a:pPr algn="just"/>
            <a:endParaRPr lang="es-ES" sz="2000" b="1" dirty="0"/>
          </a:p>
          <a:p>
            <a:pPr algn="just"/>
            <a:r>
              <a:rPr lang="es-ES" sz="2000" b="1" dirty="0"/>
              <a:t> Puntos de mejora señalados por los entrevistados: </a:t>
            </a:r>
          </a:p>
          <a:p>
            <a:pPr marL="342900" indent="-342900" algn="just">
              <a:buFont typeface="Arial" panose="020B0604020202020204" pitchFamily="34" charset="0"/>
              <a:buChar char="•"/>
            </a:pPr>
            <a:r>
              <a:rPr lang="es-ES" sz="2000" dirty="0"/>
              <a:t>Necesidad de concretar y comunicar las funciones del agente de comunicación.</a:t>
            </a:r>
          </a:p>
          <a:p>
            <a:pPr algn="just"/>
            <a:endParaRPr lang="es-ES" sz="2000" b="1" dirty="0"/>
          </a:p>
          <a:p>
            <a:pPr algn="just"/>
            <a:endParaRPr lang="es-ES" sz="2000" b="1" dirty="0"/>
          </a:p>
        </p:txBody>
      </p:sp>
      <p:cxnSp>
        <p:nvCxnSpPr>
          <p:cNvPr id="19" name="Conector recto 18">
            <a:extLst>
              <a:ext uri="{FF2B5EF4-FFF2-40B4-BE49-F238E27FC236}">
                <a16:creationId xmlns:a16="http://schemas.microsoft.com/office/drawing/2014/main" id="{915C5783-E871-4905-8751-9BBF443B0FEB}"/>
              </a:ext>
            </a:extLst>
          </p:cNvPr>
          <p:cNvCxnSpPr/>
          <p:nvPr/>
        </p:nvCxnSpPr>
        <p:spPr>
          <a:xfrm>
            <a:off x="8084369" y="260952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4B13739-8BE0-4181-9EDA-F4DC2E851789}"/>
              </a:ext>
            </a:extLst>
          </p:cNvPr>
          <p:cNvCxnSpPr/>
          <p:nvPr/>
        </p:nvCxnSpPr>
        <p:spPr>
          <a:xfrm>
            <a:off x="16221273" y="260952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rotWithShape="1">
          <a:blip r:embed="rId2"/>
          <a:srcRect l="769" t="10530" r="334" b="2545"/>
          <a:stretch/>
        </p:blipFill>
        <p:spPr>
          <a:xfrm>
            <a:off x="368179" y="3607422"/>
            <a:ext cx="7538164" cy="4521344"/>
          </a:xfrm>
          <a:prstGeom prst="rect">
            <a:avLst/>
          </a:prstGeom>
        </p:spPr>
      </p:pic>
      <p:pic>
        <p:nvPicPr>
          <p:cNvPr id="3" name="Imagen 2"/>
          <p:cNvPicPr>
            <a:picLocks noChangeAspect="1"/>
          </p:cNvPicPr>
          <p:nvPr/>
        </p:nvPicPr>
        <p:blipFill rotWithShape="1">
          <a:blip r:embed="rId3"/>
          <a:srcRect l="968" t="3175" r="3179" b="1780"/>
          <a:stretch/>
        </p:blipFill>
        <p:spPr>
          <a:xfrm>
            <a:off x="8444409" y="3833663"/>
            <a:ext cx="7128792" cy="4311793"/>
          </a:xfrm>
          <a:prstGeom prst="rect">
            <a:avLst/>
          </a:prstGeom>
        </p:spPr>
      </p:pic>
      <p:pic>
        <p:nvPicPr>
          <p:cNvPr id="5" name="Imagen 4"/>
          <p:cNvPicPr>
            <a:picLocks noChangeAspect="1"/>
          </p:cNvPicPr>
          <p:nvPr/>
        </p:nvPicPr>
        <p:blipFill rotWithShape="1">
          <a:blip r:embed="rId4"/>
          <a:srcRect l="1774" t="1753" r="1765" b="2225"/>
          <a:stretch/>
        </p:blipFill>
        <p:spPr>
          <a:xfrm>
            <a:off x="16618273" y="4010393"/>
            <a:ext cx="7739903" cy="3958331"/>
          </a:xfrm>
          <a:prstGeom prst="rect">
            <a:avLst/>
          </a:prstGeom>
        </p:spPr>
      </p:pic>
    </p:spTree>
    <p:extLst>
      <p:ext uri="{BB962C8B-B14F-4D97-AF65-F5344CB8AC3E}">
        <p14:creationId xmlns:p14="http://schemas.microsoft.com/office/powerpoint/2010/main" val="727110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082E4764-8C5E-520F-B334-371CCDF99F27}"/>
              </a:ext>
            </a:extLst>
          </p:cNvPr>
          <p:cNvSpPr txBox="1"/>
          <p:nvPr/>
        </p:nvSpPr>
        <p:spPr>
          <a:xfrm>
            <a:off x="8527723" y="2338258"/>
            <a:ext cx="7253954" cy="1200329"/>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31373B"/>
                </a:solidFill>
                <a:effectLst/>
                <a:uLnTx/>
                <a:uFillTx/>
                <a:latin typeface="Raleway"/>
                <a:ea typeface="+mn-ea"/>
                <a:cs typeface="+mn-cs"/>
              </a:rPr>
              <a:t>5) ¿Cómo percibes la equidad y la transparencia en las decisiones del comité de dirección del GIAGRO? </a:t>
            </a:r>
            <a:endParaRPr kumimoji="0" lang="es-ES" sz="4000" b="1" i="0" u="none" strike="noStrike" kern="1200" cap="none" spc="0" normalizeH="0" baseline="0" noProof="0" dirty="0">
              <a:ln>
                <a:noFill/>
              </a:ln>
              <a:solidFill>
                <a:srgbClr val="000004"/>
              </a:solidFill>
              <a:effectLst/>
              <a:uLnTx/>
              <a:uFillTx/>
              <a:latin typeface="Raleway"/>
              <a:ea typeface="+mn-ea"/>
              <a:cs typeface="+mn-cs"/>
            </a:endParaRPr>
          </a:p>
        </p:txBody>
      </p:sp>
      <p:sp>
        <p:nvSpPr>
          <p:cNvPr id="35" name="CuadroTexto 34">
            <a:extLst>
              <a:ext uri="{FF2B5EF4-FFF2-40B4-BE49-F238E27FC236}">
                <a16:creationId xmlns:a16="http://schemas.microsoft.com/office/drawing/2014/main" id="{D26E6057-0F89-7022-0EA2-0F03EDAAB123}"/>
              </a:ext>
            </a:extLst>
          </p:cNvPr>
          <p:cNvSpPr txBox="1"/>
          <p:nvPr/>
        </p:nvSpPr>
        <p:spPr>
          <a:xfrm>
            <a:off x="504750" y="2338257"/>
            <a:ext cx="7223566" cy="1200329"/>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31373B"/>
                </a:solidFill>
                <a:effectLst/>
                <a:uLnTx/>
                <a:uFillTx/>
                <a:latin typeface="Raleway"/>
                <a:ea typeface="+mn-ea"/>
                <a:cs typeface="+mn-cs"/>
              </a:rPr>
              <a:t>4) ¿Cómo valoras la comunicación interna entre investigadores, personal administrativo y la dirección del CIAGRO? </a:t>
            </a:r>
            <a:endParaRPr kumimoji="0" lang="es-ES" sz="4000" b="1" i="0" u="none" strike="noStrike" kern="1200" cap="none" spc="0" normalizeH="0" baseline="0" noProof="0" dirty="0">
              <a:ln>
                <a:noFill/>
              </a:ln>
              <a:solidFill>
                <a:srgbClr val="000004"/>
              </a:solidFill>
              <a:effectLst/>
              <a:uLnTx/>
              <a:uFillTx/>
              <a:latin typeface="Raleway"/>
              <a:ea typeface="+mn-ea"/>
              <a:cs typeface="+mn-cs"/>
            </a:endParaRPr>
          </a:p>
        </p:txBody>
      </p:sp>
      <p:sp>
        <p:nvSpPr>
          <p:cNvPr id="62" name="CuadroTexto 61">
            <a:extLst>
              <a:ext uri="{FF2B5EF4-FFF2-40B4-BE49-F238E27FC236}">
                <a16:creationId xmlns:a16="http://schemas.microsoft.com/office/drawing/2014/main" id="{F5263DDA-BAEF-50EB-E4C9-26E8AA9D949B}"/>
              </a:ext>
            </a:extLst>
          </p:cNvPr>
          <p:cNvSpPr txBox="1"/>
          <p:nvPr/>
        </p:nvSpPr>
        <p:spPr>
          <a:xfrm>
            <a:off x="16581084" y="2338257"/>
            <a:ext cx="7412055" cy="1200329"/>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31373B"/>
                </a:solidFill>
                <a:effectLst/>
                <a:uLnTx/>
                <a:uFillTx/>
                <a:latin typeface="Raleway"/>
                <a:ea typeface="+mn-ea"/>
                <a:cs typeface="+mn-cs"/>
              </a:rPr>
              <a:t>6)</a:t>
            </a:r>
            <a:r>
              <a:rPr lang="es-ES" b="1" dirty="0">
                <a:solidFill>
                  <a:srgbClr val="31373B"/>
                </a:solidFill>
                <a:latin typeface="Raleway"/>
              </a:rPr>
              <a:t> </a:t>
            </a:r>
            <a:r>
              <a:rPr kumimoji="0" lang="es-ES" sz="2400" b="1" i="0" u="none" strike="noStrike" kern="1200" cap="none" spc="0" normalizeH="0" baseline="0" noProof="0" dirty="0">
                <a:ln>
                  <a:noFill/>
                </a:ln>
                <a:solidFill>
                  <a:srgbClr val="31373B"/>
                </a:solidFill>
                <a:effectLst/>
                <a:uLnTx/>
                <a:uFillTx/>
                <a:latin typeface="Raleway"/>
                <a:ea typeface="+mn-ea"/>
                <a:cs typeface="+mn-cs"/>
              </a:rPr>
              <a:t>¿Qué opinas de las acciones de responsabilidad social del CIAGRO y su impacto en la comunidad? </a:t>
            </a:r>
            <a:endParaRPr kumimoji="0" lang="es-ES" sz="4000" b="1" i="0" u="none" strike="noStrike" kern="1200" cap="none" spc="0" normalizeH="0" baseline="0" noProof="0" dirty="0">
              <a:ln>
                <a:noFill/>
              </a:ln>
              <a:solidFill>
                <a:srgbClr val="000004"/>
              </a:solidFill>
              <a:effectLst/>
              <a:uLnTx/>
              <a:uFillTx/>
              <a:latin typeface="Raleway"/>
              <a:ea typeface="+mn-ea"/>
              <a:cs typeface="+mn-cs"/>
            </a:endParaRPr>
          </a:p>
        </p:txBody>
      </p:sp>
      <p:sp>
        <p:nvSpPr>
          <p:cNvPr id="43" name="CuadroTexto 42"/>
          <p:cNvSpPr txBox="1"/>
          <p:nvPr/>
        </p:nvSpPr>
        <p:spPr>
          <a:xfrm>
            <a:off x="500993" y="7844580"/>
            <a:ext cx="7223565"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rPr>
              <a:t>Distribución Equilibrada entre Valoraciones altas y medias.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b="1" dirty="0">
              <a:solidFill>
                <a:srgbClr val="31373B"/>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31373B"/>
                </a:solidFill>
                <a:effectLst/>
                <a:uLnTx/>
                <a:uFillTx/>
                <a:ea typeface="+mn-ea"/>
                <a:cs typeface="+mn-cs"/>
              </a:rPr>
              <a:t>La mayor parte de las respuestas se encuentran en torno a los 3,5 y 4 puntos (25% y 19% respectivamente), lo que sugiere que la comunicación es funcional, pero con margen de mejora.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b="1" dirty="0">
              <a:solidFill>
                <a:srgbClr val="31373B"/>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31373B"/>
                </a:solidFill>
                <a:effectLst/>
                <a:uLnTx/>
                <a:uFillTx/>
                <a:ea typeface="+mn-ea"/>
                <a:cs typeface="+mn-cs"/>
              </a:rPr>
              <a:t> La puntuación media es de 3,45 sobre 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dirty="0">
              <a:solidFill>
                <a:srgbClr val="31373B"/>
              </a:solidFill>
            </a:endParaRPr>
          </a:p>
          <a:p>
            <a:r>
              <a:rPr lang="es-ES" sz="2000" b="1" dirty="0"/>
              <a:t>Puntos de mejora identificados según los entrevistados:</a:t>
            </a:r>
          </a:p>
          <a:p>
            <a:pPr marL="285750" indent="-285750">
              <a:buFont typeface="Arial" panose="020B0604020202020204" pitchFamily="34" charset="0"/>
              <a:buChar char="•"/>
            </a:pPr>
            <a:r>
              <a:rPr lang="es-ES" sz="2000" dirty="0"/>
              <a:t>Mejorar el flujo de información.</a:t>
            </a:r>
          </a:p>
          <a:p>
            <a:pPr marL="285750" indent="-285750">
              <a:buFont typeface="Arial" panose="020B0604020202020204" pitchFamily="34" charset="0"/>
              <a:buChar char="•"/>
            </a:pPr>
            <a:r>
              <a:rPr lang="es-ES" sz="2000" dirty="0"/>
              <a:t>Potenciar una integración más dinámica entre los implicados.</a:t>
            </a:r>
          </a:p>
          <a:p>
            <a:pPr marL="285750" indent="-285750">
              <a:buFont typeface="Arial" panose="020B0604020202020204" pitchFamily="34" charset="0"/>
              <a:buChar char="•"/>
            </a:pPr>
            <a:endParaRPr lang="es-ES" sz="20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srgbClr val="31373B"/>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dirty="0">
              <a:solidFill>
                <a:srgbClr val="31373B"/>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srgbClr val="31373B"/>
              </a:solidFill>
              <a:effectLst/>
              <a:uLnTx/>
              <a:uFillTx/>
              <a:ea typeface="+mn-ea"/>
              <a:cs typeface="+mn-cs"/>
            </a:endParaRPr>
          </a:p>
        </p:txBody>
      </p:sp>
      <p:sp>
        <p:nvSpPr>
          <p:cNvPr id="44" name="CuadroTexto 43"/>
          <p:cNvSpPr txBox="1"/>
          <p:nvPr/>
        </p:nvSpPr>
        <p:spPr>
          <a:xfrm>
            <a:off x="8523966" y="7793221"/>
            <a:ext cx="7237578"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rPr>
              <a:t>Predominio de valoraciones positivas en cuanto a equidad y transparencia.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b="1" dirty="0">
              <a:solidFill>
                <a:srgbClr val="31373B"/>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rPr>
              <a:t>El 62% de los encuestados indica una valoración favorable con una puntuación igual o superior a 4 sobre 5, pero un 6% no ha respondido y un 19% valora con dos puntos o menos.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31373B"/>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rPr>
              <a:t>La puntuación media es de 3,69 sobre 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31373B"/>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rPr>
              <a:t>Área de mejora identificados:</a:t>
            </a:r>
          </a:p>
          <a:p>
            <a:pPr marL="342900" lvl="0" indent="-342900" algn="just">
              <a:buFont typeface="Arial" panose="020B0604020202020204" pitchFamily="34" charset="0"/>
              <a:buChar char="•"/>
            </a:pPr>
            <a:r>
              <a:rPr lang="es-ES" sz="2000" dirty="0"/>
              <a:t>Falta de sistematización en los procesos de información y decisión.</a:t>
            </a:r>
          </a:p>
        </p:txBody>
      </p:sp>
      <p:sp>
        <p:nvSpPr>
          <p:cNvPr id="45" name="CuadroTexto 44"/>
          <p:cNvSpPr txBox="1"/>
          <p:nvPr/>
        </p:nvSpPr>
        <p:spPr>
          <a:xfrm>
            <a:off x="16681794" y="7771230"/>
            <a:ext cx="7412055"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latin typeface="Raleway"/>
              </a:rPr>
              <a:t>Necesidad de mejoras en responsabilidad social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b="1" dirty="0">
              <a:solidFill>
                <a:srgbClr val="31373B"/>
              </a:solidFill>
              <a:latin typeface="Raleway"/>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latin typeface="Raleway"/>
              </a:rPr>
              <a:t>El 44% de los investigadores has evaluado las acciones de responsabilidad social del CIAGRO UMH con 1 punto porque considera que estos son insuficientes o no están bien comunicados.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31373B"/>
              </a:solidFill>
              <a:effectLst/>
              <a:uLnTx/>
              <a:uFillTx/>
              <a:latin typeface="Raleway"/>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latin typeface="Raleway"/>
              </a:rPr>
              <a:t>La puntuación media es de 2,13 sobre 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31373B"/>
              </a:solidFill>
              <a:effectLst/>
              <a:uLnTx/>
              <a:uFillTx/>
              <a:latin typeface="Raleway"/>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dirty="0">
                <a:solidFill>
                  <a:srgbClr val="31373B"/>
                </a:solidFill>
                <a:latin typeface="Raleway"/>
              </a:rPr>
              <a:t>Área de mejora identificados:</a:t>
            </a:r>
          </a:p>
          <a:p>
            <a:pPr marL="285750" lvl="0" indent="-285750" algn="just">
              <a:buFont typeface="Arial" panose="020B0604020202020204" pitchFamily="34" charset="0"/>
              <a:buChar char="•"/>
            </a:pPr>
            <a:r>
              <a:rPr lang="es-ES" sz="2000" dirty="0"/>
              <a:t>Impacto limitado de las acciones.</a:t>
            </a:r>
          </a:p>
          <a:p>
            <a:pPr marL="285750" lvl="0" indent="-285750" algn="just">
              <a:buFont typeface="Arial" panose="020B0604020202020204" pitchFamily="34" charset="0"/>
              <a:buChar char="•"/>
            </a:pPr>
            <a:r>
              <a:rPr lang="es-ES" sz="2000" dirty="0"/>
              <a:t>Falta de comunicación interna.</a:t>
            </a:r>
          </a:p>
          <a:p>
            <a:pPr marL="285750" lvl="0" indent="-285750" algn="just">
              <a:buFont typeface="Arial" panose="020B0604020202020204" pitchFamily="34" charset="0"/>
              <a:buChar char="•"/>
            </a:pPr>
            <a:r>
              <a:rPr lang="es-ES" sz="2000" dirty="0"/>
              <a:t>Necesidad de una estrategia organizada.</a:t>
            </a:r>
            <a:endParaRPr kumimoji="0" lang="es-ES" sz="2000" b="0" i="0" u="none" strike="noStrike" kern="1200" cap="none" spc="0" normalizeH="0" baseline="0" noProof="0" dirty="0">
              <a:ln>
                <a:noFill/>
              </a:ln>
              <a:solidFill>
                <a:srgbClr val="31373B"/>
              </a:solidFill>
              <a:effectLst/>
              <a:uLnTx/>
              <a:uFillTx/>
              <a:latin typeface="Raleway"/>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srgbClr val="31373B"/>
              </a:solidFill>
              <a:effectLst/>
              <a:uLnTx/>
              <a:uFillTx/>
              <a:latin typeface="Raleway"/>
              <a:ea typeface="+mn-ea"/>
              <a:cs typeface="+mn-cs"/>
            </a:endParaRPr>
          </a:p>
        </p:txBody>
      </p:sp>
      <p:sp>
        <p:nvSpPr>
          <p:cNvPr id="15" name="CuadroTexto 14">
            <a:extLst>
              <a:ext uri="{FF2B5EF4-FFF2-40B4-BE49-F238E27FC236}">
                <a16:creationId xmlns:a16="http://schemas.microsoft.com/office/drawing/2014/main" id="{1347BB93-D902-4B19-AE6C-4402DF49FA7B}"/>
              </a:ext>
            </a:extLst>
          </p:cNvPr>
          <p:cNvSpPr txBox="1"/>
          <p:nvPr/>
        </p:nvSpPr>
        <p:spPr>
          <a:xfrm>
            <a:off x="6384044" y="567595"/>
            <a:ext cx="11609561" cy="1323439"/>
          </a:xfrm>
          <a:prstGeom prst="rect">
            <a:avLst/>
          </a:prstGeom>
          <a:noFill/>
        </p:spPr>
        <p:txBody>
          <a:bodyPr wrap="square" rtlCol="0">
            <a:spAutoFit/>
          </a:bodyPr>
          <a:lstStyle/>
          <a:p>
            <a:pPr algn="ctr"/>
            <a:r>
              <a:rPr lang="es-ES" sz="4000" b="1" dirty="0"/>
              <a:t>Conclusiones Entrevistas CIAGRO UMH: Preguntas cuantitativas</a:t>
            </a:r>
          </a:p>
        </p:txBody>
      </p:sp>
      <p:cxnSp>
        <p:nvCxnSpPr>
          <p:cNvPr id="16" name="Conector recto 15">
            <a:extLst>
              <a:ext uri="{FF2B5EF4-FFF2-40B4-BE49-F238E27FC236}">
                <a16:creationId xmlns:a16="http://schemas.microsoft.com/office/drawing/2014/main" id="{6C3C60B4-1236-4DAC-8A06-998D72E57453}"/>
              </a:ext>
            </a:extLst>
          </p:cNvPr>
          <p:cNvCxnSpPr/>
          <p:nvPr/>
        </p:nvCxnSpPr>
        <p:spPr>
          <a:xfrm>
            <a:off x="8084369" y="260952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5E193B8C-9FB8-48F3-B7DB-F25E5CD72327}"/>
              </a:ext>
            </a:extLst>
          </p:cNvPr>
          <p:cNvCxnSpPr/>
          <p:nvPr/>
        </p:nvCxnSpPr>
        <p:spPr>
          <a:xfrm>
            <a:off x="16221273" y="260952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rotWithShape="1">
          <a:blip r:embed="rId2"/>
          <a:srcRect l="1037" t="1734" r="1408" b="3967"/>
          <a:stretch/>
        </p:blipFill>
        <p:spPr>
          <a:xfrm>
            <a:off x="235497" y="3592091"/>
            <a:ext cx="7618612" cy="4302759"/>
          </a:xfrm>
          <a:prstGeom prst="rect">
            <a:avLst/>
          </a:prstGeom>
        </p:spPr>
      </p:pic>
      <p:pic>
        <p:nvPicPr>
          <p:cNvPr id="4" name="Imagen 3"/>
          <p:cNvPicPr>
            <a:picLocks noChangeAspect="1"/>
          </p:cNvPicPr>
          <p:nvPr/>
        </p:nvPicPr>
        <p:blipFill rotWithShape="1">
          <a:blip r:embed="rId3"/>
          <a:srcRect l="1590" t="1426" r="1943" b="3588"/>
          <a:stretch/>
        </p:blipFill>
        <p:spPr>
          <a:xfrm>
            <a:off x="8440423" y="3538586"/>
            <a:ext cx="7473018" cy="4296692"/>
          </a:xfrm>
          <a:prstGeom prst="rect">
            <a:avLst/>
          </a:prstGeom>
        </p:spPr>
      </p:pic>
      <p:pic>
        <p:nvPicPr>
          <p:cNvPr id="7" name="Imagen 6"/>
          <p:cNvPicPr>
            <a:picLocks noChangeAspect="1"/>
          </p:cNvPicPr>
          <p:nvPr/>
        </p:nvPicPr>
        <p:blipFill rotWithShape="1">
          <a:blip r:embed="rId4"/>
          <a:srcRect l="1156" t="2294" r="1900" b="4574"/>
          <a:stretch/>
        </p:blipFill>
        <p:spPr>
          <a:xfrm>
            <a:off x="16373170" y="3538586"/>
            <a:ext cx="7849630" cy="4232643"/>
          </a:xfrm>
          <a:prstGeom prst="rect">
            <a:avLst/>
          </a:prstGeom>
        </p:spPr>
      </p:pic>
    </p:spTree>
    <p:extLst>
      <p:ext uri="{BB962C8B-B14F-4D97-AF65-F5344CB8AC3E}">
        <p14:creationId xmlns:p14="http://schemas.microsoft.com/office/powerpoint/2010/main" val="3016762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15E9975-F9E3-F44F-CC43-F173D8554E56}"/>
              </a:ext>
            </a:extLst>
          </p:cNvPr>
          <p:cNvSpPr txBox="1"/>
          <p:nvPr/>
        </p:nvSpPr>
        <p:spPr>
          <a:xfrm>
            <a:off x="7131954" y="563350"/>
            <a:ext cx="101535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31373B"/>
                </a:solidFill>
                <a:effectLst/>
                <a:uLnTx/>
                <a:uFillTx/>
                <a:latin typeface="Raleway"/>
                <a:ea typeface="+mn-ea"/>
                <a:cs typeface="+mn-cs"/>
              </a:rPr>
              <a:t>Conclusiones Centros de Referencia </a:t>
            </a:r>
          </a:p>
        </p:txBody>
      </p:sp>
      <p:sp>
        <p:nvSpPr>
          <p:cNvPr id="35" name="CuadroTexto 34">
            <a:extLst>
              <a:ext uri="{FF2B5EF4-FFF2-40B4-BE49-F238E27FC236}">
                <a16:creationId xmlns:a16="http://schemas.microsoft.com/office/drawing/2014/main" id="{D26E6057-0F89-7022-0EA2-0F03EDAAB123}"/>
              </a:ext>
            </a:extLst>
          </p:cNvPr>
          <p:cNvSpPr txBox="1"/>
          <p:nvPr/>
        </p:nvSpPr>
        <p:spPr>
          <a:xfrm>
            <a:off x="2926438" y="2940714"/>
            <a:ext cx="7332157"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31373B"/>
                </a:solidFill>
                <a:effectLst/>
                <a:uLnTx/>
                <a:uFillTx/>
                <a:latin typeface="Raleway"/>
                <a:ea typeface="+mn-ea"/>
                <a:cs typeface="+mn-cs"/>
              </a:rPr>
              <a:t>Gráfico 3. Número de publicaciones indexadas.</a:t>
            </a:r>
          </a:p>
        </p:txBody>
      </p:sp>
      <p:sp>
        <p:nvSpPr>
          <p:cNvPr id="11" name="CuadroTexto 10"/>
          <p:cNvSpPr txBox="1"/>
          <p:nvPr/>
        </p:nvSpPr>
        <p:spPr>
          <a:xfrm>
            <a:off x="3838927" y="1581076"/>
            <a:ext cx="171379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31373B"/>
                </a:solidFill>
                <a:effectLst/>
                <a:uLnTx/>
                <a:uFillTx/>
                <a:latin typeface="Raleway"/>
                <a:ea typeface="+mn-ea"/>
                <a:cs typeface="+mn-cs"/>
              </a:rPr>
              <a:t>Este apartado analiza indicadores clave  como el número  publicaciones indexadas, y visitas web permitiendo identificar el grado de producción científica, transferencia de conocimiento y tecnología, y la capacidad de </a:t>
            </a:r>
            <a:r>
              <a:rPr lang="es-ES" sz="2000" b="1" dirty="0">
                <a:solidFill>
                  <a:srgbClr val="31373B"/>
                </a:solidFill>
                <a:latin typeface="Raleway"/>
              </a:rPr>
              <a:t>atracción a sus respectivas webs.</a:t>
            </a:r>
            <a:endParaRPr kumimoji="0" lang="es-ES" sz="2400" b="1" i="0" u="none" strike="noStrike" kern="1200" cap="none" spc="0" normalizeH="0" baseline="0" noProof="0" dirty="0">
              <a:ln>
                <a:noFill/>
              </a:ln>
              <a:solidFill>
                <a:srgbClr val="31373B"/>
              </a:solidFill>
              <a:effectLst/>
              <a:uLnTx/>
              <a:uFillTx/>
              <a:latin typeface="Raleway"/>
              <a:ea typeface="+mn-ea"/>
              <a:cs typeface="+mn-cs"/>
            </a:endParaRPr>
          </a:p>
        </p:txBody>
      </p:sp>
      <p:sp>
        <p:nvSpPr>
          <p:cNvPr id="41" name="Rectángulo 40"/>
          <p:cNvSpPr/>
          <p:nvPr/>
        </p:nvSpPr>
        <p:spPr>
          <a:xfrm>
            <a:off x="16914536" y="3944207"/>
            <a:ext cx="6310437" cy="36721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31373B"/>
              </a:solidFill>
              <a:effectLst/>
              <a:uLnTx/>
              <a:uFillTx/>
              <a:latin typeface="Raleway"/>
              <a:ea typeface="+mn-ea"/>
              <a:cs typeface="+mn-cs"/>
            </a:endParaRPr>
          </a:p>
        </p:txBody>
      </p:sp>
      <p:sp>
        <p:nvSpPr>
          <p:cNvPr id="14" name="CuadroTexto 13"/>
          <p:cNvSpPr txBox="1"/>
          <p:nvPr/>
        </p:nvSpPr>
        <p:spPr>
          <a:xfrm>
            <a:off x="-15212" y="12703561"/>
            <a:ext cx="8758871" cy="73866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1" i="1" u="none" strike="noStrike" kern="1200" cap="none" spc="0" normalizeH="0" baseline="0" noProof="0" dirty="0">
                <a:ln>
                  <a:noFill/>
                </a:ln>
                <a:solidFill>
                  <a:srgbClr val="31373B"/>
                </a:solidFill>
                <a:effectLst/>
                <a:uLnTx/>
                <a:uFillTx/>
                <a:latin typeface="Raleway"/>
                <a:ea typeface="+mn-ea"/>
                <a:cs typeface="+mn-cs"/>
              </a:rPr>
              <a:t>Todos los datos se han obtenido de las memorias anuales de 2023 de los distintos centros de referencia  o de sus respectivas webs, menos el CIAGRO que no se encuentra disponible y sus datos se han sacado de su memoria de 2022, su web y los datos aportados por Esperanza.</a:t>
            </a:r>
          </a:p>
        </p:txBody>
      </p:sp>
      <p:sp>
        <p:nvSpPr>
          <p:cNvPr id="3" name="CuadroTexto 2"/>
          <p:cNvSpPr txBox="1"/>
          <p:nvPr/>
        </p:nvSpPr>
        <p:spPr>
          <a:xfrm>
            <a:off x="2572351" y="9743746"/>
            <a:ext cx="7879753"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31373B"/>
                </a:solidFill>
                <a:effectLst/>
                <a:uLnTx/>
                <a:uFillTx/>
                <a:latin typeface="Raleway"/>
                <a:ea typeface="+mn-ea"/>
                <a:cs typeface="+mn-cs"/>
              </a:rPr>
              <a:t>INIA</a:t>
            </a:r>
            <a:r>
              <a:rPr kumimoji="0" lang="es-ES" sz="2000" b="0" i="0" u="none" strike="noStrike" kern="1200" cap="none" spc="0" normalizeH="0" baseline="0" noProof="0" dirty="0">
                <a:ln>
                  <a:noFill/>
                </a:ln>
                <a:solidFill>
                  <a:srgbClr val="31373B"/>
                </a:solidFill>
                <a:effectLst/>
                <a:uLnTx/>
                <a:uFillTx/>
                <a:latin typeface="Raleway"/>
                <a:ea typeface="+mn-ea"/>
                <a:cs typeface="+mn-cs"/>
              </a:rPr>
              <a:t> lidera en volumen de publicaciones, pero </a:t>
            </a:r>
            <a:r>
              <a:rPr kumimoji="0" lang="es-ES" sz="2000" b="1" i="0" u="none" strike="noStrike" kern="1200" cap="none" spc="0" normalizeH="0" baseline="0" noProof="0" dirty="0">
                <a:ln>
                  <a:noFill/>
                </a:ln>
                <a:solidFill>
                  <a:srgbClr val="31373B"/>
                </a:solidFill>
                <a:effectLst/>
                <a:uLnTx/>
                <a:uFillTx/>
                <a:latin typeface="Raleway"/>
                <a:ea typeface="+mn-ea"/>
                <a:cs typeface="+mn-cs"/>
              </a:rPr>
              <a:t>IRTA y</a:t>
            </a:r>
            <a:r>
              <a:rPr kumimoji="0" lang="es-ES" sz="2000" b="0" i="0" u="none" strike="noStrike" kern="1200" cap="none" spc="0" normalizeH="0" baseline="0" noProof="0" dirty="0">
                <a:ln>
                  <a:noFill/>
                </a:ln>
                <a:solidFill>
                  <a:srgbClr val="31373B"/>
                </a:solidFill>
                <a:effectLst/>
                <a:uLnTx/>
                <a:uFillTx/>
                <a:latin typeface="Raleway"/>
                <a:ea typeface="+mn-ea"/>
                <a:cs typeface="+mn-cs"/>
              </a:rPr>
              <a:t> </a:t>
            </a:r>
            <a:r>
              <a:rPr kumimoji="0" lang="es-ES" sz="2000" b="1" i="0" u="none" strike="noStrike" kern="1200" cap="none" spc="0" normalizeH="0" baseline="0" noProof="0" dirty="0">
                <a:ln>
                  <a:noFill/>
                </a:ln>
                <a:solidFill>
                  <a:srgbClr val="31373B"/>
                </a:solidFill>
                <a:effectLst/>
                <a:uLnTx/>
                <a:uFillTx/>
                <a:latin typeface="Raleway"/>
                <a:ea typeface="+mn-ea"/>
                <a:cs typeface="+mn-cs"/>
              </a:rPr>
              <a:t>CIAGRO-UMH</a:t>
            </a:r>
            <a:r>
              <a:rPr kumimoji="0" lang="es-ES" sz="2000" b="0" i="0" u="none" strike="noStrike" kern="1200" cap="none" spc="0" normalizeH="0" baseline="0" noProof="0" dirty="0">
                <a:ln>
                  <a:noFill/>
                </a:ln>
                <a:solidFill>
                  <a:srgbClr val="31373B"/>
                </a:solidFill>
                <a:effectLst/>
                <a:uLnTx/>
                <a:uFillTx/>
                <a:latin typeface="Raleway"/>
                <a:ea typeface="+mn-ea"/>
                <a:cs typeface="+mn-cs"/>
              </a:rPr>
              <a:t> destacan en calidad con alto porcentaje en revistas Q1.</a:t>
            </a:r>
          </a:p>
        </p:txBody>
      </p:sp>
      <p:pic>
        <p:nvPicPr>
          <p:cNvPr id="8" name="Imagen 7"/>
          <p:cNvPicPr>
            <a:picLocks noChangeAspect="1"/>
          </p:cNvPicPr>
          <p:nvPr/>
        </p:nvPicPr>
        <p:blipFill rotWithShape="1">
          <a:blip r:embed="rId3"/>
          <a:srcRect l="1505" t="1484" r="971" b="3521"/>
          <a:stretch/>
        </p:blipFill>
        <p:spPr>
          <a:xfrm>
            <a:off x="2213740" y="4127815"/>
            <a:ext cx="8596977" cy="5033346"/>
          </a:xfrm>
          <a:prstGeom prst="rect">
            <a:avLst/>
          </a:prstGeom>
        </p:spPr>
      </p:pic>
      <p:cxnSp>
        <p:nvCxnSpPr>
          <p:cNvPr id="12" name="Conector recto 11">
            <a:extLst>
              <a:ext uri="{FF2B5EF4-FFF2-40B4-BE49-F238E27FC236}">
                <a16:creationId xmlns:a16="http://schemas.microsoft.com/office/drawing/2014/main" id="{6F02EF3B-BF26-4855-AAD8-C68194F38251}"/>
              </a:ext>
            </a:extLst>
          </p:cNvPr>
          <p:cNvCxnSpPr>
            <a:cxnSpLocks/>
          </p:cNvCxnSpPr>
          <p:nvPr/>
        </p:nvCxnSpPr>
        <p:spPr>
          <a:xfrm>
            <a:off x="12151613" y="2967954"/>
            <a:ext cx="37212" cy="946100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446727E-882A-4DED-85F1-0A0A6376A36C}"/>
              </a:ext>
            </a:extLst>
          </p:cNvPr>
          <p:cNvSpPr txBox="1"/>
          <p:nvPr/>
        </p:nvSpPr>
        <p:spPr>
          <a:xfrm>
            <a:off x="13574816" y="2925579"/>
            <a:ext cx="7332157"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31373B"/>
                </a:solidFill>
                <a:effectLst/>
                <a:uLnTx/>
                <a:uFillTx/>
                <a:latin typeface="Raleway"/>
                <a:ea typeface="+mn-ea"/>
                <a:cs typeface="+mn-cs"/>
              </a:rPr>
              <a:t>Gráfico 5.Total de visitas y variación del tráfico.</a:t>
            </a:r>
            <a:endParaRPr kumimoji="0" lang="es-ES" sz="4000" b="1" i="0" u="none" strike="noStrike" kern="1200" cap="none" spc="0" normalizeH="0" baseline="0" noProof="0" dirty="0">
              <a:ln>
                <a:noFill/>
              </a:ln>
              <a:solidFill>
                <a:srgbClr val="000004"/>
              </a:solidFill>
              <a:effectLst/>
              <a:uLnTx/>
              <a:uFillTx/>
              <a:latin typeface="Raleway"/>
              <a:ea typeface="+mn-ea"/>
              <a:cs typeface="+mn-cs"/>
            </a:endParaRPr>
          </a:p>
        </p:txBody>
      </p:sp>
      <p:pic>
        <p:nvPicPr>
          <p:cNvPr id="16" name="Imagen 15">
            <a:extLst>
              <a:ext uri="{FF2B5EF4-FFF2-40B4-BE49-F238E27FC236}">
                <a16:creationId xmlns:a16="http://schemas.microsoft.com/office/drawing/2014/main" id="{536123A4-608B-44BE-9A39-1C17E16AB39F}"/>
              </a:ext>
            </a:extLst>
          </p:cNvPr>
          <p:cNvPicPr>
            <a:picLocks noChangeAspect="1"/>
          </p:cNvPicPr>
          <p:nvPr/>
        </p:nvPicPr>
        <p:blipFill rotWithShape="1">
          <a:blip r:embed="rId4"/>
          <a:srcRect l="717" t="2237" r="1600" b="2908"/>
          <a:stretch/>
        </p:blipFill>
        <p:spPr>
          <a:xfrm>
            <a:off x="13529721" y="4717695"/>
            <a:ext cx="7887694" cy="5076369"/>
          </a:xfrm>
          <a:prstGeom prst="rect">
            <a:avLst/>
          </a:prstGeom>
        </p:spPr>
      </p:pic>
      <p:sp>
        <p:nvSpPr>
          <p:cNvPr id="17" name="CuadroTexto 16">
            <a:extLst>
              <a:ext uri="{FF2B5EF4-FFF2-40B4-BE49-F238E27FC236}">
                <a16:creationId xmlns:a16="http://schemas.microsoft.com/office/drawing/2014/main" id="{83590EEC-5743-408D-977A-B7F9A1154B7B}"/>
              </a:ext>
            </a:extLst>
          </p:cNvPr>
          <p:cNvSpPr txBox="1"/>
          <p:nvPr/>
        </p:nvSpPr>
        <p:spPr>
          <a:xfrm>
            <a:off x="13587586" y="3521285"/>
            <a:ext cx="7887694"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1" u="none" strike="noStrike" kern="1200" cap="none" spc="0" normalizeH="0" baseline="0" noProof="0" dirty="0">
                <a:ln>
                  <a:noFill/>
                </a:ln>
                <a:solidFill>
                  <a:srgbClr val="31373B"/>
                </a:solidFill>
                <a:effectLst/>
                <a:uLnTx/>
                <a:uFillTx/>
                <a:latin typeface="Raleway"/>
                <a:ea typeface="+mn-ea"/>
                <a:cs typeface="+mn-cs"/>
              </a:rPr>
              <a:t>IRTA y AINIA lideran en visitas y crecimiento del tráfico web, mientras que CIAGRO-UMH presenta el menor alcance digital.</a:t>
            </a:r>
          </a:p>
        </p:txBody>
      </p:sp>
      <p:sp>
        <p:nvSpPr>
          <p:cNvPr id="18" name="CuadroTexto 17">
            <a:extLst>
              <a:ext uri="{FF2B5EF4-FFF2-40B4-BE49-F238E27FC236}">
                <a16:creationId xmlns:a16="http://schemas.microsoft.com/office/drawing/2014/main" id="{83C138F5-CEA3-4CE2-9910-6F15B254F446}"/>
              </a:ext>
            </a:extLst>
          </p:cNvPr>
          <p:cNvSpPr txBox="1"/>
          <p:nvPr/>
        </p:nvSpPr>
        <p:spPr>
          <a:xfrm>
            <a:off x="13574816" y="10282589"/>
            <a:ext cx="7982771"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31373B"/>
                </a:solidFill>
                <a:effectLst/>
                <a:uLnTx/>
                <a:uFillTx/>
                <a:latin typeface="Raleway"/>
                <a:ea typeface="+mn-ea"/>
                <a:cs typeface="+mn-cs"/>
              </a:rPr>
              <a:t>CIAGRO-UMH con la menor cantidad de visitas, con solo </a:t>
            </a:r>
            <a:r>
              <a:rPr kumimoji="0" lang="es-ES" sz="2000" b="1" i="0" u="none" strike="noStrike" kern="1200" cap="none" spc="0" normalizeH="0" baseline="0" noProof="0" dirty="0">
                <a:ln>
                  <a:noFill/>
                </a:ln>
                <a:solidFill>
                  <a:srgbClr val="31373B"/>
                </a:solidFill>
                <a:effectLst/>
                <a:uLnTx/>
                <a:uFillTx/>
                <a:latin typeface="Raleway"/>
                <a:ea typeface="+mn-ea"/>
                <a:cs typeface="+mn-cs"/>
              </a:rPr>
              <a:t>494 visitas y un decrecimiento del -1,53%,</a:t>
            </a:r>
            <a:r>
              <a:rPr kumimoji="0" lang="es-ES" sz="2000" b="0" i="0" u="none" strike="noStrike" kern="1200" cap="none" spc="0" normalizeH="0" baseline="0" noProof="0" dirty="0">
                <a:ln>
                  <a:noFill/>
                </a:ln>
                <a:solidFill>
                  <a:srgbClr val="31373B"/>
                </a:solidFill>
                <a:effectLst/>
                <a:uLnTx/>
                <a:uFillTx/>
                <a:latin typeface="Raleway"/>
                <a:ea typeface="+mn-ea"/>
                <a:cs typeface="+mn-cs"/>
              </a:rPr>
              <a:t> </a:t>
            </a:r>
            <a:r>
              <a:rPr lang="es-ES" sz="2000" dirty="0">
                <a:solidFill>
                  <a:srgbClr val="31373B"/>
                </a:solidFill>
                <a:latin typeface="Raleway"/>
              </a:rPr>
              <a:t>tiene </a:t>
            </a:r>
            <a:r>
              <a:rPr kumimoji="0" lang="es-ES" sz="2000" b="0" i="0" u="none" strike="noStrike" kern="1200" cap="none" spc="0" normalizeH="0" baseline="0" noProof="0" dirty="0">
                <a:ln>
                  <a:noFill/>
                </a:ln>
                <a:solidFill>
                  <a:srgbClr val="31373B"/>
                </a:solidFill>
                <a:effectLst/>
                <a:uLnTx/>
                <a:uFillTx/>
                <a:latin typeface="Raleway"/>
                <a:ea typeface="+mn-ea"/>
                <a:cs typeface="+mn-cs"/>
              </a:rPr>
              <a:t>un reto en visibilidad y alcance digital en comparación con los demás institutos.</a:t>
            </a:r>
          </a:p>
        </p:txBody>
      </p:sp>
      <p:sp>
        <p:nvSpPr>
          <p:cNvPr id="19" name="CuadroTexto 18">
            <a:extLst>
              <a:ext uri="{FF2B5EF4-FFF2-40B4-BE49-F238E27FC236}">
                <a16:creationId xmlns:a16="http://schemas.microsoft.com/office/drawing/2014/main" id="{AE74F10B-909F-4FA2-A1E8-00E4B2380973}"/>
              </a:ext>
            </a:extLst>
          </p:cNvPr>
          <p:cNvSpPr txBox="1"/>
          <p:nvPr/>
        </p:nvSpPr>
        <p:spPr>
          <a:xfrm>
            <a:off x="12836897" y="12891040"/>
            <a:ext cx="778204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i="1" dirty="0">
                <a:solidFill>
                  <a:srgbClr val="31373B"/>
                </a:solidFill>
                <a:latin typeface="Raleway"/>
              </a:rPr>
              <a:t>Análisis Web de junio a agosto de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1" i="1" u="none" strike="noStrike" kern="1200" cap="none" spc="0" normalizeH="0" baseline="0" noProof="0" dirty="0">
                <a:ln>
                  <a:noFill/>
                </a:ln>
                <a:solidFill>
                  <a:srgbClr val="31373B"/>
                </a:solidFill>
                <a:effectLst/>
                <a:uLnTx/>
                <a:uFillTx/>
                <a:latin typeface="Raleway"/>
                <a:ea typeface="+mn-ea"/>
                <a:cs typeface="+mn-cs"/>
              </a:rPr>
              <a:t>Análisis de RRSS de septiembre a octubre de 2024</a:t>
            </a:r>
          </a:p>
        </p:txBody>
      </p:sp>
    </p:spTree>
    <p:extLst>
      <p:ext uri="{BB962C8B-B14F-4D97-AF65-F5344CB8AC3E}">
        <p14:creationId xmlns:p14="http://schemas.microsoft.com/office/powerpoint/2010/main" val="3074758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15E9975-F9E3-F44F-CC43-F173D8554E56}"/>
              </a:ext>
            </a:extLst>
          </p:cNvPr>
          <p:cNvSpPr txBox="1"/>
          <p:nvPr/>
        </p:nvSpPr>
        <p:spPr>
          <a:xfrm>
            <a:off x="7131954" y="563350"/>
            <a:ext cx="101535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31373B"/>
                </a:solidFill>
                <a:effectLst/>
                <a:uLnTx/>
                <a:uFillTx/>
                <a:latin typeface="Raleway"/>
                <a:ea typeface="+mn-ea"/>
                <a:cs typeface="+mn-cs"/>
              </a:rPr>
              <a:t>Conclusiones Centros de Referencia </a:t>
            </a:r>
          </a:p>
        </p:txBody>
      </p:sp>
      <p:sp>
        <p:nvSpPr>
          <p:cNvPr id="30" name="CuadroTexto 29">
            <a:extLst>
              <a:ext uri="{FF2B5EF4-FFF2-40B4-BE49-F238E27FC236}">
                <a16:creationId xmlns:a16="http://schemas.microsoft.com/office/drawing/2014/main" id="{082E4764-8C5E-520F-B334-371CCDF99F27}"/>
              </a:ext>
            </a:extLst>
          </p:cNvPr>
          <p:cNvSpPr txBox="1"/>
          <p:nvPr/>
        </p:nvSpPr>
        <p:spPr>
          <a:xfrm>
            <a:off x="3426041" y="2693148"/>
            <a:ext cx="7791826"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31373B"/>
                </a:solidFill>
                <a:effectLst/>
                <a:uLnTx/>
                <a:uFillTx/>
                <a:latin typeface="Raleway"/>
                <a:ea typeface="+mn-ea"/>
                <a:cs typeface="+mn-cs"/>
              </a:rPr>
              <a:t>Gráfico 6. Ranking global y nacional por institución.</a:t>
            </a:r>
            <a:endParaRPr kumimoji="0" lang="es-ES" sz="4000" b="1" i="0" u="none" strike="noStrike" kern="1200" cap="none" spc="0" normalizeH="0" baseline="0" noProof="0" dirty="0">
              <a:ln>
                <a:noFill/>
              </a:ln>
              <a:solidFill>
                <a:srgbClr val="000004"/>
              </a:solidFill>
              <a:effectLst/>
              <a:uLnTx/>
              <a:uFillTx/>
              <a:latin typeface="Raleway"/>
              <a:ea typeface="+mn-ea"/>
              <a:cs typeface="+mn-cs"/>
            </a:endParaRPr>
          </a:p>
        </p:txBody>
      </p:sp>
      <p:sp>
        <p:nvSpPr>
          <p:cNvPr id="11" name="CuadroTexto 10"/>
          <p:cNvSpPr txBox="1"/>
          <p:nvPr/>
        </p:nvSpPr>
        <p:spPr>
          <a:xfrm>
            <a:off x="10893100" y="2537520"/>
            <a:ext cx="1204287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srgbClr val="31373B"/>
              </a:solidFill>
              <a:effectLst/>
              <a:uLnTx/>
              <a:uFillTx/>
              <a:latin typeface="Raleway"/>
              <a:ea typeface="+mn-ea"/>
              <a:cs typeface="+mn-cs"/>
            </a:endParaRPr>
          </a:p>
        </p:txBody>
      </p:sp>
      <p:sp>
        <p:nvSpPr>
          <p:cNvPr id="41" name="Rectángulo 40"/>
          <p:cNvSpPr/>
          <p:nvPr/>
        </p:nvSpPr>
        <p:spPr>
          <a:xfrm>
            <a:off x="12912584" y="3762173"/>
            <a:ext cx="6310437" cy="36721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31373B"/>
              </a:solidFill>
              <a:effectLst/>
              <a:uLnTx/>
              <a:uFillTx/>
              <a:latin typeface="Raleway"/>
              <a:ea typeface="+mn-ea"/>
              <a:cs typeface="+mn-cs"/>
            </a:endParaRPr>
          </a:p>
        </p:txBody>
      </p:sp>
      <p:sp>
        <p:nvSpPr>
          <p:cNvPr id="37" name="CuadroTexto 36">
            <a:extLst>
              <a:ext uri="{FF2B5EF4-FFF2-40B4-BE49-F238E27FC236}">
                <a16:creationId xmlns:a16="http://schemas.microsoft.com/office/drawing/2014/main" id="{D26E6057-0F89-7022-0EA2-0F03EDAAB123}"/>
              </a:ext>
            </a:extLst>
          </p:cNvPr>
          <p:cNvSpPr txBox="1"/>
          <p:nvPr/>
        </p:nvSpPr>
        <p:spPr>
          <a:xfrm>
            <a:off x="13619452" y="2657403"/>
            <a:ext cx="7332157"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31373B"/>
                </a:solidFill>
                <a:effectLst/>
                <a:uLnTx/>
                <a:uFillTx/>
                <a:latin typeface="Raleway"/>
                <a:ea typeface="+mn-ea"/>
                <a:cs typeface="+mn-cs"/>
              </a:rPr>
              <a:t>Gráfico 7.  “</a:t>
            </a:r>
            <a:r>
              <a:rPr kumimoji="0" lang="es-ES" sz="2400" b="1" i="0" u="none" strike="noStrike" kern="1200" cap="none" spc="0" normalizeH="0" baseline="0" noProof="0" dirty="0" err="1">
                <a:ln>
                  <a:noFill/>
                </a:ln>
                <a:solidFill>
                  <a:srgbClr val="31373B"/>
                </a:solidFill>
                <a:effectLst/>
                <a:uLnTx/>
                <a:uFillTx/>
                <a:latin typeface="Raleway"/>
                <a:ea typeface="+mn-ea"/>
                <a:cs typeface="+mn-cs"/>
              </a:rPr>
              <a:t>Engagement</a:t>
            </a:r>
            <a:r>
              <a:rPr kumimoji="0" lang="es-ES" sz="2400" b="1" i="0" u="none" strike="noStrike" kern="1200" cap="none" spc="0" normalizeH="0" baseline="0" noProof="0" dirty="0">
                <a:ln>
                  <a:noFill/>
                </a:ln>
                <a:solidFill>
                  <a:srgbClr val="31373B"/>
                </a:solidFill>
                <a:effectLst/>
                <a:uLnTx/>
                <a:uFillTx/>
                <a:latin typeface="Raleway"/>
                <a:ea typeface="+mn-ea"/>
                <a:cs typeface="+mn-cs"/>
              </a:rPr>
              <a:t>” y comentarios.</a:t>
            </a:r>
          </a:p>
        </p:txBody>
      </p:sp>
      <p:sp>
        <p:nvSpPr>
          <p:cNvPr id="26" name="Rectángulo 25"/>
          <p:cNvSpPr/>
          <p:nvPr/>
        </p:nvSpPr>
        <p:spPr>
          <a:xfrm>
            <a:off x="2996632" y="10802337"/>
            <a:ext cx="8270643"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31373B"/>
                </a:solidFill>
                <a:effectLst/>
                <a:uLnTx/>
                <a:uFillTx/>
                <a:latin typeface="Raleway"/>
                <a:ea typeface="+mn-ea"/>
                <a:cs typeface="+mn-cs"/>
              </a:rPr>
              <a:t>CIAGRO-UMH es un caso curioso. Aunque recibe pocas visitas, su ranking global es sorprendentemente bueno, lo que sugiere que su web tiene gran potencial de atracción o un público muy relevante.</a:t>
            </a:r>
          </a:p>
        </p:txBody>
      </p:sp>
      <p:sp>
        <p:nvSpPr>
          <p:cNvPr id="2" name="CuadroTexto 1"/>
          <p:cNvSpPr txBox="1"/>
          <p:nvPr/>
        </p:nvSpPr>
        <p:spPr>
          <a:xfrm>
            <a:off x="4555977" y="1726622"/>
            <a:ext cx="156977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31373B"/>
                </a:solidFill>
                <a:effectLst/>
                <a:uLnTx/>
                <a:uFillTx/>
                <a:latin typeface="Raleway"/>
                <a:ea typeface="+mn-ea"/>
                <a:cs typeface="+mn-cs"/>
              </a:rPr>
              <a:t>El siguiente apartado analiza la interacción de los usuarios con las plataformas digitales de cada entidad (sus respectivas webs) así como su presencia en redes sociales (LinkedIn), para reflejar el interés y la participación de los usuarios.</a:t>
            </a:r>
          </a:p>
        </p:txBody>
      </p:sp>
      <p:sp>
        <p:nvSpPr>
          <p:cNvPr id="27" name="CuadroTexto 26"/>
          <p:cNvSpPr txBox="1"/>
          <p:nvPr/>
        </p:nvSpPr>
        <p:spPr>
          <a:xfrm>
            <a:off x="3129409" y="3413453"/>
            <a:ext cx="8385089"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1" u="none" strike="noStrike" kern="1200" cap="none" spc="0" normalizeH="0" baseline="0" noProof="0" dirty="0">
                <a:ln>
                  <a:noFill/>
                </a:ln>
                <a:solidFill>
                  <a:srgbClr val="31373B"/>
                </a:solidFill>
                <a:effectLst/>
                <a:uLnTx/>
                <a:uFillTx/>
                <a:latin typeface="Raleway"/>
                <a:ea typeface="+mn-ea"/>
                <a:cs typeface="+mn-cs"/>
              </a:rPr>
              <a:t>El ranking global evalúa y compara la relevancia de un sitio web en todo el mundo, mientras que el ranking nacional hace lo mismo, pero dentro de un solo país. Estos rankings permiten conocer el alcance y la popularidad de una página web en relación con otras, tanto a nivel internacional como dentro de su propio territorio.</a:t>
            </a:r>
          </a:p>
        </p:txBody>
      </p:sp>
      <p:pic>
        <p:nvPicPr>
          <p:cNvPr id="29" name="Imagen 28"/>
          <p:cNvPicPr>
            <a:picLocks noChangeAspect="1"/>
          </p:cNvPicPr>
          <p:nvPr/>
        </p:nvPicPr>
        <p:blipFill rotWithShape="1">
          <a:blip r:embed="rId3"/>
          <a:srcRect l="1509" t="4000" r="1987" b="3310"/>
          <a:stretch/>
        </p:blipFill>
        <p:spPr>
          <a:xfrm>
            <a:off x="2996632" y="5404781"/>
            <a:ext cx="8270643" cy="4774804"/>
          </a:xfrm>
          <a:prstGeom prst="rect">
            <a:avLst/>
          </a:prstGeom>
        </p:spPr>
      </p:pic>
      <p:sp>
        <p:nvSpPr>
          <p:cNvPr id="33" name="Rectángulo 32"/>
          <p:cNvSpPr/>
          <p:nvPr/>
        </p:nvSpPr>
        <p:spPr>
          <a:xfrm>
            <a:off x="13323592" y="3359431"/>
            <a:ext cx="8226268" cy="172245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ES" sz="2000" b="1" i="1" u="none" strike="noStrike" kern="1200" cap="none" spc="0" normalizeH="0" baseline="0" noProof="0" dirty="0">
                <a:ln>
                  <a:noFill/>
                </a:ln>
                <a:solidFill>
                  <a:srgbClr val="31373B"/>
                </a:solidFill>
                <a:effectLst/>
                <a:uLnTx/>
                <a:uFillTx/>
                <a:latin typeface="Raleway"/>
                <a:ea typeface="+mn-ea"/>
                <a:cs typeface="+mn-cs"/>
              </a:rPr>
              <a:t>El “</a:t>
            </a:r>
            <a:r>
              <a:rPr kumimoji="0" lang="es-ES" sz="2000" b="1" i="1" u="none" strike="noStrike" kern="1200" cap="none" spc="0" normalizeH="0" baseline="0" noProof="0" dirty="0" err="1">
                <a:ln>
                  <a:noFill/>
                </a:ln>
                <a:solidFill>
                  <a:srgbClr val="31373B"/>
                </a:solidFill>
                <a:effectLst/>
                <a:uLnTx/>
                <a:uFillTx/>
                <a:latin typeface="Raleway"/>
                <a:ea typeface="+mn-ea"/>
                <a:cs typeface="+mn-cs"/>
              </a:rPr>
              <a:t>engagement</a:t>
            </a:r>
            <a:r>
              <a:rPr kumimoji="0" lang="es-ES" sz="2000" b="1" i="1" u="none" strike="noStrike" kern="1200" cap="none" spc="0" normalizeH="0" baseline="0" noProof="0" dirty="0">
                <a:ln>
                  <a:noFill/>
                </a:ln>
                <a:solidFill>
                  <a:srgbClr val="31373B"/>
                </a:solidFill>
                <a:effectLst/>
                <a:uLnTx/>
                <a:uFillTx/>
                <a:latin typeface="Raleway"/>
                <a:ea typeface="+mn-ea"/>
                <a:cs typeface="+mn-cs"/>
              </a:rPr>
              <a:t>” es el nivel de conexión e interés que tienen las personas con una página web o redes sociales. Se mide por cosas como clics, compartir publicaciones, “</a:t>
            </a:r>
            <a:r>
              <a:rPr kumimoji="0" lang="es-ES" sz="2000" b="1" i="1" u="none" strike="noStrike" kern="1200" cap="none" spc="0" normalizeH="0" baseline="0" noProof="0" dirty="0" err="1">
                <a:ln>
                  <a:noFill/>
                </a:ln>
                <a:solidFill>
                  <a:srgbClr val="31373B"/>
                </a:solidFill>
                <a:effectLst/>
                <a:uLnTx/>
                <a:uFillTx/>
                <a:latin typeface="Raleway"/>
                <a:ea typeface="+mn-ea"/>
                <a:cs typeface="+mn-cs"/>
              </a:rPr>
              <a:t>likes</a:t>
            </a:r>
            <a:r>
              <a:rPr kumimoji="0" lang="es-ES" sz="2000" b="1" i="1" u="none" strike="noStrike" kern="1200" cap="none" spc="0" normalizeH="0" baseline="0" noProof="0" dirty="0">
                <a:ln>
                  <a:noFill/>
                </a:ln>
                <a:solidFill>
                  <a:srgbClr val="31373B"/>
                </a:solidFill>
                <a:effectLst/>
                <a:uLnTx/>
                <a:uFillTx/>
                <a:latin typeface="Raleway"/>
                <a:ea typeface="+mn-ea"/>
                <a:cs typeface="+mn-cs"/>
              </a:rPr>
              <a:t>” o cuánto tiempo pasan en el sitio, mientras que los comentarios muestran las opiniones o preguntas de los usuarios</a:t>
            </a:r>
            <a:endParaRPr kumimoji="0" lang="es-ES" sz="2000" b="1" i="1" u="none" strike="noStrike" kern="1200" cap="none" spc="0" normalizeH="0" baseline="0" noProof="0" dirty="0">
              <a:ln>
                <a:noFill/>
              </a:ln>
              <a:solidFill>
                <a:srgbClr val="31373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9" name="Imagen 38"/>
          <p:cNvPicPr>
            <a:picLocks noChangeAspect="1"/>
          </p:cNvPicPr>
          <p:nvPr/>
        </p:nvPicPr>
        <p:blipFill rotWithShape="1">
          <a:blip r:embed="rId4"/>
          <a:srcRect l="2051" t="3562" r="2534" b="2056"/>
          <a:stretch/>
        </p:blipFill>
        <p:spPr>
          <a:xfrm>
            <a:off x="13497428" y="5162452"/>
            <a:ext cx="7883590" cy="4560129"/>
          </a:xfrm>
          <a:prstGeom prst="rect">
            <a:avLst/>
          </a:prstGeom>
        </p:spPr>
      </p:pic>
      <p:sp>
        <p:nvSpPr>
          <p:cNvPr id="42" name="Rectángulo 41"/>
          <p:cNvSpPr/>
          <p:nvPr/>
        </p:nvSpPr>
        <p:spPr>
          <a:xfrm>
            <a:off x="13029813" y="10194212"/>
            <a:ext cx="8813826"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31373B"/>
                </a:solidFill>
                <a:effectLst/>
                <a:uLnTx/>
                <a:uFillTx/>
                <a:latin typeface="Raleway"/>
                <a:ea typeface="+mn-ea"/>
                <a:cs typeface="+mn-cs"/>
              </a:rPr>
              <a:t>IRTA y AINIA destacan por sus altos niveles de </a:t>
            </a:r>
            <a:r>
              <a:rPr kumimoji="0" lang="es-ES" sz="2000" b="0" i="0" u="none" strike="noStrike" kern="1200" cap="none" spc="0" normalizeH="0" baseline="0" noProof="0" dirty="0" err="1">
                <a:ln>
                  <a:noFill/>
                </a:ln>
                <a:solidFill>
                  <a:srgbClr val="31373B"/>
                </a:solidFill>
                <a:effectLst/>
                <a:uLnTx/>
                <a:uFillTx/>
                <a:latin typeface="Raleway"/>
                <a:ea typeface="+mn-ea"/>
                <a:cs typeface="+mn-cs"/>
              </a:rPr>
              <a:t>engagement</a:t>
            </a:r>
            <a:r>
              <a:rPr kumimoji="0" lang="es-ES" sz="2000" b="0" i="0" u="none" strike="noStrike" kern="1200" cap="none" spc="0" normalizeH="0" baseline="0" noProof="0" dirty="0">
                <a:ln>
                  <a:noFill/>
                </a:ln>
                <a:solidFill>
                  <a:srgbClr val="31373B"/>
                </a:solidFill>
                <a:effectLst/>
                <a:uLnTx/>
                <a:uFillTx/>
                <a:latin typeface="Raleway"/>
                <a:ea typeface="+mn-ea"/>
                <a:cs typeface="+mn-cs"/>
              </a:rPr>
              <a:t> o interacción, lo que sugiere una conexión efectiva con su audiencia. Por otro lado, </a:t>
            </a:r>
            <a:r>
              <a:rPr kumimoji="0" lang="es-ES" sz="2000" b="1" i="0" u="none" strike="noStrike" kern="1200" cap="none" spc="0" normalizeH="0" baseline="0" noProof="0" dirty="0">
                <a:ln>
                  <a:noFill/>
                </a:ln>
                <a:solidFill>
                  <a:srgbClr val="31373B"/>
                </a:solidFill>
                <a:effectLst/>
                <a:uLnTx/>
                <a:uFillTx/>
                <a:latin typeface="Raleway"/>
                <a:ea typeface="+mn-ea"/>
                <a:cs typeface="+mn-cs"/>
              </a:rPr>
              <a:t>CIAGRO-UMH e INIA CSIC muestran niveles más modestos pero consistentes, lo que sugiere que aunque su audiencia es más reducida, las personas que participan lo hacen de manera más estable. Esto podría reflejar una comunidad de usuarios más fiel o interesada en contenido específico.</a:t>
            </a:r>
          </a:p>
        </p:txBody>
      </p:sp>
      <p:cxnSp>
        <p:nvCxnSpPr>
          <p:cNvPr id="20" name="Conector recto 19">
            <a:extLst>
              <a:ext uri="{FF2B5EF4-FFF2-40B4-BE49-F238E27FC236}">
                <a16:creationId xmlns:a16="http://schemas.microsoft.com/office/drawing/2014/main" id="{DA403A71-CDDB-4EEE-A995-160897D5D626}"/>
              </a:ext>
            </a:extLst>
          </p:cNvPr>
          <p:cNvCxnSpPr>
            <a:cxnSpLocks/>
          </p:cNvCxnSpPr>
          <p:nvPr/>
        </p:nvCxnSpPr>
        <p:spPr>
          <a:xfrm>
            <a:off x="12147313" y="3300507"/>
            <a:ext cx="0" cy="9597091"/>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0984B65C-C532-FFF9-8D4C-0366709A8CEE}"/>
              </a:ext>
            </a:extLst>
          </p:cNvPr>
          <p:cNvSpPr txBox="1"/>
          <p:nvPr/>
        </p:nvSpPr>
        <p:spPr>
          <a:xfrm>
            <a:off x="4933112" y="6283202"/>
            <a:ext cx="936524" cy="373266"/>
          </a:xfrm>
          <a:prstGeom prst="rect">
            <a:avLst/>
          </a:prstGeom>
          <a:solidFill>
            <a:schemeClr val="bg1"/>
          </a:solidFill>
        </p:spPr>
        <p:txBody>
          <a:bodyPr wrap="square">
            <a:spAutoFit/>
          </a:bodyPr>
          <a:lstStyle/>
          <a:p>
            <a:r>
              <a:rPr kumimoji="0" lang="es-ES" sz="1800" b="1" i="0" u="none" strike="noStrike" kern="1200" cap="none" spc="0" normalizeH="0" baseline="0" noProof="0" dirty="0">
                <a:ln>
                  <a:noFill/>
                </a:ln>
                <a:solidFill>
                  <a:srgbClr val="31373B"/>
                </a:solidFill>
                <a:effectLst/>
                <a:uLnTx/>
                <a:uFillTx/>
                <a:latin typeface="Raleway"/>
                <a:ea typeface="+mn-ea"/>
                <a:cs typeface="+mn-cs"/>
              </a:rPr>
              <a:t>N/d</a:t>
            </a:r>
            <a:endParaRPr lang="es-ES" dirty="0"/>
          </a:p>
        </p:txBody>
      </p:sp>
      <p:sp>
        <p:nvSpPr>
          <p:cNvPr id="9" name="CuadroTexto 8">
            <a:extLst>
              <a:ext uri="{FF2B5EF4-FFF2-40B4-BE49-F238E27FC236}">
                <a16:creationId xmlns:a16="http://schemas.microsoft.com/office/drawing/2014/main" id="{A626B2AA-B2B9-BA5C-A3C7-30AFD750B8D4}"/>
              </a:ext>
            </a:extLst>
          </p:cNvPr>
          <p:cNvSpPr txBox="1"/>
          <p:nvPr/>
        </p:nvSpPr>
        <p:spPr>
          <a:xfrm>
            <a:off x="4933112" y="6529488"/>
            <a:ext cx="936524" cy="373266"/>
          </a:xfrm>
          <a:prstGeom prst="rect">
            <a:avLst/>
          </a:prstGeom>
          <a:solidFill>
            <a:schemeClr val="bg1"/>
          </a:solidFill>
        </p:spPr>
        <p:txBody>
          <a:bodyPr wrap="square">
            <a:spAutoFit/>
          </a:bodyPr>
          <a:lstStyle/>
          <a:p>
            <a:r>
              <a:rPr kumimoji="0" lang="es-ES" sz="1800" b="1" i="0" u="none" strike="noStrike" kern="1200" cap="none" spc="0" normalizeH="0" baseline="0" noProof="0" dirty="0">
                <a:ln>
                  <a:noFill/>
                </a:ln>
                <a:solidFill>
                  <a:srgbClr val="31373B"/>
                </a:solidFill>
                <a:effectLst/>
                <a:uLnTx/>
                <a:uFillTx/>
                <a:latin typeface="Raleway"/>
                <a:ea typeface="+mn-ea"/>
                <a:cs typeface="+mn-cs"/>
              </a:rPr>
              <a:t>N/d</a:t>
            </a:r>
            <a:endParaRPr lang="es-ES" dirty="0"/>
          </a:p>
        </p:txBody>
      </p:sp>
    </p:spTree>
    <p:extLst>
      <p:ext uri="{BB962C8B-B14F-4D97-AF65-F5344CB8AC3E}">
        <p14:creationId xmlns:p14="http://schemas.microsoft.com/office/powerpoint/2010/main" val="94248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2841295-AABC-45D4-9EC2-4DDCB0A24848}"/>
              </a:ext>
            </a:extLst>
          </p:cNvPr>
          <p:cNvPicPr>
            <a:picLocks noChangeAspect="1"/>
          </p:cNvPicPr>
          <p:nvPr/>
        </p:nvPicPr>
        <p:blipFill rotWithShape="1">
          <a:blip r:embed="rId2">
            <a:extLst>
              <a:ext uri="{28A0092B-C50C-407E-A947-70E740481C1C}">
                <a14:useLocalDpi xmlns:a14="http://schemas.microsoft.com/office/drawing/2010/main" val="0"/>
              </a:ext>
            </a:extLst>
          </a:blip>
          <a:srcRect t="8097"/>
          <a:stretch/>
        </p:blipFill>
        <p:spPr>
          <a:xfrm>
            <a:off x="10145" y="-12467"/>
            <a:ext cx="24377650" cy="13728467"/>
          </a:xfrm>
          <a:prstGeom prst="rect">
            <a:avLst/>
          </a:prstGeom>
        </p:spPr>
      </p:pic>
      <p:sp>
        <p:nvSpPr>
          <p:cNvPr id="4" name="Rectángulo 3">
            <a:extLst>
              <a:ext uri="{FF2B5EF4-FFF2-40B4-BE49-F238E27FC236}">
                <a16:creationId xmlns:a16="http://schemas.microsoft.com/office/drawing/2014/main" id="{5658F9F3-5545-4969-9EA1-10D67A237659}"/>
              </a:ext>
            </a:extLst>
          </p:cNvPr>
          <p:cNvSpPr/>
          <p:nvPr/>
        </p:nvSpPr>
        <p:spPr>
          <a:xfrm>
            <a:off x="0" y="0"/>
            <a:ext cx="24387795" cy="13716000"/>
          </a:xfrm>
          <a:prstGeom prst="rect">
            <a:avLst/>
          </a:prstGeom>
          <a:solidFill>
            <a:schemeClr val="bg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o 7">
            <a:extLst>
              <a:ext uri="{FF2B5EF4-FFF2-40B4-BE49-F238E27FC236}">
                <a16:creationId xmlns:a16="http://schemas.microsoft.com/office/drawing/2014/main" id="{B1925571-01D2-4988-8407-8338D3063CE4}"/>
              </a:ext>
            </a:extLst>
          </p:cNvPr>
          <p:cNvGrpSpPr/>
          <p:nvPr/>
        </p:nvGrpSpPr>
        <p:grpSpPr>
          <a:xfrm>
            <a:off x="9020473" y="3473624"/>
            <a:ext cx="5472000" cy="5472608"/>
            <a:chOff x="9236137" y="3554252"/>
            <a:chExt cx="5472000" cy="5472608"/>
          </a:xfrm>
        </p:grpSpPr>
        <p:sp>
          <p:nvSpPr>
            <p:cNvPr id="5" name="Elipse 4">
              <a:extLst>
                <a:ext uri="{FF2B5EF4-FFF2-40B4-BE49-F238E27FC236}">
                  <a16:creationId xmlns:a16="http://schemas.microsoft.com/office/drawing/2014/main" id="{ED8BB687-423C-440D-B2CE-BC46CD6BDA44}"/>
                </a:ext>
              </a:extLst>
            </p:cNvPr>
            <p:cNvSpPr/>
            <p:nvPr/>
          </p:nvSpPr>
          <p:spPr>
            <a:xfrm>
              <a:off x="9236137" y="3554252"/>
              <a:ext cx="5472000" cy="5472608"/>
            </a:xfrm>
            <a:prstGeom prst="ellipse">
              <a:avLst/>
            </a:prstGeom>
            <a:gradFill flip="none" rotWithShape="1">
              <a:gsLst>
                <a:gs pos="0">
                  <a:schemeClr val="bg1"/>
                </a:gs>
                <a:gs pos="23000">
                  <a:schemeClr val="bg1"/>
                </a:gs>
                <a:gs pos="54000">
                  <a:schemeClr val="bg1">
                    <a:lumMod val="95000"/>
                    <a:alpha val="73000"/>
                  </a:schemeClr>
                </a:gs>
                <a:gs pos="81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CA7441A0-A204-4FC7-BEB1-0E4792522286}"/>
                </a:ext>
              </a:extLst>
            </p:cNvPr>
            <p:cNvSpPr txBox="1"/>
            <p:nvPr/>
          </p:nvSpPr>
          <p:spPr>
            <a:xfrm>
              <a:off x="9758579" y="4841776"/>
              <a:ext cx="4427116" cy="2585323"/>
            </a:xfrm>
            <a:prstGeom prst="rect">
              <a:avLst/>
            </a:prstGeom>
            <a:noFill/>
          </p:spPr>
          <p:txBody>
            <a:bodyPr wrap="square" rtlCol="0">
              <a:spAutoFit/>
            </a:bodyPr>
            <a:lstStyle/>
            <a:p>
              <a:pPr algn="ctr"/>
              <a:r>
                <a:rPr lang="es-ES" sz="5400" b="1" dirty="0"/>
                <a:t>Rutas Estratégicas CIAGRO UMH</a:t>
              </a:r>
            </a:p>
          </p:txBody>
        </p:sp>
      </p:grpSp>
    </p:spTree>
    <p:extLst>
      <p:ext uri="{BB962C8B-B14F-4D97-AF65-F5344CB8AC3E}">
        <p14:creationId xmlns:p14="http://schemas.microsoft.com/office/powerpoint/2010/main" val="3333509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29D08D-055E-338A-2EE3-1FC37D2477AD}"/>
              </a:ext>
            </a:extLst>
          </p:cNvPr>
          <p:cNvSpPr txBox="1"/>
          <p:nvPr/>
        </p:nvSpPr>
        <p:spPr>
          <a:xfrm>
            <a:off x="521328" y="326565"/>
            <a:ext cx="3544964" cy="707886"/>
          </a:xfrm>
          <a:prstGeom prst="rect">
            <a:avLst/>
          </a:prstGeom>
          <a:noFill/>
        </p:spPr>
        <p:txBody>
          <a:bodyPr wrap="square" rtlCol="0">
            <a:spAutoFit/>
          </a:bodyPr>
          <a:lstStyle/>
          <a:p>
            <a:r>
              <a:rPr lang="es-ES" sz="4000" b="1" dirty="0">
                <a:solidFill>
                  <a:srgbClr val="000004"/>
                </a:solidFill>
              </a:rPr>
              <a:t>Fase 3</a:t>
            </a:r>
          </a:p>
        </p:txBody>
      </p:sp>
      <p:grpSp>
        <p:nvGrpSpPr>
          <p:cNvPr id="6" name="Grupo 5">
            <a:extLst>
              <a:ext uri="{FF2B5EF4-FFF2-40B4-BE49-F238E27FC236}">
                <a16:creationId xmlns:a16="http://schemas.microsoft.com/office/drawing/2014/main" id="{FDEAA83A-D01C-C873-7131-E0419484C76B}"/>
              </a:ext>
            </a:extLst>
          </p:cNvPr>
          <p:cNvGrpSpPr/>
          <p:nvPr/>
        </p:nvGrpSpPr>
        <p:grpSpPr>
          <a:xfrm>
            <a:off x="2203421" y="1370377"/>
            <a:ext cx="888297" cy="945225"/>
            <a:chOff x="1730391" y="2598705"/>
            <a:chExt cx="466595" cy="507446"/>
          </a:xfrm>
        </p:grpSpPr>
        <p:sp>
          <p:nvSpPr>
            <p:cNvPr id="7" name="Oval 29">
              <a:extLst>
                <a:ext uri="{FF2B5EF4-FFF2-40B4-BE49-F238E27FC236}">
                  <a16:creationId xmlns:a16="http://schemas.microsoft.com/office/drawing/2014/main" id="{F50907ED-94E8-DB0B-BF5B-BBEB6FA8C2E3}"/>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8" name="CuadroTexto 7">
              <a:extLst>
                <a:ext uri="{FF2B5EF4-FFF2-40B4-BE49-F238E27FC236}">
                  <a16:creationId xmlns:a16="http://schemas.microsoft.com/office/drawing/2014/main" id="{15C3A873-FDAB-0311-1D33-3963AF812670}"/>
                </a:ext>
              </a:extLst>
            </p:cNvPr>
            <p:cNvSpPr txBox="1"/>
            <p:nvPr/>
          </p:nvSpPr>
          <p:spPr>
            <a:xfrm>
              <a:off x="1843862" y="2598705"/>
              <a:ext cx="353124" cy="495692"/>
            </a:xfrm>
            <a:prstGeom prst="rect">
              <a:avLst/>
            </a:prstGeom>
            <a:noFill/>
          </p:spPr>
          <p:txBody>
            <a:bodyPr wrap="square">
              <a:spAutoFit/>
            </a:bodyPr>
            <a:lstStyle/>
            <a:p>
              <a:r>
                <a:rPr lang="es-ES" sz="5400" b="1" dirty="0"/>
                <a:t>4</a:t>
              </a:r>
              <a:endParaRPr lang="es-ES" sz="5400" dirty="0"/>
            </a:p>
          </p:txBody>
        </p:sp>
      </p:grpSp>
      <p:sp>
        <p:nvSpPr>
          <p:cNvPr id="9" name="CuadroTexto 8">
            <a:extLst>
              <a:ext uri="{FF2B5EF4-FFF2-40B4-BE49-F238E27FC236}">
                <a16:creationId xmlns:a16="http://schemas.microsoft.com/office/drawing/2014/main" id="{C12E6036-11CC-1302-B466-59515270E4B2}"/>
              </a:ext>
            </a:extLst>
          </p:cNvPr>
          <p:cNvSpPr txBox="1"/>
          <p:nvPr/>
        </p:nvSpPr>
        <p:spPr>
          <a:xfrm>
            <a:off x="3329055" y="1736333"/>
            <a:ext cx="2801480"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Visión y valores</a:t>
            </a:r>
          </a:p>
        </p:txBody>
      </p:sp>
      <p:pic>
        <p:nvPicPr>
          <p:cNvPr id="11" name="Imagen 10">
            <a:extLst>
              <a:ext uri="{FF2B5EF4-FFF2-40B4-BE49-F238E27FC236}">
                <a16:creationId xmlns:a16="http://schemas.microsoft.com/office/drawing/2014/main" id="{502FE677-6F90-8CF7-5746-E3BAC82F6FF5}"/>
              </a:ext>
            </a:extLst>
          </p:cNvPr>
          <p:cNvPicPr>
            <a:picLocks noChangeAspect="1"/>
          </p:cNvPicPr>
          <p:nvPr/>
        </p:nvPicPr>
        <p:blipFill>
          <a:blip r:embed="rId3"/>
          <a:stretch>
            <a:fillRect/>
          </a:stretch>
        </p:blipFill>
        <p:spPr>
          <a:xfrm>
            <a:off x="2547849" y="3501250"/>
            <a:ext cx="7624752" cy="5559542"/>
          </a:xfrm>
          <a:prstGeom prst="rect">
            <a:avLst/>
          </a:prstGeom>
          <a:effectLst>
            <a:innerShdw blurRad="63500" dist="50800" dir="13500000">
              <a:prstClr val="black">
                <a:alpha val="50000"/>
              </a:prstClr>
            </a:innerShdw>
          </a:effectLst>
        </p:spPr>
      </p:pic>
      <p:sp>
        <p:nvSpPr>
          <p:cNvPr id="15" name="CuadroTexto 14">
            <a:extLst>
              <a:ext uri="{FF2B5EF4-FFF2-40B4-BE49-F238E27FC236}">
                <a16:creationId xmlns:a16="http://schemas.microsoft.com/office/drawing/2014/main" id="{E02643FE-0487-AFD9-E22F-266BE9144776}"/>
              </a:ext>
            </a:extLst>
          </p:cNvPr>
          <p:cNvSpPr txBox="1"/>
          <p:nvPr/>
        </p:nvSpPr>
        <p:spPr>
          <a:xfrm>
            <a:off x="2553121" y="2586295"/>
            <a:ext cx="7619480" cy="707886"/>
          </a:xfrm>
          <a:prstGeom prst="rect">
            <a:avLst/>
          </a:prstGeom>
          <a:solidFill>
            <a:schemeClr val="bg1">
              <a:lumMod val="95000"/>
            </a:schemeClr>
          </a:solidFill>
          <a:ln>
            <a:solidFill>
              <a:schemeClr val="tx1">
                <a:lumMod val="50000"/>
              </a:schemeClr>
            </a:solidFill>
          </a:ln>
          <a:effectLst>
            <a:innerShdw blurRad="63500" dist="50800" dir="13500000">
              <a:prstClr val="black">
                <a:alpha val="50000"/>
              </a:prstClr>
            </a:innerShdw>
          </a:effectLst>
        </p:spPr>
        <p:txBody>
          <a:bodyPr wrap="square" rtlCol="0">
            <a:spAutoFit/>
          </a:bodyPr>
          <a:lstStyle/>
          <a:p>
            <a:pPr marL="342900" indent="-342900" algn="just">
              <a:buFont typeface="Arial" panose="020B0604020202020204" pitchFamily="34" charset="0"/>
              <a:buChar char="•"/>
            </a:pPr>
            <a:r>
              <a:rPr lang="es-ES" sz="2000" dirty="0"/>
              <a:t>Propuesta de definición de lo que quiere llegar a ser a largo plazo CIAGRO-UMH.</a:t>
            </a:r>
            <a:endParaRPr lang="es-ES" sz="2000" b="1" dirty="0"/>
          </a:p>
        </p:txBody>
      </p:sp>
      <p:pic>
        <p:nvPicPr>
          <p:cNvPr id="17" name="Imagen 16">
            <a:extLst>
              <a:ext uri="{FF2B5EF4-FFF2-40B4-BE49-F238E27FC236}">
                <a16:creationId xmlns:a16="http://schemas.microsoft.com/office/drawing/2014/main" id="{309E7626-2F77-7BBC-1901-CE9CE11D7B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57464" y="4933849"/>
            <a:ext cx="8244680" cy="4909928"/>
          </a:xfrm>
          <a:prstGeom prst="rect">
            <a:avLst/>
          </a:prstGeom>
          <a:effectLst>
            <a:innerShdw blurRad="63500" dist="50800" dir="13500000">
              <a:prstClr val="black">
                <a:alpha val="50000"/>
              </a:prstClr>
            </a:innerShdw>
          </a:effectLst>
        </p:spPr>
      </p:pic>
      <p:pic>
        <p:nvPicPr>
          <p:cNvPr id="25" name="Imagen 24">
            <a:extLst>
              <a:ext uri="{FF2B5EF4-FFF2-40B4-BE49-F238E27FC236}">
                <a16:creationId xmlns:a16="http://schemas.microsoft.com/office/drawing/2014/main" id="{35BEC6CE-A4F9-752C-5F40-17F0658F82E4}"/>
              </a:ext>
            </a:extLst>
          </p:cNvPr>
          <p:cNvPicPr>
            <a:picLocks noChangeAspect="1"/>
          </p:cNvPicPr>
          <p:nvPr/>
        </p:nvPicPr>
        <p:blipFill>
          <a:blip r:embed="rId5"/>
          <a:stretch>
            <a:fillRect/>
          </a:stretch>
        </p:blipFill>
        <p:spPr>
          <a:xfrm>
            <a:off x="7197657" y="1419584"/>
            <a:ext cx="1390189" cy="1170685"/>
          </a:xfrm>
          <a:prstGeom prst="rect">
            <a:avLst/>
          </a:prstGeom>
        </p:spPr>
      </p:pic>
      <p:sp>
        <p:nvSpPr>
          <p:cNvPr id="26" name="CuadroTexto 25">
            <a:extLst>
              <a:ext uri="{FF2B5EF4-FFF2-40B4-BE49-F238E27FC236}">
                <a16:creationId xmlns:a16="http://schemas.microsoft.com/office/drawing/2014/main" id="{417FA16F-9475-7160-9757-FF3D49FA7299}"/>
              </a:ext>
            </a:extLst>
          </p:cNvPr>
          <p:cNvSpPr txBox="1"/>
          <p:nvPr/>
        </p:nvSpPr>
        <p:spPr>
          <a:xfrm>
            <a:off x="13917017" y="2609729"/>
            <a:ext cx="8285127" cy="2246769"/>
          </a:xfrm>
          <a:prstGeom prst="rect">
            <a:avLst/>
          </a:prstGeom>
          <a:solidFill>
            <a:schemeClr val="bg1">
              <a:lumMod val="95000"/>
            </a:schemeClr>
          </a:solidFill>
          <a:ln>
            <a:solidFill>
              <a:schemeClr val="tx1">
                <a:lumMod val="50000"/>
              </a:schemeClr>
            </a:solidFill>
          </a:ln>
          <a:effectLst>
            <a:innerShdw blurRad="63500" dist="50800" dir="13500000">
              <a:prstClr val="black">
                <a:alpha val="50000"/>
              </a:prstClr>
            </a:innerShdw>
          </a:effectLst>
        </p:spPr>
        <p:txBody>
          <a:bodyPr wrap="square" rtlCol="0">
            <a:spAutoFit/>
          </a:bodyPr>
          <a:lstStyle/>
          <a:p>
            <a:pPr marL="342900" indent="-342900" algn="just">
              <a:buFont typeface="Arial" panose="020B0604020202020204" pitchFamily="34" charset="0"/>
              <a:buChar char="•"/>
            </a:pPr>
            <a:r>
              <a:rPr lang="es-ES" sz="2000" b="1" dirty="0" err="1"/>
              <a:t>World</a:t>
            </a:r>
            <a:r>
              <a:rPr lang="es-ES" sz="2000" b="1" dirty="0"/>
              <a:t> café. Dinámica de grupo en la que se ha invitado un total de 70 personas y han participado 23</a:t>
            </a:r>
            <a:r>
              <a:rPr lang="es-ES" sz="2000" dirty="0"/>
              <a:t>, incluyendo investigadores, personal de administración del propio Instituto, así como empresas y otras entidades del entorno del Instituto.</a:t>
            </a:r>
          </a:p>
          <a:p>
            <a:pPr marL="342900" indent="-342900" algn="just">
              <a:buFont typeface="Arial" panose="020B0604020202020204" pitchFamily="34" charset="0"/>
              <a:buChar char="•"/>
            </a:pPr>
            <a:r>
              <a:rPr lang="es-ES" sz="2000" dirty="0"/>
              <a:t>El propósito era incorporar la visión externa que diferentes grupos de interés tienen sobre el CIAGRO-UMH, e identificar posibles conclusiones de interés para el DAFO.</a:t>
            </a:r>
          </a:p>
        </p:txBody>
      </p:sp>
      <p:grpSp>
        <p:nvGrpSpPr>
          <p:cNvPr id="27" name="Grupo 26">
            <a:extLst>
              <a:ext uri="{FF2B5EF4-FFF2-40B4-BE49-F238E27FC236}">
                <a16:creationId xmlns:a16="http://schemas.microsoft.com/office/drawing/2014/main" id="{4FC6F3F4-1BFA-E9C2-3F7F-66E651CD18D2}"/>
              </a:ext>
            </a:extLst>
          </p:cNvPr>
          <p:cNvGrpSpPr/>
          <p:nvPr/>
        </p:nvGrpSpPr>
        <p:grpSpPr>
          <a:xfrm>
            <a:off x="22439480" y="1532313"/>
            <a:ext cx="888297" cy="945225"/>
            <a:chOff x="1730391" y="2598705"/>
            <a:chExt cx="466595" cy="507446"/>
          </a:xfrm>
        </p:grpSpPr>
        <p:sp>
          <p:nvSpPr>
            <p:cNvPr id="28" name="Oval 29">
              <a:extLst>
                <a:ext uri="{FF2B5EF4-FFF2-40B4-BE49-F238E27FC236}">
                  <a16:creationId xmlns:a16="http://schemas.microsoft.com/office/drawing/2014/main" id="{B57B1F65-FC76-3650-E92E-843FD7ACF2E3}"/>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29" name="CuadroTexto 28">
              <a:extLst>
                <a:ext uri="{FF2B5EF4-FFF2-40B4-BE49-F238E27FC236}">
                  <a16:creationId xmlns:a16="http://schemas.microsoft.com/office/drawing/2014/main" id="{36D862EC-7B7B-99A4-FC35-51EE76465D06}"/>
                </a:ext>
              </a:extLst>
            </p:cNvPr>
            <p:cNvSpPr txBox="1"/>
            <p:nvPr/>
          </p:nvSpPr>
          <p:spPr>
            <a:xfrm>
              <a:off x="1843862" y="2598705"/>
              <a:ext cx="353124" cy="495692"/>
            </a:xfrm>
            <a:prstGeom prst="rect">
              <a:avLst/>
            </a:prstGeom>
            <a:noFill/>
          </p:spPr>
          <p:txBody>
            <a:bodyPr wrap="square">
              <a:spAutoFit/>
            </a:bodyPr>
            <a:lstStyle/>
            <a:p>
              <a:r>
                <a:rPr lang="es-ES" sz="5400" b="1" dirty="0"/>
                <a:t>5</a:t>
              </a:r>
            </a:p>
          </p:txBody>
        </p:sp>
      </p:grpSp>
      <p:sp>
        <p:nvSpPr>
          <p:cNvPr id="30" name="CuadroTexto 29">
            <a:extLst>
              <a:ext uri="{FF2B5EF4-FFF2-40B4-BE49-F238E27FC236}">
                <a16:creationId xmlns:a16="http://schemas.microsoft.com/office/drawing/2014/main" id="{10CAF34D-CDA3-108B-53E8-4B5DD7ACE4B8}"/>
              </a:ext>
            </a:extLst>
          </p:cNvPr>
          <p:cNvSpPr txBox="1"/>
          <p:nvPr/>
        </p:nvSpPr>
        <p:spPr>
          <a:xfrm>
            <a:off x="17128996" y="1899434"/>
            <a:ext cx="5073148"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Dinámica con grupos de interés</a:t>
            </a:r>
          </a:p>
        </p:txBody>
      </p:sp>
      <p:cxnSp>
        <p:nvCxnSpPr>
          <p:cNvPr id="31" name="Straight Connector 9">
            <a:extLst>
              <a:ext uri="{FF2B5EF4-FFF2-40B4-BE49-F238E27FC236}">
                <a16:creationId xmlns:a16="http://schemas.microsoft.com/office/drawing/2014/main" id="{54E6F9D2-583B-F2EA-5712-49EAC4F91675}"/>
              </a:ext>
            </a:extLst>
          </p:cNvPr>
          <p:cNvCxnSpPr>
            <a:cxnSpLocks/>
          </p:cNvCxnSpPr>
          <p:nvPr/>
        </p:nvCxnSpPr>
        <p:spPr>
          <a:xfrm>
            <a:off x="6860233" y="12186592"/>
            <a:ext cx="11991380"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pic>
        <p:nvPicPr>
          <p:cNvPr id="33" name="Gráfico 32" descr="Reunión con relleno sólido">
            <a:extLst>
              <a:ext uri="{FF2B5EF4-FFF2-40B4-BE49-F238E27FC236}">
                <a16:creationId xmlns:a16="http://schemas.microsoft.com/office/drawing/2014/main" id="{4D9A0363-C40B-D60B-125B-0A88D48399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43056" y="1670871"/>
            <a:ext cx="914400" cy="914400"/>
          </a:xfrm>
          <a:prstGeom prst="rect">
            <a:avLst/>
          </a:prstGeom>
        </p:spPr>
      </p:pic>
      <p:pic>
        <p:nvPicPr>
          <p:cNvPr id="35" name="Gráfico 34" descr="Chateo contorno">
            <a:extLst>
              <a:ext uri="{FF2B5EF4-FFF2-40B4-BE49-F238E27FC236}">
                <a16:creationId xmlns:a16="http://schemas.microsoft.com/office/drawing/2014/main" id="{1572B65F-F0EB-8F97-5AE2-DADD54DBC3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43056" y="1116912"/>
            <a:ext cx="914400" cy="914400"/>
          </a:xfrm>
          <a:prstGeom prst="rect">
            <a:avLst/>
          </a:prstGeom>
        </p:spPr>
      </p:pic>
      <p:grpSp>
        <p:nvGrpSpPr>
          <p:cNvPr id="51" name="Grupo 50">
            <a:extLst>
              <a:ext uri="{FF2B5EF4-FFF2-40B4-BE49-F238E27FC236}">
                <a16:creationId xmlns:a16="http://schemas.microsoft.com/office/drawing/2014/main" id="{D230E3CE-C29C-AC26-019A-7BD23974DD00}"/>
              </a:ext>
            </a:extLst>
          </p:cNvPr>
          <p:cNvGrpSpPr/>
          <p:nvPr/>
        </p:nvGrpSpPr>
        <p:grpSpPr>
          <a:xfrm>
            <a:off x="8247001" y="1288274"/>
            <a:ext cx="914400" cy="1222319"/>
            <a:chOff x="9612084" y="845923"/>
            <a:chExt cx="895602" cy="1221275"/>
          </a:xfrm>
        </p:grpSpPr>
        <p:grpSp>
          <p:nvGrpSpPr>
            <p:cNvPr id="43" name="Group 157">
              <a:extLst>
                <a:ext uri="{FF2B5EF4-FFF2-40B4-BE49-F238E27FC236}">
                  <a16:creationId xmlns:a16="http://schemas.microsoft.com/office/drawing/2014/main" id="{017E527C-8C48-5A8C-39E2-E2C17EA89575}"/>
                </a:ext>
              </a:extLst>
            </p:cNvPr>
            <p:cNvGrpSpPr/>
            <p:nvPr/>
          </p:nvGrpSpPr>
          <p:grpSpPr>
            <a:xfrm>
              <a:off x="9612084" y="845923"/>
              <a:ext cx="895602" cy="1221275"/>
              <a:chOff x="7423151" y="2651124"/>
              <a:chExt cx="2788288" cy="3802211"/>
            </a:xfrm>
            <a:effectLst>
              <a:outerShdw blurRad="127000" dir="13500000" sy="23000" kx="1200000" algn="br" rotWithShape="0">
                <a:prstClr val="black">
                  <a:alpha val="15000"/>
                </a:prstClr>
              </a:outerShdw>
            </a:effectLst>
          </p:grpSpPr>
          <p:sp>
            <p:nvSpPr>
              <p:cNvPr id="44" name="Freeform 1004">
                <a:extLst>
                  <a:ext uri="{FF2B5EF4-FFF2-40B4-BE49-F238E27FC236}">
                    <a16:creationId xmlns:a16="http://schemas.microsoft.com/office/drawing/2014/main" id="{F1CA3D34-334B-F97C-B4E5-9D6727D5DCE4}"/>
                  </a:ext>
                </a:extLst>
              </p:cNvPr>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27AE6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5" name="Freeform 1005">
                <a:extLst>
                  <a:ext uri="{FF2B5EF4-FFF2-40B4-BE49-F238E27FC236}">
                    <a16:creationId xmlns:a16="http://schemas.microsoft.com/office/drawing/2014/main" id="{EF40BB56-A2AB-472B-4B57-237D749D5DCA}"/>
                  </a:ext>
                </a:extLst>
              </p:cNvPr>
              <p:cNvSpPr/>
              <p:nvPr/>
            </p:nvSpPr>
            <p:spPr bwMode="auto">
              <a:xfrm>
                <a:off x="8817295" y="2651124"/>
                <a:ext cx="1394144"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Freeform 1006">
                <a:extLst>
                  <a:ext uri="{FF2B5EF4-FFF2-40B4-BE49-F238E27FC236}">
                    <a16:creationId xmlns:a16="http://schemas.microsoft.com/office/drawing/2014/main" id="{15570F50-E613-14DC-E5E2-0CA879B7D811}"/>
                  </a:ext>
                </a:extLst>
              </p:cNvPr>
              <p:cNvSpPr/>
              <p:nvPr/>
            </p:nvSpPr>
            <p:spPr bwMode="auto">
              <a:xfrm>
                <a:off x="7668708" y="2904605"/>
                <a:ext cx="2289250" cy="2289250"/>
              </a:xfrm>
              <a:prstGeom prst="ellipse">
                <a:avLst/>
              </a:prstGeom>
              <a:solidFill>
                <a:srgbClr val="FFFFFF"/>
              </a:solidFill>
              <a:ln>
                <a:noFill/>
              </a:ln>
            </p:spPr>
            <p:txBody>
              <a:bodyPr vert="horz" wrap="square" lIns="0" tIns="34290" rIns="0" bIns="34290" numCol="1" anchor="ctr" anchorCtr="0" compatLnSpc="1">
                <a:prstTxWarp prst="textNoShape">
                  <a:avLst/>
                </a:prstTxWarp>
              </a:bodyPr>
              <a:lstStyle/>
              <a:p>
                <a:pPr lvl="0" algn="ctr"/>
                <a:endParaRPr lang="en-US" sz="1500" b="1" dirty="0">
                  <a:solidFill>
                    <a:srgbClr val="27AE6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CuadroTexto 36">
              <a:extLst>
                <a:ext uri="{FF2B5EF4-FFF2-40B4-BE49-F238E27FC236}">
                  <a16:creationId xmlns:a16="http://schemas.microsoft.com/office/drawing/2014/main" id="{536C39D7-4C81-A340-5E92-624B76056AAD}"/>
                </a:ext>
              </a:extLst>
            </p:cNvPr>
            <p:cNvSpPr txBox="1"/>
            <p:nvPr/>
          </p:nvSpPr>
          <p:spPr>
            <a:xfrm>
              <a:off x="9838066" y="924695"/>
              <a:ext cx="473553" cy="707886"/>
            </a:xfrm>
            <a:prstGeom prst="rect">
              <a:avLst/>
            </a:prstGeom>
            <a:noFill/>
          </p:spPr>
          <p:txBody>
            <a:bodyPr wrap="square">
              <a:spAutoFit/>
            </a:bodyPr>
            <a:lstStyle/>
            <a:p>
              <a:pPr algn="ctr"/>
              <a:r>
                <a:rPr lang="es-ES" sz="4000" b="1" dirty="0">
                  <a:solidFill>
                    <a:srgbClr val="00B050"/>
                  </a:solidFill>
                </a:rPr>
                <a:t>A</a:t>
              </a:r>
              <a:endParaRPr lang="es-ES" sz="4000" dirty="0">
                <a:solidFill>
                  <a:srgbClr val="00B050"/>
                </a:solidFill>
              </a:endParaRPr>
            </a:p>
          </p:txBody>
        </p:sp>
      </p:grpSp>
      <p:grpSp>
        <p:nvGrpSpPr>
          <p:cNvPr id="52" name="Grupo 51">
            <a:extLst>
              <a:ext uri="{FF2B5EF4-FFF2-40B4-BE49-F238E27FC236}">
                <a16:creationId xmlns:a16="http://schemas.microsoft.com/office/drawing/2014/main" id="{6EE24EE7-64DA-9DAA-4E37-329D92AEC125}"/>
              </a:ext>
            </a:extLst>
          </p:cNvPr>
          <p:cNvGrpSpPr/>
          <p:nvPr/>
        </p:nvGrpSpPr>
        <p:grpSpPr>
          <a:xfrm>
            <a:off x="7232163" y="160880"/>
            <a:ext cx="914399" cy="1203759"/>
            <a:chOff x="6964587" y="235285"/>
            <a:chExt cx="895602" cy="1221275"/>
          </a:xfrm>
        </p:grpSpPr>
        <p:grpSp>
          <p:nvGrpSpPr>
            <p:cNvPr id="47" name="Group 157">
              <a:extLst>
                <a:ext uri="{FF2B5EF4-FFF2-40B4-BE49-F238E27FC236}">
                  <a16:creationId xmlns:a16="http://schemas.microsoft.com/office/drawing/2014/main" id="{BFF30BD1-E1E1-8AEC-0FBE-B5B7054EF46F}"/>
                </a:ext>
              </a:extLst>
            </p:cNvPr>
            <p:cNvGrpSpPr/>
            <p:nvPr/>
          </p:nvGrpSpPr>
          <p:grpSpPr>
            <a:xfrm>
              <a:off x="6964587" y="235285"/>
              <a:ext cx="895602" cy="1221275"/>
              <a:chOff x="7423151" y="2651124"/>
              <a:chExt cx="2788288" cy="3802211"/>
            </a:xfrm>
            <a:effectLst>
              <a:outerShdw blurRad="127000" dir="13500000" sy="23000" kx="1200000" algn="br" rotWithShape="0">
                <a:prstClr val="black">
                  <a:alpha val="15000"/>
                </a:prstClr>
              </a:outerShdw>
            </a:effectLst>
          </p:grpSpPr>
          <p:sp>
            <p:nvSpPr>
              <p:cNvPr id="48" name="Freeform 1004">
                <a:extLst>
                  <a:ext uri="{FF2B5EF4-FFF2-40B4-BE49-F238E27FC236}">
                    <a16:creationId xmlns:a16="http://schemas.microsoft.com/office/drawing/2014/main" id="{9BFC3342-F5E6-D566-DD5B-8ECBEB18A405}"/>
                  </a:ext>
                </a:extLst>
              </p:cNvPr>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27AE6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1005">
                <a:extLst>
                  <a:ext uri="{FF2B5EF4-FFF2-40B4-BE49-F238E27FC236}">
                    <a16:creationId xmlns:a16="http://schemas.microsoft.com/office/drawing/2014/main" id="{C7E0F9C3-A446-F575-4128-6E1A35419CC0}"/>
                  </a:ext>
                </a:extLst>
              </p:cNvPr>
              <p:cNvSpPr/>
              <p:nvPr/>
            </p:nvSpPr>
            <p:spPr bwMode="auto">
              <a:xfrm>
                <a:off x="8817295" y="2651124"/>
                <a:ext cx="1394144"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chemeClr val="bg1">
                  <a:alpha val="3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Freeform 1006">
                <a:extLst>
                  <a:ext uri="{FF2B5EF4-FFF2-40B4-BE49-F238E27FC236}">
                    <a16:creationId xmlns:a16="http://schemas.microsoft.com/office/drawing/2014/main" id="{C7B27C8C-CFA6-8222-AD65-A9CEC6005327}"/>
                  </a:ext>
                </a:extLst>
              </p:cNvPr>
              <p:cNvSpPr/>
              <p:nvPr/>
            </p:nvSpPr>
            <p:spPr bwMode="auto">
              <a:xfrm>
                <a:off x="7668708" y="2904605"/>
                <a:ext cx="2289250" cy="2289250"/>
              </a:xfrm>
              <a:prstGeom prst="ellipse">
                <a:avLst/>
              </a:prstGeom>
              <a:solidFill>
                <a:srgbClr val="FFFFFF"/>
              </a:solidFill>
              <a:ln>
                <a:noFill/>
              </a:ln>
            </p:spPr>
            <p:txBody>
              <a:bodyPr vert="horz" wrap="square" lIns="0" tIns="34290" rIns="0" bIns="34290" numCol="1" anchor="ctr" anchorCtr="0" compatLnSpc="1">
                <a:prstTxWarp prst="textNoShape">
                  <a:avLst/>
                </a:prstTxWarp>
              </a:bodyPr>
              <a:lstStyle/>
              <a:p>
                <a:pPr lvl="0" algn="ctr"/>
                <a:endParaRPr lang="en-US" sz="1500" b="1" dirty="0">
                  <a:solidFill>
                    <a:srgbClr val="27AE6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8" name="CuadroTexto 37">
              <a:extLst>
                <a:ext uri="{FF2B5EF4-FFF2-40B4-BE49-F238E27FC236}">
                  <a16:creationId xmlns:a16="http://schemas.microsoft.com/office/drawing/2014/main" id="{8B45DBEA-7D04-03AD-DCA4-B91BEAF00BDF}"/>
                </a:ext>
              </a:extLst>
            </p:cNvPr>
            <p:cNvSpPr txBox="1"/>
            <p:nvPr/>
          </p:nvSpPr>
          <p:spPr>
            <a:xfrm>
              <a:off x="7174338" y="310914"/>
              <a:ext cx="473553" cy="707886"/>
            </a:xfrm>
            <a:prstGeom prst="rect">
              <a:avLst/>
            </a:prstGeom>
            <a:noFill/>
          </p:spPr>
          <p:txBody>
            <a:bodyPr wrap="square">
              <a:spAutoFit/>
            </a:bodyPr>
            <a:lstStyle/>
            <a:p>
              <a:pPr algn="ctr"/>
              <a:r>
                <a:rPr lang="es-ES" sz="4000" b="1" dirty="0">
                  <a:solidFill>
                    <a:srgbClr val="00B050"/>
                  </a:solidFill>
                </a:rPr>
                <a:t>B</a:t>
              </a:r>
              <a:endParaRPr lang="es-ES" sz="4000" dirty="0">
                <a:solidFill>
                  <a:srgbClr val="00B050"/>
                </a:solidFill>
              </a:endParaRPr>
            </a:p>
          </p:txBody>
        </p:sp>
      </p:grpSp>
      <p:grpSp>
        <p:nvGrpSpPr>
          <p:cNvPr id="61" name="Grupo 60">
            <a:extLst>
              <a:ext uri="{FF2B5EF4-FFF2-40B4-BE49-F238E27FC236}">
                <a16:creationId xmlns:a16="http://schemas.microsoft.com/office/drawing/2014/main" id="{61EB43B4-59DE-97EA-FD22-6837E6B4B378}"/>
              </a:ext>
            </a:extLst>
          </p:cNvPr>
          <p:cNvGrpSpPr/>
          <p:nvPr/>
        </p:nvGrpSpPr>
        <p:grpSpPr>
          <a:xfrm>
            <a:off x="2858334" y="8917940"/>
            <a:ext cx="6935140" cy="2611177"/>
            <a:chOff x="2026079" y="9143367"/>
            <a:chExt cx="8208912" cy="3704167"/>
          </a:xfrm>
        </p:grpSpPr>
        <p:sp>
          <p:nvSpPr>
            <p:cNvPr id="53" name="Freeform: Shape 23">
              <a:extLst>
                <a:ext uri="{FF2B5EF4-FFF2-40B4-BE49-F238E27FC236}">
                  <a16:creationId xmlns:a16="http://schemas.microsoft.com/office/drawing/2014/main" id="{9466A24C-04D9-D59A-E607-FE3B4260F9EB}"/>
                </a:ext>
              </a:extLst>
            </p:cNvPr>
            <p:cNvSpPr/>
            <p:nvPr/>
          </p:nvSpPr>
          <p:spPr>
            <a:xfrm>
              <a:off x="2890175" y="9705894"/>
              <a:ext cx="6480720" cy="2579116"/>
            </a:xfrm>
            <a:custGeom>
              <a:avLst/>
              <a:gdLst>
                <a:gd name="connsiteX0" fmla="*/ 559632 w 8640960"/>
                <a:gd name="connsiteY0" fmla="*/ 0 h 3438821"/>
                <a:gd name="connsiteX1" fmla="*/ 8640960 w 8640960"/>
                <a:gd name="connsiteY1" fmla="*/ 0 h 3438821"/>
                <a:gd name="connsiteX2" fmla="*/ 8640960 w 8640960"/>
                <a:gd name="connsiteY2" fmla="*/ 2425485 h 3438821"/>
                <a:gd name="connsiteX3" fmla="*/ 8333528 w 8640960"/>
                <a:gd name="connsiteY3" fmla="*/ 2425485 h 3438821"/>
                <a:gd name="connsiteX4" fmla="*/ 8081331 w 8640960"/>
                <a:gd name="connsiteY4" fmla="*/ 3438821 h 3438821"/>
                <a:gd name="connsiteX5" fmla="*/ 0 w 8640960"/>
                <a:gd name="connsiteY5" fmla="*/ 3438821 h 3438821"/>
                <a:gd name="connsiteX6" fmla="*/ 0 w 8640960"/>
                <a:gd name="connsiteY6" fmla="*/ 1013334 h 3438821"/>
                <a:gd name="connsiteX7" fmla="*/ 307436 w 8640960"/>
                <a:gd name="connsiteY7" fmla="*/ 1013334 h 34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0" h="3438821">
                  <a:moveTo>
                    <a:pt x="559632" y="0"/>
                  </a:moveTo>
                  <a:lnTo>
                    <a:pt x="8640960" y="0"/>
                  </a:lnTo>
                  <a:lnTo>
                    <a:pt x="8640960" y="2425485"/>
                  </a:lnTo>
                  <a:lnTo>
                    <a:pt x="8333528" y="2425485"/>
                  </a:lnTo>
                  <a:lnTo>
                    <a:pt x="8081331" y="3438821"/>
                  </a:lnTo>
                  <a:lnTo>
                    <a:pt x="0" y="3438821"/>
                  </a:lnTo>
                  <a:lnTo>
                    <a:pt x="0" y="1013334"/>
                  </a:lnTo>
                  <a:lnTo>
                    <a:pt x="307436" y="1013334"/>
                  </a:lnTo>
                  <a:close/>
                </a:path>
              </a:pathLst>
            </a:custGeom>
            <a:solidFill>
              <a:srgbClr val="92D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342900" rIns="342900" rtlCol="0" anchor="ctr">
              <a:noAutofit/>
            </a:bodyPr>
            <a:lstStyle/>
            <a:p>
              <a:pPr algn="ctr"/>
              <a:r>
                <a:rPr lang="en-US" sz="2400" b="1" cap="all" dirty="0">
                  <a:solidFill>
                    <a:schemeClr val="tx1">
                      <a:lumMod val="50000"/>
                    </a:schemeClr>
                  </a:solidFill>
                </a:rPr>
                <a:t>S</a:t>
              </a:r>
              <a:r>
                <a:rPr lang="en-US" sz="2400" b="1" dirty="0">
                  <a:solidFill>
                    <a:schemeClr val="tx1">
                      <a:lumMod val="50000"/>
                    </a:schemeClr>
                  </a:solidFill>
                </a:rPr>
                <a:t>er un </a:t>
              </a:r>
              <a:r>
                <a:rPr lang="en-US" sz="2400" b="1" dirty="0" err="1">
                  <a:solidFill>
                    <a:schemeClr val="tx1">
                      <a:lumMod val="50000"/>
                    </a:schemeClr>
                  </a:solidFill>
                </a:rPr>
                <a:t>referente</a:t>
              </a:r>
              <a:r>
                <a:rPr lang="en-US" sz="2400" b="1" dirty="0">
                  <a:solidFill>
                    <a:schemeClr val="tx1">
                      <a:lumMod val="50000"/>
                    </a:schemeClr>
                  </a:solidFill>
                </a:rPr>
                <a:t> </a:t>
              </a:r>
              <a:r>
                <a:rPr lang="en-US" sz="2400" b="1" dirty="0" err="1">
                  <a:solidFill>
                    <a:schemeClr val="tx1">
                      <a:lumMod val="50000"/>
                    </a:schemeClr>
                  </a:solidFill>
                </a:rPr>
                <a:t>en</a:t>
              </a:r>
              <a:r>
                <a:rPr lang="en-US" sz="2400" b="1" dirty="0">
                  <a:solidFill>
                    <a:schemeClr val="tx1">
                      <a:lumMod val="50000"/>
                    </a:schemeClr>
                  </a:solidFill>
                </a:rPr>
                <a:t> I</a:t>
              </a:r>
              <a:r>
                <a:rPr lang="es-ES" sz="2400" b="1" dirty="0">
                  <a:solidFill>
                    <a:schemeClr val="tx1">
                      <a:lumMod val="50000"/>
                    </a:schemeClr>
                  </a:solidFill>
                </a:rPr>
                <a:t>NNOVACIÓN, SOSTENIBILIDAD y ECONOMÍA CIRCULAR para el sector agroalimentario.</a:t>
              </a:r>
              <a:endParaRPr lang="en-US" sz="2400" b="1" dirty="0">
                <a:solidFill>
                  <a:schemeClr val="tx1">
                    <a:lumMod val="50000"/>
                  </a:schemeClr>
                </a:solidFill>
              </a:endParaRPr>
            </a:p>
          </p:txBody>
        </p:sp>
        <p:sp>
          <p:nvSpPr>
            <p:cNvPr id="54" name="Freeform: Shape 26">
              <a:extLst>
                <a:ext uri="{FF2B5EF4-FFF2-40B4-BE49-F238E27FC236}">
                  <a16:creationId xmlns:a16="http://schemas.microsoft.com/office/drawing/2014/main" id="{7D9476FE-6899-CFEC-B8B7-479A5615ECEA}"/>
                </a:ext>
              </a:extLst>
            </p:cNvPr>
            <p:cNvSpPr/>
            <p:nvPr/>
          </p:nvSpPr>
          <p:spPr>
            <a:xfrm>
              <a:off x="2620145" y="9444269"/>
              <a:ext cx="7020780" cy="3102363"/>
            </a:xfrm>
            <a:custGeom>
              <a:avLst/>
              <a:gdLst>
                <a:gd name="connsiteX0" fmla="*/ 0 w 9361040"/>
                <a:gd name="connsiteY0" fmla="*/ 1362166 h 4136484"/>
                <a:gd name="connsiteX1" fmla="*/ 215180 w 9361040"/>
                <a:gd name="connsiteY1" fmla="*/ 1362166 h 4136484"/>
                <a:gd name="connsiteX2" fmla="*/ 215180 w 9361040"/>
                <a:gd name="connsiteY2" fmla="*/ 3921304 h 4136484"/>
                <a:gd name="connsiteX3" fmla="*/ 8408108 w 9361040"/>
                <a:gd name="connsiteY3" fmla="*/ 3921304 h 4136484"/>
                <a:gd name="connsiteX4" fmla="*/ 8354554 w 9361040"/>
                <a:gd name="connsiteY4" fmla="*/ 4136484 h 4136484"/>
                <a:gd name="connsiteX5" fmla="*/ 0 w 9361040"/>
                <a:gd name="connsiteY5" fmla="*/ 4136484 h 4136484"/>
                <a:gd name="connsiteX6" fmla="*/ 1006489 w 9361040"/>
                <a:gd name="connsiteY6" fmla="*/ 0 h 4136484"/>
                <a:gd name="connsiteX7" fmla="*/ 9361040 w 9361040"/>
                <a:gd name="connsiteY7" fmla="*/ 0 h 4136484"/>
                <a:gd name="connsiteX8" fmla="*/ 9361040 w 9361040"/>
                <a:gd name="connsiteY8" fmla="*/ 2774317 h 4136484"/>
                <a:gd name="connsiteX9" fmla="*/ 9145860 w 9361040"/>
                <a:gd name="connsiteY9" fmla="*/ 2774317 h 4136484"/>
                <a:gd name="connsiteX10" fmla="*/ 9145860 w 9361040"/>
                <a:gd name="connsiteY10" fmla="*/ 215180 h 4136484"/>
                <a:gd name="connsiteX11" fmla="*/ 952936 w 9361040"/>
                <a:gd name="connsiteY11" fmla="*/ 215180 h 413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040" h="4136484">
                  <a:moveTo>
                    <a:pt x="0" y="1362166"/>
                  </a:moveTo>
                  <a:lnTo>
                    <a:pt x="215180" y="1362166"/>
                  </a:lnTo>
                  <a:lnTo>
                    <a:pt x="215180" y="3921304"/>
                  </a:lnTo>
                  <a:lnTo>
                    <a:pt x="8408108" y="3921304"/>
                  </a:lnTo>
                  <a:lnTo>
                    <a:pt x="8354554" y="4136484"/>
                  </a:lnTo>
                  <a:lnTo>
                    <a:pt x="0" y="4136484"/>
                  </a:lnTo>
                  <a:close/>
                  <a:moveTo>
                    <a:pt x="1006489" y="0"/>
                  </a:moveTo>
                  <a:lnTo>
                    <a:pt x="9361040" y="0"/>
                  </a:lnTo>
                  <a:lnTo>
                    <a:pt x="9361040" y="2774317"/>
                  </a:lnTo>
                  <a:lnTo>
                    <a:pt x="9145860" y="2774317"/>
                  </a:lnTo>
                  <a:lnTo>
                    <a:pt x="9145860" y="215180"/>
                  </a:lnTo>
                  <a:lnTo>
                    <a:pt x="952936" y="21518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nvGrpSpPr>
            <p:cNvPr id="55" name="Group 10">
              <a:extLst>
                <a:ext uri="{FF2B5EF4-FFF2-40B4-BE49-F238E27FC236}">
                  <a16:creationId xmlns:a16="http://schemas.microsoft.com/office/drawing/2014/main" id="{B6113EE1-8124-844C-8104-88CDD9980B89}"/>
                </a:ext>
              </a:extLst>
            </p:cNvPr>
            <p:cNvGrpSpPr/>
            <p:nvPr/>
          </p:nvGrpSpPr>
          <p:grpSpPr>
            <a:xfrm>
              <a:off x="2026079" y="9143367"/>
              <a:ext cx="1234247" cy="1137828"/>
              <a:chOff x="7947819" y="6987834"/>
              <a:chExt cx="720022" cy="663774"/>
            </a:xfrm>
            <a:solidFill>
              <a:schemeClr val="accent2">
                <a:lumMod val="50000"/>
              </a:schemeClr>
            </a:solidFill>
          </p:grpSpPr>
          <p:sp>
            <p:nvSpPr>
              <p:cNvPr id="56" name="Freeform: Shape 11">
                <a:extLst>
                  <a:ext uri="{FF2B5EF4-FFF2-40B4-BE49-F238E27FC236}">
                    <a16:creationId xmlns:a16="http://schemas.microsoft.com/office/drawing/2014/main" id="{F55EA959-32FB-2208-96F2-7C3FCA47F83F}"/>
                  </a:ext>
                </a:extLst>
              </p:cNvPr>
              <p:cNvSpPr/>
              <p:nvPr/>
            </p:nvSpPr>
            <p:spPr>
              <a:xfrm>
                <a:off x="7947819" y="6987834"/>
                <a:ext cx="383976" cy="663774"/>
              </a:xfrm>
              <a:custGeom>
                <a:avLst/>
                <a:gdLst/>
                <a:ahLst/>
                <a:cxnLst/>
                <a:rect l="l" t="t" r="r" b="b"/>
                <a:pathLst>
                  <a:path w="383976" h="663774">
                    <a:moveTo>
                      <a:pt x="208359" y="0"/>
                    </a:moveTo>
                    <a:lnTo>
                      <a:pt x="383976" y="0"/>
                    </a:lnTo>
                    <a:lnTo>
                      <a:pt x="223242" y="663774"/>
                    </a:lnTo>
                    <a:lnTo>
                      <a:pt x="0" y="663774"/>
                    </a:lnTo>
                    <a:lnTo>
                      <a:pt x="208359"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7" name="Freeform: Shape 12">
                <a:extLst>
                  <a:ext uri="{FF2B5EF4-FFF2-40B4-BE49-F238E27FC236}">
                    <a16:creationId xmlns:a16="http://schemas.microsoft.com/office/drawing/2014/main" id="{4714E88C-C981-D231-8D7C-BE88D005C9EB}"/>
                  </a:ext>
                </a:extLst>
              </p:cNvPr>
              <p:cNvSpPr/>
              <p:nvPr/>
            </p:nvSpPr>
            <p:spPr>
              <a:xfrm>
                <a:off x="8283864" y="6987834"/>
                <a:ext cx="383977" cy="663774"/>
              </a:xfrm>
              <a:custGeom>
                <a:avLst/>
                <a:gdLst/>
                <a:ahLst/>
                <a:cxnLst/>
                <a:rect l="l" t="t" r="r" b="b"/>
                <a:pathLst>
                  <a:path w="383977" h="663774">
                    <a:moveTo>
                      <a:pt x="209848" y="0"/>
                    </a:moveTo>
                    <a:lnTo>
                      <a:pt x="383977" y="0"/>
                    </a:lnTo>
                    <a:lnTo>
                      <a:pt x="218778" y="663774"/>
                    </a:lnTo>
                    <a:lnTo>
                      <a:pt x="0" y="663774"/>
                    </a:lnTo>
                    <a:lnTo>
                      <a:pt x="209848"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58" name="Group 15">
              <a:extLst>
                <a:ext uri="{FF2B5EF4-FFF2-40B4-BE49-F238E27FC236}">
                  <a16:creationId xmlns:a16="http://schemas.microsoft.com/office/drawing/2014/main" id="{CE90C0AF-B390-FD0C-BFCA-569BC2FF6B60}"/>
                </a:ext>
              </a:extLst>
            </p:cNvPr>
            <p:cNvGrpSpPr/>
            <p:nvPr/>
          </p:nvGrpSpPr>
          <p:grpSpPr>
            <a:xfrm>
              <a:off x="9021923" y="11709706"/>
              <a:ext cx="1213068" cy="1137828"/>
              <a:chOff x="9106297" y="6987834"/>
              <a:chExt cx="707667" cy="663774"/>
            </a:xfrm>
            <a:solidFill>
              <a:schemeClr val="accent2">
                <a:lumMod val="50000"/>
              </a:schemeClr>
            </a:solidFill>
          </p:grpSpPr>
          <p:sp>
            <p:nvSpPr>
              <p:cNvPr id="59" name="Freeform: Shape 13">
                <a:extLst>
                  <a:ext uri="{FF2B5EF4-FFF2-40B4-BE49-F238E27FC236}">
                    <a16:creationId xmlns:a16="http://schemas.microsoft.com/office/drawing/2014/main" id="{5F86394E-BFDD-A40C-0382-113030F439D9}"/>
                  </a:ext>
                </a:extLst>
              </p:cNvPr>
              <p:cNvSpPr/>
              <p:nvPr/>
            </p:nvSpPr>
            <p:spPr>
              <a:xfrm>
                <a:off x="9106297" y="6987834"/>
                <a:ext cx="383976" cy="663774"/>
              </a:xfrm>
              <a:custGeom>
                <a:avLst/>
                <a:gdLst/>
                <a:ahLst/>
                <a:cxnLst/>
                <a:rect l="l" t="t" r="r" b="b"/>
                <a:pathLst>
                  <a:path w="383976" h="663774">
                    <a:moveTo>
                      <a:pt x="165199" y="0"/>
                    </a:moveTo>
                    <a:lnTo>
                      <a:pt x="383976" y="0"/>
                    </a:lnTo>
                    <a:lnTo>
                      <a:pt x="175617" y="663774"/>
                    </a:lnTo>
                    <a:lnTo>
                      <a:pt x="0" y="663774"/>
                    </a:lnTo>
                    <a:lnTo>
                      <a:pt x="165199"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0" name="Freeform: Shape 14">
                <a:extLst>
                  <a:ext uri="{FF2B5EF4-FFF2-40B4-BE49-F238E27FC236}">
                    <a16:creationId xmlns:a16="http://schemas.microsoft.com/office/drawing/2014/main" id="{11FFD94A-7EC8-265E-7E88-19CF5B29BEE3}"/>
                  </a:ext>
                </a:extLst>
              </p:cNvPr>
              <p:cNvSpPr/>
              <p:nvPr/>
            </p:nvSpPr>
            <p:spPr>
              <a:xfrm>
                <a:off x="9429988" y="6987834"/>
                <a:ext cx="383976" cy="663774"/>
              </a:xfrm>
              <a:custGeom>
                <a:avLst/>
                <a:gdLst/>
                <a:ahLst/>
                <a:cxnLst/>
                <a:rect l="l" t="t" r="r" b="b"/>
                <a:pathLst>
                  <a:path w="383976" h="663774">
                    <a:moveTo>
                      <a:pt x="160734" y="0"/>
                    </a:moveTo>
                    <a:lnTo>
                      <a:pt x="383976" y="0"/>
                    </a:lnTo>
                    <a:lnTo>
                      <a:pt x="175617" y="663774"/>
                    </a:lnTo>
                    <a:lnTo>
                      <a:pt x="0" y="663774"/>
                    </a:lnTo>
                    <a:lnTo>
                      <a:pt x="160734"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64" name="Grupo 63">
            <a:extLst>
              <a:ext uri="{FF2B5EF4-FFF2-40B4-BE49-F238E27FC236}">
                <a16:creationId xmlns:a16="http://schemas.microsoft.com/office/drawing/2014/main" id="{C7799F70-E52E-8724-7B74-29E06F1B4884}"/>
              </a:ext>
            </a:extLst>
          </p:cNvPr>
          <p:cNvGrpSpPr/>
          <p:nvPr/>
        </p:nvGrpSpPr>
        <p:grpSpPr>
          <a:xfrm>
            <a:off x="6606156" y="11714954"/>
            <a:ext cx="508153" cy="432048"/>
            <a:chOff x="12134545" y="5405986"/>
            <a:chExt cx="508153" cy="432048"/>
          </a:xfrm>
        </p:grpSpPr>
        <p:cxnSp>
          <p:nvCxnSpPr>
            <p:cNvPr id="65" name="Straight Connector 9">
              <a:extLst>
                <a:ext uri="{FF2B5EF4-FFF2-40B4-BE49-F238E27FC236}">
                  <a16:creationId xmlns:a16="http://schemas.microsoft.com/office/drawing/2014/main" id="{F192515E-B9A8-773D-9A66-19AE3A2284E1}"/>
                </a:ext>
              </a:extLst>
            </p:cNvPr>
            <p:cNvCxnSpPr>
              <a:cxnSpLocks/>
            </p:cNvCxnSpPr>
            <p:nvPr/>
          </p:nvCxnSpPr>
          <p:spPr>
            <a:xfrm>
              <a:off x="12388622" y="5405986"/>
              <a:ext cx="0" cy="432048"/>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9">
              <a:extLst>
                <a:ext uri="{FF2B5EF4-FFF2-40B4-BE49-F238E27FC236}">
                  <a16:creationId xmlns:a16="http://schemas.microsoft.com/office/drawing/2014/main" id="{C708DC2E-5202-39A8-8C86-95DBFAF86DF9}"/>
                </a:ext>
              </a:extLst>
            </p:cNvPr>
            <p:cNvCxnSpPr>
              <a:cxnSpLocks/>
            </p:cNvCxnSpPr>
            <p:nvPr/>
          </p:nvCxnSpPr>
          <p:spPr>
            <a:xfrm flipV="1">
              <a:off x="12134545" y="5405986"/>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67" name="Grupo 66">
            <a:extLst>
              <a:ext uri="{FF2B5EF4-FFF2-40B4-BE49-F238E27FC236}">
                <a16:creationId xmlns:a16="http://schemas.microsoft.com/office/drawing/2014/main" id="{668AF2DB-7C4B-5F2C-D114-51BB0B32A07D}"/>
              </a:ext>
            </a:extLst>
          </p:cNvPr>
          <p:cNvGrpSpPr/>
          <p:nvPr/>
        </p:nvGrpSpPr>
        <p:grpSpPr>
          <a:xfrm>
            <a:off x="18597537" y="11714954"/>
            <a:ext cx="508153" cy="432048"/>
            <a:chOff x="12134545" y="5405986"/>
            <a:chExt cx="508153" cy="432048"/>
          </a:xfrm>
        </p:grpSpPr>
        <p:cxnSp>
          <p:nvCxnSpPr>
            <p:cNvPr id="68" name="Straight Connector 9">
              <a:extLst>
                <a:ext uri="{FF2B5EF4-FFF2-40B4-BE49-F238E27FC236}">
                  <a16:creationId xmlns:a16="http://schemas.microsoft.com/office/drawing/2014/main" id="{C5EB6C53-E08A-4891-07DE-5D1B8358C88F}"/>
                </a:ext>
              </a:extLst>
            </p:cNvPr>
            <p:cNvCxnSpPr>
              <a:cxnSpLocks/>
            </p:cNvCxnSpPr>
            <p:nvPr/>
          </p:nvCxnSpPr>
          <p:spPr>
            <a:xfrm>
              <a:off x="12388622" y="5405986"/>
              <a:ext cx="0" cy="432048"/>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9">
              <a:extLst>
                <a:ext uri="{FF2B5EF4-FFF2-40B4-BE49-F238E27FC236}">
                  <a16:creationId xmlns:a16="http://schemas.microsoft.com/office/drawing/2014/main" id="{DF99DEB4-5E88-1CCF-959C-BBB7BA0F1353}"/>
                </a:ext>
              </a:extLst>
            </p:cNvPr>
            <p:cNvCxnSpPr>
              <a:cxnSpLocks/>
            </p:cNvCxnSpPr>
            <p:nvPr/>
          </p:nvCxnSpPr>
          <p:spPr>
            <a:xfrm flipV="1">
              <a:off x="12134545" y="5405986"/>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cxnSp>
        <p:nvCxnSpPr>
          <p:cNvPr id="70" name="Straight Connector 9">
            <a:extLst>
              <a:ext uri="{FF2B5EF4-FFF2-40B4-BE49-F238E27FC236}">
                <a16:creationId xmlns:a16="http://schemas.microsoft.com/office/drawing/2014/main" id="{351151B6-FC71-7DF5-586D-05F47DCCF172}"/>
              </a:ext>
            </a:extLst>
          </p:cNvPr>
          <p:cNvCxnSpPr>
            <a:cxnSpLocks/>
          </p:cNvCxnSpPr>
          <p:nvPr/>
        </p:nvCxnSpPr>
        <p:spPr>
          <a:xfrm>
            <a:off x="12908905" y="12186592"/>
            <a:ext cx="0" cy="160141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D6C8B50-F51E-97CE-EBAB-E1B2B1B16918}"/>
              </a:ext>
            </a:extLst>
          </p:cNvPr>
          <p:cNvGrpSpPr/>
          <p:nvPr/>
        </p:nvGrpSpPr>
        <p:grpSpPr>
          <a:xfrm rot="16200000">
            <a:off x="23843499" y="1422810"/>
            <a:ext cx="508153" cy="1064922"/>
            <a:chOff x="4218981" y="13067928"/>
            <a:chExt cx="508153" cy="648072"/>
          </a:xfrm>
        </p:grpSpPr>
        <p:cxnSp>
          <p:nvCxnSpPr>
            <p:cNvPr id="19" name="Straight Connector 9">
              <a:extLst>
                <a:ext uri="{FF2B5EF4-FFF2-40B4-BE49-F238E27FC236}">
                  <a16:creationId xmlns:a16="http://schemas.microsoft.com/office/drawing/2014/main" id="{04160508-8C1B-BA8C-5D55-E5FA7D8D150C}"/>
                </a:ext>
              </a:extLst>
            </p:cNvPr>
            <p:cNvCxnSpPr>
              <a:cxnSpLocks/>
            </p:cNvCxnSpPr>
            <p:nvPr/>
          </p:nvCxnSpPr>
          <p:spPr>
            <a:xfrm>
              <a:off x="4476116" y="13067928"/>
              <a:ext cx="0" cy="648072"/>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9">
              <a:extLst>
                <a:ext uri="{FF2B5EF4-FFF2-40B4-BE49-F238E27FC236}">
                  <a16:creationId xmlns:a16="http://schemas.microsoft.com/office/drawing/2014/main" id="{C0593278-E9E6-6A75-DE32-739D56B9232B}"/>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FA251F1E-73F8-805E-21F2-4DFFF024645E}"/>
              </a:ext>
            </a:extLst>
          </p:cNvPr>
          <p:cNvGrpSpPr/>
          <p:nvPr/>
        </p:nvGrpSpPr>
        <p:grpSpPr>
          <a:xfrm rot="5400000">
            <a:off x="193750" y="946171"/>
            <a:ext cx="508153" cy="2023613"/>
            <a:chOff x="4218981" y="13067928"/>
            <a:chExt cx="508153" cy="648072"/>
          </a:xfrm>
        </p:grpSpPr>
        <p:cxnSp>
          <p:nvCxnSpPr>
            <p:cNvPr id="22" name="Straight Connector 9">
              <a:extLst>
                <a:ext uri="{FF2B5EF4-FFF2-40B4-BE49-F238E27FC236}">
                  <a16:creationId xmlns:a16="http://schemas.microsoft.com/office/drawing/2014/main" id="{D8A98FF7-85E1-60F4-B674-B21EEE25F74C}"/>
                </a:ext>
              </a:extLst>
            </p:cNvPr>
            <p:cNvCxnSpPr>
              <a:cxnSpLocks/>
            </p:cNvCxnSpPr>
            <p:nvPr/>
          </p:nvCxnSpPr>
          <p:spPr>
            <a:xfrm>
              <a:off x="4476116" y="13067928"/>
              <a:ext cx="0" cy="648072"/>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9">
              <a:extLst>
                <a:ext uri="{FF2B5EF4-FFF2-40B4-BE49-F238E27FC236}">
                  <a16:creationId xmlns:a16="http://schemas.microsoft.com/office/drawing/2014/main" id="{BEB9E5B7-24E2-E119-8EDD-6E40F9AEB3DE}"/>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7871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9">
            <a:extLst>
              <a:ext uri="{FF2B5EF4-FFF2-40B4-BE49-F238E27FC236}">
                <a16:creationId xmlns:a16="http://schemas.microsoft.com/office/drawing/2014/main" id="{D8B349DF-5FA8-F538-EAF4-B396F9655B32}"/>
              </a:ext>
            </a:extLst>
          </p:cNvPr>
          <p:cNvGrpSpPr/>
          <p:nvPr/>
        </p:nvGrpSpPr>
        <p:grpSpPr>
          <a:xfrm>
            <a:off x="11170321" y="5335256"/>
            <a:ext cx="3552735" cy="3534203"/>
            <a:chOff x="8461429" y="3080573"/>
            <a:chExt cx="7791578" cy="8456893"/>
          </a:xfrm>
        </p:grpSpPr>
        <p:sp>
          <p:nvSpPr>
            <p:cNvPr id="75" name="Freeform 3">
              <a:extLst>
                <a:ext uri="{FF2B5EF4-FFF2-40B4-BE49-F238E27FC236}">
                  <a16:creationId xmlns:a16="http://schemas.microsoft.com/office/drawing/2014/main" id="{93EE5C04-B155-B9BC-CCAA-3281EA61BB70}"/>
                </a:ext>
              </a:extLst>
            </p:cNvPr>
            <p:cNvSpPr>
              <a:spLocks noChangeArrowheads="1"/>
            </p:cNvSpPr>
            <p:nvPr/>
          </p:nvSpPr>
          <p:spPr bwMode="auto">
            <a:xfrm rot="3202081">
              <a:off x="12244030" y="4038615"/>
              <a:ext cx="3980762" cy="403719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00004"/>
            </a:solidFill>
            <a:ln>
              <a:noFill/>
            </a:ln>
            <a:effectLst/>
          </p:spPr>
          <p:txBody>
            <a:bodyPr wrap="none" lIns="243765" tIns="121883" rIns="243765" bIns="121883" anchor="ctr"/>
            <a:lstStyle/>
            <a:p>
              <a:endParaRPr lang="en-US" sz="1200" dirty="0">
                <a:latin typeface="Raleway ExtraBold" panose="020B0903030101060003" pitchFamily="34" charset="0"/>
              </a:endParaRPr>
            </a:p>
          </p:txBody>
        </p:sp>
        <p:sp>
          <p:nvSpPr>
            <p:cNvPr id="76" name="Freeform 3">
              <a:extLst>
                <a:ext uri="{FF2B5EF4-FFF2-40B4-BE49-F238E27FC236}">
                  <a16:creationId xmlns:a16="http://schemas.microsoft.com/office/drawing/2014/main" id="{8264B658-35D1-BC64-0FA3-DEE06EAE9092}"/>
                </a:ext>
              </a:extLst>
            </p:cNvPr>
            <p:cNvSpPr>
              <a:spLocks noChangeArrowheads="1"/>
            </p:cNvSpPr>
            <p:nvPr/>
          </p:nvSpPr>
          <p:spPr bwMode="auto">
            <a:xfrm rot="19397468">
              <a:off x="9435807" y="3097162"/>
              <a:ext cx="3979727" cy="4038244"/>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a:outerShdw blurRad="1028700" dist="800100" sx="103000" sy="1030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prstTxWarp prst="textNoShape">
                <a:avLst/>
              </a:prstTxWarp>
              <a:noAutofit/>
            </a:bodyPr>
            <a:lstStyle/>
            <a:p>
              <a:pPr algn="ctr"/>
              <a:endParaRPr lang="en-US" sz="1400" dirty="0"/>
            </a:p>
          </p:txBody>
        </p:sp>
        <p:sp>
          <p:nvSpPr>
            <p:cNvPr id="77" name="Freeform 3">
              <a:extLst>
                <a:ext uri="{FF2B5EF4-FFF2-40B4-BE49-F238E27FC236}">
                  <a16:creationId xmlns:a16="http://schemas.microsoft.com/office/drawing/2014/main" id="{0104DED0-026F-3405-D8AF-3C3777E8B9B7}"/>
                </a:ext>
              </a:extLst>
            </p:cNvPr>
            <p:cNvSpPr>
              <a:spLocks noChangeArrowheads="1"/>
            </p:cNvSpPr>
            <p:nvPr/>
          </p:nvSpPr>
          <p:spPr bwMode="auto">
            <a:xfrm rot="8579122">
              <a:off x="11297425" y="6852088"/>
              <a:ext cx="3979727" cy="4038244"/>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0B050"/>
            </a:solidFill>
            <a:ln>
              <a:noFill/>
            </a:ln>
            <a:effectLst>
              <a:outerShdw blurRad="1028700" dist="800100" sx="103000" sy="1030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78" name="Freeform 3">
              <a:extLst>
                <a:ext uri="{FF2B5EF4-FFF2-40B4-BE49-F238E27FC236}">
                  <a16:creationId xmlns:a16="http://schemas.microsoft.com/office/drawing/2014/main" id="{A57EE461-97FD-7497-2EBB-A1DE037FD657}"/>
                </a:ext>
              </a:extLst>
            </p:cNvPr>
            <p:cNvSpPr>
              <a:spLocks noChangeArrowheads="1"/>
            </p:cNvSpPr>
            <p:nvPr/>
          </p:nvSpPr>
          <p:spPr bwMode="auto">
            <a:xfrm rot="13978264">
              <a:off x="8489645" y="5931439"/>
              <a:ext cx="3980762" cy="403719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243765" tIns="121883" rIns="243765" bIns="121883" anchor="ctr"/>
            <a:lstStyle/>
            <a:p>
              <a:endParaRPr lang="en-US" sz="1200" dirty="0">
                <a:latin typeface="Raleway ExtraBold" panose="020B0903030101060003" pitchFamily="34" charset="0"/>
              </a:endParaRPr>
            </a:p>
          </p:txBody>
        </p:sp>
        <p:sp>
          <p:nvSpPr>
            <p:cNvPr id="79" name="TextBox 72">
              <a:extLst>
                <a:ext uri="{FF2B5EF4-FFF2-40B4-BE49-F238E27FC236}">
                  <a16:creationId xmlns:a16="http://schemas.microsoft.com/office/drawing/2014/main" id="{B893EF8C-70F4-F91C-69B1-E5EEA852499F}"/>
                </a:ext>
              </a:extLst>
            </p:cNvPr>
            <p:cNvSpPr txBox="1"/>
            <p:nvPr/>
          </p:nvSpPr>
          <p:spPr>
            <a:xfrm>
              <a:off x="10191470" y="3080573"/>
              <a:ext cx="2516275" cy="4123907"/>
            </a:xfrm>
            <a:prstGeom prst="rect">
              <a:avLst/>
            </a:prstGeom>
            <a:noFill/>
          </p:spPr>
          <p:txBody>
            <a:bodyPr wrap="square" lIns="243712" tIns="121853" rIns="243712" bIns="121853" rtlCol="0">
              <a:spAutoFit/>
            </a:bodyPr>
            <a:lstStyle/>
            <a:p>
              <a:pPr algn="ctr"/>
              <a:r>
                <a:rPr lang="en-US" sz="9600" b="1" dirty="0">
                  <a:solidFill>
                    <a:srgbClr val="FCFCFC"/>
                  </a:solidFill>
                  <a:latin typeface="Raleway ExtraBold" panose="020B0903030101060003" pitchFamily="34" charset="0"/>
                  <a:cs typeface="Lato Black"/>
                </a:rPr>
                <a:t>F</a:t>
              </a:r>
              <a:endParaRPr lang="ru-RU" sz="9600" b="1" dirty="0">
                <a:solidFill>
                  <a:srgbClr val="FCFCFC"/>
                </a:solidFill>
                <a:latin typeface="Raleway ExtraBold" panose="020B0903030101060003" pitchFamily="34" charset="0"/>
                <a:cs typeface="Lato Black"/>
              </a:endParaRPr>
            </a:p>
          </p:txBody>
        </p:sp>
        <p:sp>
          <p:nvSpPr>
            <p:cNvPr id="80" name="TextBox 73">
              <a:extLst>
                <a:ext uri="{FF2B5EF4-FFF2-40B4-BE49-F238E27FC236}">
                  <a16:creationId xmlns:a16="http://schemas.microsoft.com/office/drawing/2014/main" id="{35F9CF39-A2DC-2771-4204-DEB0FEC6E5ED}"/>
                </a:ext>
              </a:extLst>
            </p:cNvPr>
            <p:cNvSpPr txBox="1"/>
            <p:nvPr/>
          </p:nvSpPr>
          <p:spPr>
            <a:xfrm>
              <a:off x="13139648" y="4312105"/>
              <a:ext cx="2516275" cy="4123907"/>
            </a:xfrm>
            <a:prstGeom prst="rect">
              <a:avLst/>
            </a:prstGeom>
            <a:noFill/>
          </p:spPr>
          <p:txBody>
            <a:bodyPr wrap="square" lIns="243712" tIns="121853" rIns="243712" bIns="121853" rtlCol="0">
              <a:spAutoFit/>
            </a:bodyPr>
            <a:lstStyle/>
            <a:p>
              <a:pPr algn="ctr"/>
              <a:r>
                <a:rPr lang="en-US" sz="9600" b="1" dirty="0">
                  <a:solidFill>
                    <a:srgbClr val="FCFCFC"/>
                  </a:solidFill>
                  <a:latin typeface="Raleway ExtraBold" panose="020B0903030101060003" pitchFamily="34" charset="0"/>
                  <a:cs typeface="Lato Black"/>
                </a:rPr>
                <a:t>D</a:t>
              </a:r>
              <a:endParaRPr lang="ru-RU" sz="9600" b="1" dirty="0">
                <a:solidFill>
                  <a:srgbClr val="FCFCFC"/>
                </a:solidFill>
                <a:latin typeface="Raleway ExtraBold" panose="020B0903030101060003" pitchFamily="34" charset="0"/>
                <a:cs typeface="Lato Black"/>
              </a:endParaRPr>
            </a:p>
          </p:txBody>
        </p:sp>
        <p:sp>
          <p:nvSpPr>
            <p:cNvPr id="81" name="TextBox 74">
              <a:extLst>
                <a:ext uri="{FF2B5EF4-FFF2-40B4-BE49-F238E27FC236}">
                  <a16:creationId xmlns:a16="http://schemas.microsoft.com/office/drawing/2014/main" id="{560229AE-679E-8897-E87C-6BAF3AEB3D6D}"/>
                </a:ext>
              </a:extLst>
            </p:cNvPr>
            <p:cNvSpPr txBox="1"/>
            <p:nvPr/>
          </p:nvSpPr>
          <p:spPr>
            <a:xfrm>
              <a:off x="11957602" y="7413559"/>
              <a:ext cx="2516275" cy="4123907"/>
            </a:xfrm>
            <a:prstGeom prst="rect">
              <a:avLst/>
            </a:prstGeom>
            <a:noFill/>
          </p:spPr>
          <p:txBody>
            <a:bodyPr wrap="square" lIns="243712" tIns="121853" rIns="243712" bIns="121853" rtlCol="0">
              <a:spAutoFit/>
            </a:bodyPr>
            <a:lstStyle/>
            <a:p>
              <a:pPr algn="ctr"/>
              <a:r>
                <a:rPr lang="es-ES" sz="9600" b="1" dirty="0">
                  <a:solidFill>
                    <a:srgbClr val="FCFCFC"/>
                  </a:solidFill>
                  <a:latin typeface="Raleway ExtraBold" panose="020B0903030101060003" pitchFamily="34" charset="0"/>
                  <a:cs typeface="Lato Black"/>
                </a:rPr>
                <a:t>A</a:t>
              </a:r>
              <a:endParaRPr lang="ru-RU" sz="9600" b="1" dirty="0">
                <a:solidFill>
                  <a:srgbClr val="FCFCFC"/>
                </a:solidFill>
                <a:latin typeface="Raleway ExtraBold" panose="020B0903030101060003" pitchFamily="34" charset="0"/>
                <a:cs typeface="Lato Black"/>
              </a:endParaRPr>
            </a:p>
          </p:txBody>
        </p:sp>
        <p:sp>
          <p:nvSpPr>
            <p:cNvPr id="82" name="TextBox 75">
              <a:extLst>
                <a:ext uri="{FF2B5EF4-FFF2-40B4-BE49-F238E27FC236}">
                  <a16:creationId xmlns:a16="http://schemas.microsoft.com/office/drawing/2014/main" id="{11BFE5DF-B9AB-2297-76DE-FB7E07893CB7}"/>
                </a:ext>
              </a:extLst>
            </p:cNvPr>
            <p:cNvSpPr txBox="1"/>
            <p:nvPr/>
          </p:nvSpPr>
          <p:spPr>
            <a:xfrm>
              <a:off x="9030493" y="6381422"/>
              <a:ext cx="2516275" cy="4123906"/>
            </a:xfrm>
            <a:prstGeom prst="rect">
              <a:avLst/>
            </a:prstGeom>
            <a:noFill/>
          </p:spPr>
          <p:txBody>
            <a:bodyPr wrap="square" lIns="243712" tIns="121853" rIns="243712" bIns="121853" rtlCol="0">
              <a:spAutoFit/>
            </a:bodyPr>
            <a:lstStyle/>
            <a:p>
              <a:pPr algn="ctr"/>
              <a:r>
                <a:rPr lang="en-US" sz="9600" b="1" dirty="0">
                  <a:solidFill>
                    <a:srgbClr val="FCFCFC"/>
                  </a:solidFill>
                  <a:latin typeface="Raleway ExtraBold" panose="020B0903030101060003" pitchFamily="34" charset="0"/>
                  <a:cs typeface="Lato Black"/>
                </a:rPr>
                <a:t>O</a:t>
              </a:r>
              <a:endParaRPr lang="ru-RU" sz="9600" b="1" dirty="0">
                <a:solidFill>
                  <a:srgbClr val="FCFCFC"/>
                </a:solidFill>
                <a:latin typeface="Raleway ExtraBold" panose="020B0903030101060003" pitchFamily="34" charset="0"/>
                <a:cs typeface="Lato Black"/>
              </a:endParaRPr>
            </a:p>
          </p:txBody>
        </p:sp>
      </p:grpSp>
      <p:sp>
        <p:nvSpPr>
          <p:cNvPr id="67" name="Rectangle 78">
            <a:extLst>
              <a:ext uri="{FF2B5EF4-FFF2-40B4-BE49-F238E27FC236}">
                <a16:creationId xmlns:a16="http://schemas.microsoft.com/office/drawing/2014/main" id="{71E4ADB7-E882-056B-6747-E10CBC97FA4B}"/>
              </a:ext>
            </a:extLst>
          </p:cNvPr>
          <p:cNvSpPr/>
          <p:nvPr/>
        </p:nvSpPr>
        <p:spPr>
          <a:xfrm>
            <a:off x="7055313" y="3963125"/>
            <a:ext cx="1981950" cy="590866"/>
          </a:xfrm>
          <a:prstGeom prst="rect">
            <a:avLst/>
          </a:prstGeom>
        </p:spPr>
        <p:txBody>
          <a:bodyPr wrap="none" lIns="219391" tIns="109696" rIns="219391" bIns="109696">
            <a:spAutoFit/>
          </a:bodyPr>
          <a:lstStyle/>
          <a:p>
            <a:r>
              <a:rPr lang="en-US" sz="2400" b="1" dirty="0" err="1">
                <a:ea typeface="Open Sans Light" panose="020B0306030504020204" pitchFamily="34" charset="0"/>
                <a:cs typeface="Lato Regular"/>
              </a:rPr>
              <a:t>Fortalezas</a:t>
            </a:r>
            <a:endParaRPr lang="bg-BG" sz="2400" b="1" dirty="0">
              <a:cs typeface="Lato Regular"/>
            </a:endParaRPr>
          </a:p>
        </p:txBody>
      </p:sp>
      <p:sp>
        <p:nvSpPr>
          <p:cNvPr id="68" name="Rectangle 82">
            <a:extLst>
              <a:ext uri="{FF2B5EF4-FFF2-40B4-BE49-F238E27FC236}">
                <a16:creationId xmlns:a16="http://schemas.microsoft.com/office/drawing/2014/main" id="{53EE76AA-81C5-F34B-ACC0-26B8829F9BB7}"/>
              </a:ext>
            </a:extLst>
          </p:cNvPr>
          <p:cNvSpPr/>
          <p:nvPr/>
        </p:nvSpPr>
        <p:spPr>
          <a:xfrm>
            <a:off x="15724032" y="3963125"/>
            <a:ext cx="2207974" cy="590866"/>
          </a:xfrm>
          <a:prstGeom prst="rect">
            <a:avLst/>
          </a:prstGeom>
        </p:spPr>
        <p:txBody>
          <a:bodyPr wrap="none" lIns="219391" tIns="109696" rIns="219391" bIns="109696">
            <a:spAutoFit/>
          </a:bodyPr>
          <a:lstStyle/>
          <a:p>
            <a:r>
              <a:rPr lang="en-US" sz="2400" b="1" dirty="0" err="1">
                <a:ea typeface="Open Sans Light" panose="020B0306030504020204" pitchFamily="34" charset="0"/>
                <a:cs typeface="Lato Regular"/>
              </a:rPr>
              <a:t>Debilidades</a:t>
            </a:r>
            <a:endParaRPr lang="bg-BG" sz="2400" b="1" dirty="0">
              <a:cs typeface="Lato Regular"/>
            </a:endParaRPr>
          </a:p>
        </p:txBody>
      </p:sp>
      <p:sp>
        <p:nvSpPr>
          <p:cNvPr id="69" name="Rectangle 86">
            <a:extLst>
              <a:ext uri="{FF2B5EF4-FFF2-40B4-BE49-F238E27FC236}">
                <a16:creationId xmlns:a16="http://schemas.microsoft.com/office/drawing/2014/main" id="{9E4691A6-C562-8399-92A1-ED5396898651}"/>
              </a:ext>
            </a:extLst>
          </p:cNvPr>
          <p:cNvSpPr/>
          <p:nvPr/>
        </p:nvSpPr>
        <p:spPr>
          <a:xfrm>
            <a:off x="7258772" y="9664086"/>
            <a:ext cx="2660021" cy="590866"/>
          </a:xfrm>
          <a:prstGeom prst="rect">
            <a:avLst/>
          </a:prstGeom>
        </p:spPr>
        <p:txBody>
          <a:bodyPr wrap="none" lIns="219391" tIns="109696" rIns="219391" bIns="109696">
            <a:spAutoFit/>
          </a:bodyPr>
          <a:lstStyle/>
          <a:p>
            <a:r>
              <a:rPr lang="en-US" sz="2400" b="1" dirty="0" err="1">
                <a:ea typeface="Open Sans Light" panose="020B0306030504020204" pitchFamily="34" charset="0"/>
                <a:cs typeface="Lato Regular"/>
              </a:rPr>
              <a:t>Oportunidades</a:t>
            </a:r>
            <a:endParaRPr lang="bg-BG" sz="2400" b="1" dirty="0">
              <a:cs typeface="Lato Regular"/>
            </a:endParaRPr>
          </a:p>
        </p:txBody>
      </p:sp>
      <p:sp>
        <p:nvSpPr>
          <p:cNvPr id="70" name="Rectangle 96">
            <a:extLst>
              <a:ext uri="{FF2B5EF4-FFF2-40B4-BE49-F238E27FC236}">
                <a16:creationId xmlns:a16="http://schemas.microsoft.com/office/drawing/2014/main" id="{B080E9B1-FB1C-99B5-51DA-B831744BED2A}"/>
              </a:ext>
            </a:extLst>
          </p:cNvPr>
          <p:cNvSpPr/>
          <p:nvPr/>
        </p:nvSpPr>
        <p:spPr>
          <a:xfrm>
            <a:off x="16076341" y="9664086"/>
            <a:ext cx="1964317" cy="590866"/>
          </a:xfrm>
          <a:prstGeom prst="rect">
            <a:avLst/>
          </a:prstGeom>
        </p:spPr>
        <p:txBody>
          <a:bodyPr wrap="none" lIns="219391" tIns="109696" rIns="219391" bIns="109696">
            <a:spAutoFit/>
          </a:bodyPr>
          <a:lstStyle/>
          <a:p>
            <a:r>
              <a:rPr lang="en-US" sz="2400" b="1" dirty="0" err="1">
                <a:ea typeface="Open Sans Light" panose="020B0306030504020204" pitchFamily="34" charset="0"/>
                <a:cs typeface="Lato Regular"/>
              </a:rPr>
              <a:t>Amenazas</a:t>
            </a:r>
            <a:endParaRPr lang="bg-BG" sz="2400" b="1" dirty="0">
              <a:cs typeface="Lato Regular"/>
            </a:endParaRPr>
          </a:p>
        </p:txBody>
      </p:sp>
      <p:sp>
        <p:nvSpPr>
          <p:cNvPr id="71" name="Freeform 5">
            <a:extLst>
              <a:ext uri="{FF2B5EF4-FFF2-40B4-BE49-F238E27FC236}">
                <a16:creationId xmlns:a16="http://schemas.microsoft.com/office/drawing/2014/main" id="{95705BB6-A2D5-38F2-ABB3-5DB90A194969}"/>
              </a:ext>
            </a:extLst>
          </p:cNvPr>
          <p:cNvSpPr>
            <a:spLocks/>
          </p:cNvSpPr>
          <p:nvPr/>
        </p:nvSpPr>
        <p:spPr bwMode="auto">
          <a:xfrm rot="6706985">
            <a:off x="11164877" y="5309371"/>
            <a:ext cx="267010" cy="941605"/>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sp>
        <p:nvSpPr>
          <p:cNvPr id="72" name="Freeform 5">
            <a:extLst>
              <a:ext uri="{FF2B5EF4-FFF2-40B4-BE49-F238E27FC236}">
                <a16:creationId xmlns:a16="http://schemas.microsoft.com/office/drawing/2014/main" id="{E876431F-BDF2-EAB7-BF0A-2512D728EF5F}"/>
              </a:ext>
            </a:extLst>
          </p:cNvPr>
          <p:cNvSpPr>
            <a:spLocks/>
          </p:cNvSpPr>
          <p:nvPr/>
        </p:nvSpPr>
        <p:spPr bwMode="auto">
          <a:xfrm rot="14893015" flipH="1">
            <a:off x="13909708" y="5214040"/>
            <a:ext cx="267010" cy="941605"/>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sp>
        <p:nvSpPr>
          <p:cNvPr id="73" name="Freeform 5">
            <a:extLst>
              <a:ext uri="{FF2B5EF4-FFF2-40B4-BE49-F238E27FC236}">
                <a16:creationId xmlns:a16="http://schemas.microsoft.com/office/drawing/2014/main" id="{25327371-5728-9B3B-F9E4-22162D32C5EC}"/>
              </a:ext>
            </a:extLst>
          </p:cNvPr>
          <p:cNvSpPr>
            <a:spLocks/>
          </p:cNvSpPr>
          <p:nvPr/>
        </p:nvSpPr>
        <p:spPr bwMode="auto">
          <a:xfrm rot="14893015" flipV="1">
            <a:off x="11164877" y="7343162"/>
            <a:ext cx="267010" cy="941605"/>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sp>
        <p:nvSpPr>
          <p:cNvPr id="74" name="Freeform 5">
            <a:extLst>
              <a:ext uri="{FF2B5EF4-FFF2-40B4-BE49-F238E27FC236}">
                <a16:creationId xmlns:a16="http://schemas.microsoft.com/office/drawing/2014/main" id="{E9103128-EBDD-DC79-34BB-80F10D9B0FF1}"/>
              </a:ext>
            </a:extLst>
          </p:cNvPr>
          <p:cNvSpPr>
            <a:spLocks/>
          </p:cNvSpPr>
          <p:nvPr/>
        </p:nvSpPr>
        <p:spPr bwMode="auto">
          <a:xfrm rot="8058067" flipH="1" flipV="1">
            <a:off x="14391467" y="7510402"/>
            <a:ext cx="208774" cy="736238"/>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cxnSp>
        <p:nvCxnSpPr>
          <p:cNvPr id="65" name="Conector recto 64">
            <a:extLst>
              <a:ext uri="{FF2B5EF4-FFF2-40B4-BE49-F238E27FC236}">
                <a16:creationId xmlns:a16="http://schemas.microsoft.com/office/drawing/2014/main" id="{51BAEAFF-739A-88A1-29F2-1B18B53518C2}"/>
              </a:ext>
            </a:extLst>
          </p:cNvPr>
          <p:cNvCxnSpPr>
            <a:cxnSpLocks/>
          </p:cNvCxnSpPr>
          <p:nvPr/>
        </p:nvCxnSpPr>
        <p:spPr>
          <a:xfrm>
            <a:off x="8255301" y="7017453"/>
            <a:ext cx="9433048" cy="0"/>
          </a:xfrm>
          <a:prstGeom prst="line">
            <a:avLst/>
          </a:prstGeom>
          <a:ln>
            <a:prstDash val="dash"/>
          </a:ln>
        </p:spPr>
        <p:style>
          <a:lnRef idx="1">
            <a:schemeClr val="accent4"/>
          </a:lnRef>
          <a:fillRef idx="0">
            <a:schemeClr val="accent4"/>
          </a:fillRef>
          <a:effectRef idx="0">
            <a:schemeClr val="accent4"/>
          </a:effectRef>
          <a:fontRef idx="minor">
            <a:schemeClr val="tx1"/>
          </a:fontRef>
        </p:style>
      </p:cxnSp>
      <p:grpSp>
        <p:nvGrpSpPr>
          <p:cNvPr id="4" name="Groupe 39">
            <a:extLst>
              <a:ext uri="{FF2B5EF4-FFF2-40B4-BE49-F238E27FC236}">
                <a16:creationId xmlns:a16="http://schemas.microsoft.com/office/drawing/2014/main" id="{D8786260-E603-8C01-3527-6881540BC5F7}"/>
              </a:ext>
            </a:extLst>
          </p:cNvPr>
          <p:cNvGrpSpPr/>
          <p:nvPr/>
        </p:nvGrpSpPr>
        <p:grpSpPr>
          <a:xfrm>
            <a:off x="15148402" y="8973750"/>
            <a:ext cx="730735" cy="611388"/>
            <a:chOff x="502144" y="4009085"/>
            <a:chExt cx="2363185" cy="2387008"/>
          </a:xfrm>
          <a:solidFill>
            <a:srgbClr val="00B050"/>
          </a:solidFill>
        </p:grpSpPr>
        <p:sp>
          <p:nvSpPr>
            <p:cNvPr id="62" name="Rectangle 3">
              <a:extLst>
                <a:ext uri="{FF2B5EF4-FFF2-40B4-BE49-F238E27FC236}">
                  <a16:creationId xmlns:a16="http://schemas.microsoft.com/office/drawing/2014/main" id="{1E6D3466-6B4E-D4C5-2265-E01D8CE3AD48}"/>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63" name="Rectangle 3">
              <a:extLst>
                <a:ext uri="{FF2B5EF4-FFF2-40B4-BE49-F238E27FC236}">
                  <a16:creationId xmlns:a16="http://schemas.microsoft.com/office/drawing/2014/main" id="{3692F034-284A-D570-4AA9-456F21DE5F57}"/>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5" name="Groupe 39">
            <a:extLst>
              <a:ext uri="{FF2B5EF4-FFF2-40B4-BE49-F238E27FC236}">
                <a16:creationId xmlns:a16="http://schemas.microsoft.com/office/drawing/2014/main" id="{B768E3BC-4019-2151-B24F-3D61686E7D5A}"/>
              </a:ext>
            </a:extLst>
          </p:cNvPr>
          <p:cNvGrpSpPr/>
          <p:nvPr/>
        </p:nvGrpSpPr>
        <p:grpSpPr>
          <a:xfrm>
            <a:off x="15148402" y="8073647"/>
            <a:ext cx="730735" cy="611388"/>
            <a:chOff x="502144" y="4009085"/>
            <a:chExt cx="2363185" cy="2387008"/>
          </a:xfrm>
          <a:solidFill>
            <a:srgbClr val="00B050"/>
          </a:solidFill>
        </p:grpSpPr>
        <p:sp>
          <p:nvSpPr>
            <p:cNvPr id="60" name="Rectangle 3">
              <a:extLst>
                <a:ext uri="{FF2B5EF4-FFF2-40B4-BE49-F238E27FC236}">
                  <a16:creationId xmlns:a16="http://schemas.microsoft.com/office/drawing/2014/main" id="{0BAAFF3D-3E90-9D96-1855-26DBCAD33707}"/>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61" name="Rectangle 3">
              <a:extLst>
                <a:ext uri="{FF2B5EF4-FFF2-40B4-BE49-F238E27FC236}">
                  <a16:creationId xmlns:a16="http://schemas.microsoft.com/office/drawing/2014/main" id="{34C9A33D-01B2-056B-2621-D39956C054A6}"/>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6" name="Groupe 39">
            <a:extLst>
              <a:ext uri="{FF2B5EF4-FFF2-40B4-BE49-F238E27FC236}">
                <a16:creationId xmlns:a16="http://schemas.microsoft.com/office/drawing/2014/main" id="{0D0E7D55-8384-6186-D04E-C1A65FCA535B}"/>
              </a:ext>
            </a:extLst>
          </p:cNvPr>
          <p:cNvGrpSpPr/>
          <p:nvPr/>
        </p:nvGrpSpPr>
        <p:grpSpPr>
          <a:xfrm>
            <a:off x="13005405" y="8740723"/>
            <a:ext cx="730735" cy="611388"/>
            <a:chOff x="502144" y="4009085"/>
            <a:chExt cx="2363185" cy="2387008"/>
          </a:xfrm>
          <a:solidFill>
            <a:srgbClr val="00B050"/>
          </a:solidFill>
        </p:grpSpPr>
        <p:sp>
          <p:nvSpPr>
            <p:cNvPr id="58" name="Rectangle 3">
              <a:extLst>
                <a:ext uri="{FF2B5EF4-FFF2-40B4-BE49-F238E27FC236}">
                  <a16:creationId xmlns:a16="http://schemas.microsoft.com/office/drawing/2014/main" id="{A389C2E9-98C1-D523-4637-378565336510}"/>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59" name="Rectangle 3">
              <a:extLst>
                <a:ext uri="{FF2B5EF4-FFF2-40B4-BE49-F238E27FC236}">
                  <a16:creationId xmlns:a16="http://schemas.microsoft.com/office/drawing/2014/main" id="{25F5B966-D738-D6D9-3F50-57F97697C8D5}"/>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7" name="Groupe 39">
            <a:extLst>
              <a:ext uri="{FF2B5EF4-FFF2-40B4-BE49-F238E27FC236}">
                <a16:creationId xmlns:a16="http://schemas.microsoft.com/office/drawing/2014/main" id="{C862FC29-70D6-EC5A-326F-6C9E7DC67EF2}"/>
              </a:ext>
            </a:extLst>
          </p:cNvPr>
          <p:cNvGrpSpPr/>
          <p:nvPr/>
        </p:nvGrpSpPr>
        <p:grpSpPr>
          <a:xfrm>
            <a:off x="14124071" y="9213834"/>
            <a:ext cx="730735" cy="611388"/>
            <a:chOff x="502144" y="4009085"/>
            <a:chExt cx="2363185" cy="2387008"/>
          </a:xfrm>
          <a:solidFill>
            <a:srgbClr val="00B050"/>
          </a:solidFill>
        </p:grpSpPr>
        <p:sp>
          <p:nvSpPr>
            <p:cNvPr id="56" name="Rectangle 3">
              <a:extLst>
                <a:ext uri="{FF2B5EF4-FFF2-40B4-BE49-F238E27FC236}">
                  <a16:creationId xmlns:a16="http://schemas.microsoft.com/office/drawing/2014/main" id="{5C766754-8DCC-E854-B107-71B75380D59D}"/>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57" name="Rectangle 3">
              <a:extLst>
                <a:ext uri="{FF2B5EF4-FFF2-40B4-BE49-F238E27FC236}">
                  <a16:creationId xmlns:a16="http://schemas.microsoft.com/office/drawing/2014/main" id="{7D628760-EB50-9562-75CE-3EDEA30C46B8}"/>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8" name="Groupe 39">
            <a:extLst>
              <a:ext uri="{FF2B5EF4-FFF2-40B4-BE49-F238E27FC236}">
                <a16:creationId xmlns:a16="http://schemas.microsoft.com/office/drawing/2014/main" id="{21B199B1-D607-CD4D-689F-34BB9B138EFB}"/>
              </a:ext>
            </a:extLst>
          </p:cNvPr>
          <p:cNvGrpSpPr/>
          <p:nvPr/>
        </p:nvGrpSpPr>
        <p:grpSpPr>
          <a:xfrm>
            <a:off x="14116837" y="8448137"/>
            <a:ext cx="730735" cy="611388"/>
            <a:chOff x="502144" y="4009085"/>
            <a:chExt cx="2363185" cy="2387008"/>
          </a:xfrm>
          <a:solidFill>
            <a:srgbClr val="00B050"/>
          </a:solidFill>
        </p:grpSpPr>
        <p:sp>
          <p:nvSpPr>
            <p:cNvPr id="54" name="Rectangle 3">
              <a:extLst>
                <a:ext uri="{FF2B5EF4-FFF2-40B4-BE49-F238E27FC236}">
                  <a16:creationId xmlns:a16="http://schemas.microsoft.com/office/drawing/2014/main" id="{5DADD585-EC12-A671-9B7E-3A6A3485CFD4}"/>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55" name="Rectangle 3">
              <a:extLst>
                <a:ext uri="{FF2B5EF4-FFF2-40B4-BE49-F238E27FC236}">
                  <a16:creationId xmlns:a16="http://schemas.microsoft.com/office/drawing/2014/main" id="{90C6FA28-B10D-AEF9-D262-28A2D686A9BB}"/>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9" name="Groupe 39">
            <a:extLst>
              <a:ext uri="{FF2B5EF4-FFF2-40B4-BE49-F238E27FC236}">
                <a16:creationId xmlns:a16="http://schemas.microsoft.com/office/drawing/2014/main" id="{1836AA13-2232-3DC6-C1D5-C687C32A939E}"/>
              </a:ext>
            </a:extLst>
          </p:cNvPr>
          <p:cNvGrpSpPr/>
          <p:nvPr/>
        </p:nvGrpSpPr>
        <p:grpSpPr>
          <a:xfrm>
            <a:off x="9210658" y="7909041"/>
            <a:ext cx="730735" cy="611388"/>
            <a:chOff x="502144" y="4009085"/>
            <a:chExt cx="2363185" cy="2387008"/>
          </a:xfrm>
          <a:solidFill>
            <a:schemeClr val="accent1"/>
          </a:solidFill>
        </p:grpSpPr>
        <p:sp>
          <p:nvSpPr>
            <p:cNvPr id="52" name="Rectangle 3">
              <a:extLst>
                <a:ext uri="{FF2B5EF4-FFF2-40B4-BE49-F238E27FC236}">
                  <a16:creationId xmlns:a16="http://schemas.microsoft.com/office/drawing/2014/main" id="{C6219F9A-E520-CEBE-CE70-A489EAEE78A5}"/>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53" name="Rectangle 3">
              <a:extLst>
                <a:ext uri="{FF2B5EF4-FFF2-40B4-BE49-F238E27FC236}">
                  <a16:creationId xmlns:a16="http://schemas.microsoft.com/office/drawing/2014/main" id="{871729A2-49A0-6627-DC73-6712E0583AA3}"/>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0" name="Groupe 39">
            <a:extLst>
              <a:ext uri="{FF2B5EF4-FFF2-40B4-BE49-F238E27FC236}">
                <a16:creationId xmlns:a16="http://schemas.microsoft.com/office/drawing/2014/main" id="{17C9B7B4-4B00-219D-06D3-5000D2FF8DAC}"/>
              </a:ext>
            </a:extLst>
          </p:cNvPr>
          <p:cNvGrpSpPr/>
          <p:nvPr/>
        </p:nvGrpSpPr>
        <p:grpSpPr>
          <a:xfrm>
            <a:off x="10440168" y="8315763"/>
            <a:ext cx="730735" cy="611388"/>
            <a:chOff x="502144" y="4009085"/>
            <a:chExt cx="2363185" cy="2387008"/>
          </a:xfrm>
          <a:solidFill>
            <a:schemeClr val="accent1"/>
          </a:solidFill>
        </p:grpSpPr>
        <p:sp>
          <p:nvSpPr>
            <p:cNvPr id="50" name="Rectangle 3">
              <a:extLst>
                <a:ext uri="{FF2B5EF4-FFF2-40B4-BE49-F238E27FC236}">
                  <a16:creationId xmlns:a16="http://schemas.microsoft.com/office/drawing/2014/main" id="{9D6D5D71-7992-2F23-043E-422CA6E53F60}"/>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51" name="Rectangle 3">
              <a:extLst>
                <a:ext uri="{FF2B5EF4-FFF2-40B4-BE49-F238E27FC236}">
                  <a16:creationId xmlns:a16="http://schemas.microsoft.com/office/drawing/2014/main" id="{48192B78-6458-E6AE-0C94-C59715123372}"/>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2" name="Groupe 39">
            <a:extLst>
              <a:ext uri="{FF2B5EF4-FFF2-40B4-BE49-F238E27FC236}">
                <a16:creationId xmlns:a16="http://schemas.microsoft.com/office/drawing/2014/main" id="{EE81E7A1-2A1F-BDC5-EA94-4FE58EC6E535}"/>
              </a:ext>
            </a:extLst>
          </p:cNvPr>
          <p:cNvGrpSpPr/>
          <p:nvPr/>
        </p:nvGrpSpPr>
        <p:grpSpPr>
          <a:xfrm>
            <a:off x="10135134" y="9265536"/>
            <a:ext cx="730735" cy="611388"/>
            <a:chOff x="502144" y="4009085"/>
            <a:chExt cx="2363185" cy="2387008"/>
          </a:xfrm>
          <a:solidFill>
            <a:schemeClr val="accent1"/>
          </a:solidFill>
        </p:grpSpPr>
        <p:sp>
          <p:nvSpPr>
            <p:cNvPr id="46" name="Rectangle 3">
              <a:extLst>
                <a:ext uri="{FF2B5EF4-FFF2-40B4-BE49-F238E27FC236}">
                  <a16:creationId xmlns:a16="http://schemas.microsoft.com/office/drawing/2014/main" id="{32686680-39FD-F46D-4E77-94C21B968BB4}"/>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47" name="Rectangle 3">
              <a:extLst>
                <a:ext uri="{FF2B5EF4-FFF2-40B4-BE49-F238E27FC236}">
                  <a16:creationId xmlns:a16="http://schemas.microsoft.com/office/drawing/2014/main" id="{2A0E4D38-CC95-45C2-3FF4-3BB0EE67D2F1}"/>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3" name="Groupe 39">
            <a:extLst>
              <a:ext uri="{FF2B5EF4-FFF2-40B4-BE49-F238E27FC236}">
                <a16:creationId xmlns:a16="http://schemas.microsoft.com/office/drawing/2014/main" id="{8955FBC6-A681-27C0-C293-8A96F96F782D}"/>
              </a:ext>
            </a:extLst>
          </p:cNvPr>
          <p:cNvGrpSpPr/>
          <p:nvPr/>
        </p:nvGrpSpPr>
        <p:grpSpPr>
          <a:xfrm>
            <a:off x="11362134" y="8873823"/>
            <a:ext cx="730735" cy="611388"/>
            <a:chOff x="502144" y="4009085"/>
            <a:chExt cx="2363186" cy="2387008"/>
          </a:xfrm>
          <a:solidFill>
            <a:schemeClr val="accent1"/>
          </a:solidFill>
        </p:grpSpPr>
        <p:sp>
          <p:nvSpPr>
            <p:cNvPr id="44" name="Rectangle 3">
              <a:extLst>
                <a:ext uri="{FF2B5EF4-FFF2-40B4-BE49-F238E27FC236}">
                  <a16:creationId xmlns:a16="http://schemas.microsoft.com/office/drawing/2014/main" id="{75F50899-4B3B-4C11-4EB8-7D9BF983205E}"/>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45" name="Rectangle 3">
              <a:extLst>
                <a:ext uri="{FF2B5EF4-FFF2-40B4-BE49-F238E27FC236}">
                  <a16:creationId xmlns:a16="http://schemas.microsoft.com/office/drawing/2014/main" id="{CB5B33B4-8C6A-10FF-AA06-822CC3205486}"/>
                </a:ext>
              </a:extLst>
            </p:cNvPr>
            <p:cNvSpPr/>
            <p:nvPr/>
          </p:nvSpPr>
          <p:spPr>
            <a:xfrm>
              <a:off x="502144" y="4009085"/>
              <a:ext cx="2363186"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4" name="Groupe 39">
            <a:extLst>
              <a:ext uri="{FF2B5EF4-FFF2-40B4-BE49-F238E27FC236}">
                <a16:creationId xmlns:a16="http://schemas.microsoft.com/office/drawing/2014/main" id="{7AB27780-4BD6-D5F8-5B73-AE646B1FAD78}"/>
              </a:ext>
            </a:extLst>
          </p:cNvPr>
          <p:cNvGrpSpPr/>
          <p:nvPr/>
        </p:nvGrpSpPr>
        <p:grpSpPr>
          <a:xfrm>
            <a:off x="9305843" y="5542410"/>
            <a:ext cx="730735" cy="611388"/>
            <a:chOff x="502144" y="4009085"/>
            <a:chExt cx="2363185" cy="2387008"/>
          </a:xfrm>
          <a:solidFill>
            <a:schemeClr val="accent2"/>
          </a:solidFill>
        </p:grpSpPr>
        <p:sp>
          <p:nvSpPr>
            <p:cNvPr id="42" name="Rectangle 3">
              <a:extLst>
                <a:ext uri="{FF2B5EF4-FFF2-40B4-BE49-F238E27FC236}">
                  <a16:creationId xmlns:a16="http://schemas.microsoft.com/office/drawing/2014/main" id="{B9DC3B2B-C72C-4426-2566-AB76AFE61240}"/>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43" name="Rectangle 3">
              <a:extLst>
                <a:ext uri="{FF2B5EF4-FFF2-40B4-BE49-F238E27FC236}">
                  <a16:creationId xmlns:a16="http://schemas.microsoft.com/office/drawing/2014/main" id="{6B0DADEA-D7BD-D0D2-02DD-D6528001441C}"/>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5" name="Groupe 39">
            <a:extLst>
              <a:ext uri="{FF2B5EF4-FFF2-40B4-BE49-F238E27FC236}">
                <a16:creationId xmlns:a16="http://schemas.microsoft.com/office/drawing/2014/main" id="{CB124EC5-CE31-4FED-4199-EE5A479C90FD}"/>
              </a:ext>
            </a:extLst>
          </p:cNvPr>
          <p:cNvGrpSpPr/>
          <p:nvPr/>
        </p:nvGrpSpPr>
        <p:grpSpPr>
          <a:xfrm>
            <a:off x="10063918" y="4914661"/>
            <a:ext cx="730735" cy="611388"/>
            <a:chOff x="502144" y="4009085"/>
            <a:chExt cx="2363185" cy="2387008"/>
          </a:xfrm>
          <a:solidFill>
            <a:schemeClr val="accent2"/>
          </a:solidFill>
        </p:grpSpPr>
        <p:sp>
          <p:nvSpPr>
            <p:cNvPr id="40" name="Rectangle 3">
              <a:extLst>
                <a:ext uri="{FF2B5EF4-FFF2-40B4-BE49-F238E27FC236}">
                  <a16:creationId xmlns:a16="http://schemas.microsoft.com/office/drawing/2014/main" id="{6FB35D7D-2CE2-8F07-2E6E-FD8654FB956B}"/>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41" name="Rectangle 3">
              <a:extLst>
                <a:ext uri="{FF2B5EF4-FFF2-40B4-BE49-F238E27FC236}">
                  <a16:creationId xmlns:a16="http://schemas.microsoft.com/office/drawing/2014/main" id="{9BEE53BC-F90A-B058-74E0-C4F739D3E77C}"/>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6" name="Groupe 39">
            <a:extLst>
              <a:ext uri="{FF2B5EF4-FFF2-40B4-BE49-F238E27FC236}">
                <a16:creationId xmlns:a16="http://schemas.microsoft.com/office/drawing/2014/main" id="{B8222B99-A35E-98D1-8A10-5FE4C38BB84B}"/>
              </a:ext>
            </a:extLst>
          </p:cNvPr>
          <p:cNvGrpSpPr/>
          <p:nvPr/>
        </p:nvGrpSpPr>
        <p:grpSpPr>
          <a:xfrm>
            <a:off x="9685818" y="6281819"/>
            <a:ext cx="730735" cy="611388"/>
            <a:chOff x="502144" y="4009085"/>
            <a:chExt cx="2363185" cy="2387008"/>
          </a:xfrm>
          <a:solidFill>
            <a:schemeClr val="accent2"/>
          </a:solidFill>
        </p:grpSpPr>
        <p:sp>
          <p:nvSpPr>
            <p:cNvPr id="38" name="Rectangle 3">
              <a:extLst>
                <a:ext uri="{FF2B5EF4-FFF2-40B4-BE49-F238E27FC236}">
                  <a16:creationId xmlns:a16="http://schemas.microsoft.com/office/drawing/2014/main" id="{65F84D2C-71F6-2C4B-0FD7-076950B2927F}"/>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39" name="Rectangle 3">
              <a:extLst>
                <a:ext uri="{FF2B5EF4-FFF2-40B4-BE49-F238E27FC236}">
                  <a16:creationId xmlns:a16="http://schemas.microsoft.com/office/drawing/2014/main" id="{BA9813AC-F253-FB46-55D1-450413A53250}"/>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7" name="Groupe 39">
            <a:extLst>
              <a:ext uri="{FF2B5EF4-FFF2-40B4-BE49-F238E27FC236}">
                <a16:creationId xmlns:a16="http://schemas.microsoft.com/office/drawing/2014/main" id="{2DFEF679-2A27-A56D-D23F-5B8EB7C17018}"/>
              </a:ext>
            </a:extLst>
          </p:cNvPr>
          <p:cNvGrpSpPr/>
          <p:nvPr/>
        </p:nvGrpSpPr>
        <p:grpSpPr>
          <a:xfrm>
            <a:off x="10649034" y="5953074"/>
            <a:ext cx="730735" cy="611388"/>
            <a:chOff x="502144" y="4009085"/>
            <a:chExt cx="2363185" cy="2387008"/>
          </a:xfrm>
          <a:solidFill>
            <a:schemeClr val="accent2"/>
          </a:solidFill>
        </p:grpSpPr>
        <p:sp>
          <p:nvSpPr>
            <p:cNvPr id="36" name="Rectangle 3">
              <a:extLst>
                <a:ext uri="{FF2B5EF4-FFF2-40B4-BE49-F238E27FC236}">
                  <a16:creationId xmlns:a16="http://schemas.microsoft.com/office/drawing/2014/main" id="{A523AEF5-0F9A-9128-1A22-58C3DEB9DE6D}"/>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37" name="Rectangle 3">
              <a:extLst>
                <a:ext uri="{FF2B5EF4-FFF2-40B4-BE49-F238E27FC236}">
                  <a16:creationId xmlns:a16="http://schemas.microsoft.com/office/drawing/2014/main" id="{F1CF10A3-2F6F-3BCE-7EBC-2792E786FCB7}"/>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8" name="Groupe 39">
            <a:extLst>
              <a:ext uri="{FF2B5EF4-FFF2-40B4-BE49-F238E27FC236}">
                <a16:creationId xmlns:a16="http://schemas.microsoft.com/office/drawing/2014/main" id="{4E8A6570-B2B2-5249-A886-0C1C799E3BAA}"/>
              </a:ext>
            </a:extLst>
          </p:cNvPr>
          <p:cNvGrpSpPr/>
          <p:nvPr/>
        </p:nvGrpSpPr>
        <p:grpSpPr>
          <a:xfrm>
            <a:off x="11298381" y="4794665"/>
            <a:ext cx="730735" cy="611388"/>
            <a:chOff x="502144" y="4009085"/>
            <a:chExt cx="2363185" cy="2387008"/>
          </a:xfrm>
          <a:solidFill>
            <a:schemeClr val="accent2"/>
          </a:solidFill>
        </p:grpSpPr>
        <p:sp>
          <p:nvSpPr>
            <p:cNvPr id="34" name="Rectangle 3">
              <a:extLst>
                <a:ext uri="{FF2B5EF4-FFF2-40B4-BE49-F238E27FC236}">
                  <a16:creationId xmlns:a16="http://schemas.microsoft.com/office/drawing/2014/main" id="{E55091A6-5677-9374-8549-959976A0CD58}"/>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35" name="Rectangle 3">
              <a:extLst>
                <a:ext uri="{FF2B5EF4-FFF2-40B4-BE49-F238E27FC236}">
                  <a16:creationId xmlns:a16="http://schemas.microsoft.com/office/drawing/2014/main" id="{A944905A-02F5-FD45-2FC3-087A044927CE}"/>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19" name="Groupe 39">
            <a:extLst>
              <a:ext uri="{FF2B5EF4-FFF2-40B4-BE49-F238E27FC236}">
                <a16:creationId xmlns:a16="http://schemas.microsoft.com/office/drawing/2014/main" id="{5E0F13D2-3FCD-A98B-CAC0-E3B3130A2E3B}"/>
              </a:ext>
            </a:extLst>
          </p:cNvPr>
          <p:cNvGrpSpPr/>
          <p:nvPr/>
        </p:nvGrpSpPr>
        <p:grpSpPr>
          <a:xfrm>
            <a:off x="14665217" y="5518561"/>
            <a:ext cx="730735" cy="611388"/>
            <a:chOff x="502144" y="4009085"/>
            <a:chExt cx="2363185" cy="2387008"/>
          </a:xfrm>
          <a:solidFill>
            <a:srgbClr val="000004"/>
          </a:solidFill>
        </p:grpSpPr>
        <p:sp>
          <p:nvSpPr>
            <p:cNvPr id="32" name="Rectangle 3">
              <a:extLst>
                <a:ext uri="{FF2B5EF4-FFF2-40B4-BE49-F238E27FC236}">
                  <a16:creationId xmlns:a16="http://schemas.microsoft.com/office/drawing/2014/main" id="{0762EA10-462B-9EFE-A75E-D6D7067EDBEA}"/>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33" name="Rectangle 3">
              <a:extLst>
                <a:ext uri="{FF2B5EF4-FFF2-40B4-BE49-F238E27FC236}">
                  <a16:creationId xmlns:a16="http://schemas.microsoft.com/office/drawing/2014/main" id="{7CB8C939-5F50-EB0E-620B-8149B6E45A43}"/>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20" name="Groupe 39">
            <a:extLst>
              <a:ext uri="{FF2B5EF4-FFF2-40B4-BE49-F238E27FC236}">
                <a16:creationId xmlns:a16="http://schemas.microsoft.com/office/drawing/2014/main" id="{5E30094B-80C0-9D34-9631-5D85C5DDF05B}"/>
              </a:ext>
            </a:extLst>
          </p:cNvPr>
          <p:cNvGrpSpPr/>
          <p:nvPr/>
        </p:nvGrpSpPr>
        <p:grpSpPr>
          <a:xfrm>
            <a:off x="15423292" y="4890811"/>
            <a:ext cx="730735" cy="611388"/>
            <a:chOff x="502144" y="4009085"/>
            <a:chExt cx="2363185" cy="2387008"/>
          </a:xfrm>
          <a:solidFill>
            <a:srgbClr val="000004"/>
          </a:solidFill>
        </p:grpSpPr>
        <p:sp>
          <p:nvSpPr>
            <p:cNvPr id="30" name="Rectangle 3">
              <a:extLst>
                <a:ext uri="{FF2B5EF4-FFF2-40B4-BE49-F238E27FC236}">
                  <a16:creationId xmlns:a16="http://schemas.microsoft.com/office/drawing/2014/main" id="{9BEA0541-D920-BD24-D079-39A0981B63F2}"/>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31" name="Rectangle 3">
              <a:extLst>
                <a:ext uri="{FF2B5EF4-FFF2-40B4-BE49-F238E27FC236}">
                  <a16:creationId xmlns:a16="http://schemas.microsoft.com/office/drawing/2014/main" id="{6497F1F5-631C-3484-0470-ACB2F8FC78FE}"/>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21" name="Groupe 39">
            <a:extLst>
              <a:ext uri="{FF2B5EF4-FFF2-40B4-BE49-F238E27FC236}">
                <a16:creationId xmlns:a16="http://schemas.microsoft.com/office/drawing/2014/main" id="{443E106A-5ADF-43B0-4817-DD760F0B0EAB}"/>
              </a:ext>
            </a:extLst>
          </p:cNvPr>
          <p:cNvGrpSpPr/>
          <p:nvPr/>
        </p:nvGrpSpPr>
        <p:grpSpPr>
          <a:xfrm>
            <a:off x="15045192" y="6257970"/>
            <a:ext cx="730735" cy="611388"/>
            <a:chOff x="502144" y="4009085"/>
            <a:chExt cx="2363185" cy="2387008"/>
          </a:xfrm>
          <a:solidFill>
            <a:srgbClr val="000004"/>
          </a:solidFill>
        </p:grpSpPr>
        <p:sp>
          <p:nvSpPr>
            <p:cNvPr id="28" name="Rectangle 3">
              <a:extLst>
                <a:ext uri="{FF2B5EF4-FFF2-40B4-BE49-F238E27FC236}">
                  <a16:creationId xmlns:a16="http://schemas.microsoft.com/office/drawing/2014/main" id="{5E8AF91C-D160-B703-E4AA-B532CD0FC671}"/>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29" name="Rectangle 3">
              <a:extLst>
                <a:ext uri="{FF2B5EF4-FFF2-40B4-BE49-F238E27FC236}">
                  <a16:creationId xmlns:a16="http://schemas.microsoft.com/office/drawing/2014/main" id="{C493D200-DFAE-5907-F45C-027007E6328F}"/>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22" name="Groupe 39">
            <a:extLst>
              <a:ext uri="{FF2B5EF4-FFF2-40B4-BE49-F238E27FC236}">
                <a16:creationId xmlns:a16="http://schemas.microsoft.com/office/drawing/2014/main" id="{2A8F68DD-2DEB-5BE4-4868-E38D7F711CD0}"/>
              </a:ext>
            </a:extLst>
          </p:cNvPr>
          <p:cNvGrpSpPr/>
          <p:nvPr/>
        </p:nvGrpSpPr>
        <p:grpSpPr>
          <a:xfrm>
            <a:off x="15788659" y="5615763"/>
            <a:ext cx="730735" cy="611388"/>
            <a:chOff x="502144" y="4009085"/>
            <a:chExt cx="2363185" cy="2387008"/>
          </a:xfrm>
          <a:solidFill>
            <a:srgbClr val="000004"/>
          </a:solidFill>
        </p:grpSpPr>
        <p:sp>
          <p:nvSpPr>
            <p:cNvPr id="26" name="Rectangle 3">
              <a:extLst>
                <a:ext uri="{FF2B5EF4-FFF2-40B4-BE49-F238E27FC236}">
                  <a16:creationId xmlns:a16="http://schemas.microsoft.com/office/drawing/2014/main" id="{6988472F-7D1E-E2C2-5C33-85A678EA430E}"/>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27" name="Rectangle 3">
              <a:extLst>
                <a:ext uri="{FF2B5EF4-FFF2-40B4-BE49-F238E27FC236}">
                  <a16:creationId xmlns:a16="http://schemas.microsoft.com/office/drawing/2014/main" id="{3232AC2E-32FD-A604-4685-46F5337DEA6C}"/>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grpSp>
        <p:nvGrpSpPr>
          <p:cNvPr id="23" name="Groupe 39">
            <a:extLst>
              <a:ext uri="{FF2B5EF4-FFF2-40B4-BE49-F238E27FC236}">
                <a16:creationId xmlns:a16="http://schemas.microsoft.com/office/drawing/2014/main" id="{971A20BB-ADFA-A0D6-21DC-82D39ED5687C}"/>
              </a:ext>
            </a:extLst>
          </p:cNvPr>
          <p:cNvGrpSpPr/>
          <p:nvPr/>
        </p:nvGrpSpPr>
        <p:grpSpPr>
          <a:xfrm>
            <a:off x="13845863" y="4831865"/>
            <a:ext cx="730735" cy="611388"/>
            <a:chOff x="502144" y="4009085"/>
            <a:chExt cx="2363185" cy="2387008"/>
          </a:xfrm>
          <a:solidFill>
            <a:srgbClr val="000004"/>
          </a:solidFill>
        </p:grpSpPr>
        <p:sp>
          <p:nvSpPr>
            <p:cNvPr id="24" name="Rectangle 3">
              <a:extLst>
                <a:ext uri="{FF2B5EF4-FFF2-40B4-BE49-F238E27FC236}">
                  <a16:creationId xmlns:a16="http://schemas.microsoft.com/office/drawing/2014/main" id="{7030C8FB-027D-3ABC-3A28-4960F0402148}"/>
                </a:ext>
              </a:extLst>
            </p:cNvPr>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b="1">
                <a:solidFill>
                  <a:schemeClr val="bg1"/>
                </a:solidFill>
              </a:endParaRPr>
            </a:p>
          </p:txBody>
        </p:sp>
        <p:sp>
          <p:nvSpPr>
            <p:cNvPr id="25" name="Rectangle 3">
              <a:extLst>
                <a:ext uri="{FF2B5EF4-FFF2-40B4-BE49-F238E27FC236}">
                  <a16:creationId xmlns:a16="http://schemas.microsoft.com/office/drawing/2014/main" id="{0D478A6F-E6D3-68E3-6007-4D04E30410DE}"/>
                </a:ext>
              </a:extLst>
            </p:cNvPr>
            <p:cNvSpPr/>
            <p:nvPr/>
          </p:nvSpPr>
          <p:spPr>
            <a:xfrm>
              <a:off x="502144" y="4009085"/>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xxx</a:t>
              </a:r>
            </a:p>
          </p:txBody>
        </p:sp>
      </p:grpSp>
      <p:sp>
        <p:nvSpPr>
          <p:cNvPr id="83" name="Rectangle 86">
            <a:extLst>
              <a:ext uri="{FF2B5EF4-FFF2-40B4-BE49-F238E27FC236}">
                <a16:creationId xmlns:a16="http://schemas.microsoft.com/office/drawing/2014/main" id="{33996FA8-CEB9-FF94-1A73-A27551057389}"/>
              </a:ext>
            </a:extLst>
          </p:cNvPr>
          <p:cNvSpPr/>
          <p:nvPr/>
        </p:nvSpPr>
        <p:spPr>
          <a:xfrm>
            <a:off x="19535689" y="5078088"/>
            <a:ext cx="2526971" cy="529311"/>
          </a:xfrm>
          <a:prstGeom prst="rect">
            <a:avLst/>
          </a:prstGeom>
          <a:ln>
            <a:solidFill>
              <a:schemeClr val="bg2">
                <a:lumMod val="50000"/>
              </a:schemeClr>
            </a:solidFill>
          </a:ln>
        </p:spPr>
        <p:txBody>
          <a:bodyPr wrap="none" lIns="219391" tIns="109696" rIns="219391" bIns="109696">
            <a:spAutoFit/>
          </a:bodyPr>
          <a:lstStyle/>
          <a:p>
            <a:r>
              <a:rPr lang="en-US" sz="2000" b="1" dirty="0" err="1">
                <a:ea typeface="Open Sans Light" panose="020B0306030504020204" pitchFamily="34" charset="0"/>
                <a:cs typeface="Lato Regular"/>
              </a:rPr>
              <a:t>Situación</a:t>
            </a:r>
            <a:r>
              <a:rPr lang="en-US" sz="2000" b="1" dirty="0">
                <a:ea typeface="Open Sans Light" panose="020B0306030504020204" pitchFamily="34" charset="0"/>
                <a:cs typeface="Lato Regular"/>
              </a:rPr>
              <a:t> interna</a:t>
            </a:r>
            <a:endParaRPr lang="bg-BG" sz="2000" b="1" dirty="0">
              <a:cs typeface="Lato Regular"/>
            </a:endParaRPr>
          </a:p>
        </p:txBody>
      </p:sp>
      <p:sp>
        <p:nvSpPr>
          <p:cNvPr id="84" name="Rectangle 86">
            <a:extLst>
              <a:ext uri="{FF2B5EF4-FFF2-40B4-BE49-F238E27FC236}">
                <a16:creationId xmlns:a16="http://schemas.microsoft.com/office/drawing/2014/main" id="{2546927A-C74A-866B-F8C4-103E4B476FE6}"/>
              </a:ext>
            </a:extLst>
          </p:cNvPr>
          <p:cNvSpPr/>
          <p:nvPr/>
        </p:nvSpPr>
        <p:spPr>
          <a:xfrm>
            <a:off x="19535689" y="8813413"/>
            <a:ext cx="2595900" cy="529311"/>
          </a:xfrm>
          <a:prstGeom prst="rect">
            <a:avLst/>
          </a:prstGeom>
          <a:ln>
            <a:solidFill>
              <a:schemeClr val="bg2">
                <a:lumMod val="50000"/>
              </a:schemeClr>
            </a:solidFill>
          </a:ln>
        </p:spPr>
        <p:txBody>
          <a:bodyPr wrap="none" lIns="219391" tIns="109696" rIns="219391" bIns="109696">
            <a:spAutoFit/>
          </a:bodyPr>
          <a:lstStyle/>
          <a:p>
            <a:r>
              <a:rPr lang="en-US" sz="2000" b="1" dirty="0" err="1">
                <a:ea typeface="Open Sans Light" panose="020B0306030504020204" pitchFamily="34" charset="0"/>
                <a:cs typeface="Lato Regular"/>
              </a:rPr>
              <a:t>Situación</a:t>
            </a:r>
            <a:r>
              <a:rPr lang="en-US" sz="2000" b="1" dirty="0">
                <a:ea typeface="Open Sans Light" panose="020B0306030504020204" pitchFamily="34" charset="0"/>
                <a:cs typeface="Lato Regular"/>
              </a:rPr>
              <a:t> externa</a:t>
            </a:r>
            <a:endParaRPr lang="bg-BG" sz="2000" b="1" dirty="0">
              <a:cs typeface="Lato Regular"/>
            </a:endParaRPr>
          </a:p>
        </p:txBody>
      </p:sp>
      <p:grpSp>
        <p:nvGrpSpPr>
          <p:cNvPr id="98" name="Grupo 97">
            <a:extLst>
              <a:ext uri="{FF2B5EF4-FFF2-40B4-BE49-F238E27FC236}">
                <a16:creationId xmlns:a16="http://schemas.microsoft.com/office/drawing/2014/main" id="{546D07FB-64B5-41F0-6082-FB8EA47F2F34}"/>
              </a:ext>
            </a:extLst>
          </p:cNvPr>
          <p:cNvGrpSpPr/>
          <p:nvPr/>
        </p:nvGrpSpPr>
        <p:grpSpPr>
          <a:xfrm>
            <a:off x="12717748" y="-765682"/>
            <a:ext cx="508153" cy="1639953"/>
            <a:chOff x="11214667" y="-800708"/>
            <a:chExt cx="508153" cy="1639953"/>
          </a:xfrm>
        </p:grpSpPr>
        <p:cxnSp>
          <p:nvCxnSpPr>
            <p:cNvPr id="88" name="Straight Connector 9">
              <a:extLst>
                <a:ext uri="{FF2B5EF4-FFF2-40B4-BE49-F238E27FC236}">
                  <a16:creationId xmlns:a16="http://schemas.microsoft.com/office/drawing/2014/main" id="{62620D7B-D951-3AF8-375B-0C689F1E2D40}"/>
                </a:ext>
              </a:extLst>
            </p:cNvPr>
            <p:cNvCxnSpPr>
              <a:cxnSpLocks/>
            </p:cNvCxnSpPr>
            <p:nvPr/>
          </p:nvCxnSpPr>
          <p:spPr>
            <a:xfrm>
              <a:off x="11468744" y="-800708"/>
              <a:ext cx="0" cy="160141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
              <a:extLst>
                <a:ext uri="{FF2B5EF4-FFF2-40B4-BE49-F238E27FC236}">
                  <a16:creationId xmlns:a16="http://schemas.microsoft.com/office/drawing/2014/main" id="{0CD90757-2B0F-8038-A76C-231109A3174D}"/>
                </a:ext>
              </a:extLst>
            </p:cNvPr>
            <p:cNvCxnSpPr>
              <a:cxnSpLocks/>
            </p:cNvCxnSpPr>
            <p:nvPr/>
          </p:nvCxnSpPr>
          <p:spPr>
            <a:xfrm flipV="1">
              <a:off x="11214667" y="839245"/>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94" name="Grupo 93">
            <a:extLst>
              <a:ext uri="{FF2B5EF4-FFF2-40B4-BE49-F238E27FC236}">
                <a16:creationId xmlns:a16="http://schemas.microsoft.com/office/drawing/2014/main" id="{FC71594C-0578-51BA-F777-8D8277CC835A}"/>
              </a:ext>
            </a:extLst>
          </p:cNvPr>
          <p:cNvGrpSpPr/>
          <p:nvPr/>
        </p:nvGrpSpPr>
        <p:grpSpPr>
          <a:xfrm>
            <a:off x="7235314" y="752836"/>
            <a:ext cx="888297" cy="947874"/>
            <a:chOff x="1730391" y="2597283"/>
            <a:chExt cx="466595" cy="508868"/>
          </a:xfrm>
        </p:grpSpPr>
        <p:sp>
          <p:nvSpPr>
            <p:cNvPr id="95" name="Oval 29">
              <a:extLst>
                <a:ext uri="{FF2B5EF4-FFF2-40B4-BE49-F238E27FC236}">
                  <a16:creationId xmlns:a16="http://schemas.microsoft.com/office/drawing/2014/main" id="{48D8F6D1-BF31-9571-4958-12D856EE6E89}"/>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96" name="CuadroTexto 95">
              <a:extLst>
                <a:ext uri="{FF2B5EF4-FFF2-40B4-BE49-F238E27FC236}">
                  <a16:creationId xmlns:a16="http://schemas.microsoft.com/office/drawing/2014/main" id="{9B67661D-CA54-110B-A61E-092200A1D1F5}"/>
                </a:ext>
              </a:extLst>
            </p:cNvPr>
            <p:cNvSpPr txBox="1"/>
            <p:nvPr/>
          </p:nvSpPr>
          <p:spPr>
            <a:xfrm>
              <a:off x="1810706" y="2597283"/>
              <a:ext cx="353124" cy="495692"/>
            </a:xfrm>
            <a:prstGeom prst="rect">
              <a:avLst/>
            </a:prstGeom>
            <a:noFill/>
          </p:spPr>
          <p:txBody>
            <a:bodyPr wrap="square">
              <a:spAutoFit/>
            </a:bodyPr>
            <a:lstStyle/>
            <a:p>
              <a:r>
                <a:rPr lang="es-ES" sz="5400" b="1" dirty="0"/>
                <a:t>6</a:t>
              </a:r>
            </a:p>
          </p:txBody>
        </p:sp>
      </p:grpSp>
      <p:sp>
        <p:nvSpPr>
          <p:cNvPr id="97" name="CuadroTexto 96">
            <a:extLst>
              <a:ext uri="{FF2B5EF4-FFF2-40B4-BE49-F238E27FC236}">
                <a16:creationId xmlns:a16="http://schemas.microsoft.com/office/drawing/2014/main" id="{1C9A2D45-3E74-94DD-3E86-ED91C0065D82}"/>
              </a:ext>
            </a:extLst>
          </p:cNvPr>
          <p:cNvSpPr txBox="1"/>
          <p:nvPr/>
        </p:nvSpPr>
        <p:spPr>
          <a:xfrm>
            <a:off x="8271269" y="983669"/>
            <a:ext cx="6535182"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Priorización de conclusiones por CD*</a:t>
            </a:r>
          </a:p>
        </p:txBody>
      </p:sp>
      <p:sp>
        <p:nvSpPr>
          <p:cNvPr id="99" name="CuadroTexto 98">
            <a:extLst>
              <a:ext uri="{FF2B5EF4-FFF2-40B4-BE49-F238E27FC236}">
                <a16:creationId xmlns:a16="http://schemas.microsoft.com/office/drawing/2014/main" id="{DA4FB2C3-35A0-DE8B-3FF7-5C525EEF4226}"/>
              </a:ext>
            </a:extLst>
          </p:cNvPr>
          <p:cNvSpPr txBox="1"/>
          <p:nvPr/>
        </p:nvSpPr>
        <p:spPr>
          <a:xfrm>
            <a:off x="8286824" y="1533186"/>
            <a:ext cx="6475205" cy="2246769"/>
          </a:xfrm>
          <a:prstGeom prst="rect">
            <a:avLst/>
          </a:prstGeom>
          <a:solidFill>
            <a:schemeClr val="bg1">
              <a:lumMod val="95000"/>
            </a:schemeClr>
          </a:solidFill>
          <a:ln>
            <a:solidFill>
              <a:schemeClr val="tx1">
                <a:lumMod val="50000"/>
              </a:schemeClr>
            </a:solidFill>
          </a:ln>
          <a:effectLst>
            <a:innerShdw blurRad="63500" dist="50800" dir="13500000">
              <a:prstClr val="black">
                <a:alpha val="50000"/>
              </a:prstClr>
            </a:innerShdw>
          </a:effectLst>
        </p:spPr>
        <p:txBody>
          <a:bodyPr wrap="square" rtlCol="0">
            <a:spAutoFit/>
          </a:bodyPr>
          <a:lstStyle/>
          <a:p>
            <a:pPr algn="just"/>
            <a:r>
              <a:rPr lang="es-ES" sz="2000" b="1" dirty="0"/>
              <a:t>Dado el elevado número de conclusiones del DAFO, el Comité de Dirección prioriza las siguientes asignando la siguiente puntuación:</a:t>
            </a:r>
          </a:p>
          <a:p>
            <a:pPr lvl="4" algn="just"/>
            <a:r>
              <a:rPr lang="es-ES" sz="2000" b="1" dirty="0"/>
              <a:t>1 Prioridad máxima</a:t>
            </a:r>
          </a:p>
          <a:p>
            <a:pPr lvl="4" algn="just"/>
            <a:r>
              <a:rPr lang="es-ES" sz="2000" b="1" dirty="0"/>
              <a:t>2 Prioridad alta</a:t>
            </a:r>
          </a:p>
          <a:p>
            <a:pPr lvl="4" algn="just"/>
            <a:r>
              <a:rPr lang="es-ES" sz="2000" b="1" dirty="0"/>
              <a:t>3 Prioridad media </a:t>
            </a:r>
          </a:p>
          <a:p>
            <a:pPr lvl="4" algn="just"/>
            <a:r>
              <a:rPr lang="es-ES" sz="2000" b="1" dirty="0"/>
              <a:t>4 Prioridad baja</a:t>
            </a:r>
          </a:p>
        </p:txBody>
      </p:sp>
      <p:grpSp>
        <p:nvGrpSpPr>
          <p:cNvPr id="103" name="Grupo 102">
            <a:extLst>
              <a:ext uri="{FF2B5EF4-FFF2-40B4-BE49-F238E27FC236}">
                <a16:creationId xmlns:a16="http://schemas.microsoft.com/office/drawing/2014/main" id="{FDF724AF-0050-6A6E-4420-82F6A55ABA75}"/>
              </a:ext>
            </a:extLst>
          </p:cNvPr>
          <p:cNvGrpSpPr/>
          <p:nvPr/>
        </p:nvGrpSpPr>
        <p:grpSpPr>
          <a:xfrm>
            <a:off x="2427736" y="4423644"/>
            <a:ext cx="4020005" cy="5531356"/>
            <a:chOff x="-135487" y="1681505"/>
            <a:chExt cx="8646341" cy="11469702"/>
          </a:xfrm>
        </p:grpSpPr>
        <p:sp>
          <p:nvSpPr>
            <p:cNvPr id="104" name="Freeform 13">
              <a:extLst>
                <a:ext uri="{FF2B5EF4-FFF2-40B4-BE49-F238E27FC236}">
                  <a16:creationId xmlns:a16="http://schemas.microsoft.com/office/drawing/2014/main" id="{ACFA6F88-EDCD-5817-BCE9-32498C65EAD7}"/>
                </a:ext>
              </a:extLst>
            </p:cNvPr>
            <p:cNvSpPr>
              <a:spLocks/>
            </p:cNvSpPr>
            <p:nvPr/>
          </p:nvSpPr>
          <p:spPr bwMode="auto">
            <a:xfrm>
              <a:off x="-77647" y="7770430"/>
              <a:ext cx="5600712" cy="2218704"/>
            </a:xfrm>
            <a:custGeom>
              <a:avLst/>
              <a:gdLst>
                <a:gd name="connsiteX0" fmla="*/ 0 w 5327650"/>
                <a:gd name="connsiteY0" fmla="*/ 0 h 1784350"/>
                <a:gd name="connsiteX1" fmla="*/ 4505325 w 5327650"/>
                <a:gd name="connsiteY1" fmla="*/ 0 h 1784350"/>
                <a:gd name="connsiteX2" fmla="*/ 5327650 w 5327650"/>
                <a:gd name="connsiteY2" fmla="*/ 895350 h 1784350"/>
                <a:gd name="connsiteX3" fmla="*/ 4505325 w 5327650"/>
                <a:gd name="connsiteY3" fmla="*/ 1784350 h 1784350"/>
                <a:gd name="connsiteX4" fmla="*/ 0 w 5327650"/>
                <a:gd name="connsiteY4" fmla="*/ 1784350 h 1784350"/>
                <a:gd name="connsiteX5" fmla="*/ 0 w 5327650"/>
                <a:gd name="connsiteY5" fmla="*/ 1741774 h 1784350"/>
                <a:gd name="connsiteX6" fmla="*/ 788988 w 5327650"/>
                <a:gd name="connsiteY6" fmla="*/ 895350 h 1784350"/>
                <a:gd name="connsiteX7" fmla="*/ 0 w 5327650"/>
                <a:gd name="connsiteY7" fmla="*/ 42880 h 1784350"/>
                <a:gd name="connsiteX8" fmla="*/ 0 w 5327650"/>
                <a:gd name="connsiteY8"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650" h="1784350">
                  <a:moveTo>
                    <a:pt x="0" y="0"/>
                  </a:moveTo>
                  <a:lnTo>
                    <a:pt x="4505325" y="0"/>
                  </a:lnTo>
                  <a:lnTo>
                    <a:pt x="5327650" y="895350"/>
                  </a:lnTo>
                  <a:lnTo>
                    <a:pt x="4505325" y="1784350"/>
                  </a:lnTo>
                  <a:lnTo>
                    <a:pt x="0" y="1784350"/>
                  </a:lnTo>
                  <a:lnTo>
                    <a:pt x="0" y="1741774"/>
                  </a:lnTo>
                  <a:lnTo>
                    <a:pt x="788988" y="895350"/>
                  </a:lnTo>
                  <a:lnTo>
                    <a:pt x="0" y="4288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200" dirty="0"/>
            </a:p>
          </p:txBody>
        </p:sp>
        <p:sp>
          <p:nvSpPr>
            <p:cNvPr id="105" name="Freeform 19">
              <a:extLst>
                <a:ext uri="{FF2B5EF4-FFF2-40B4-BE49-F238E27FC236}">
                  <a16:creationId xmlns:a16="http://schemas.microsoft.com/office/drawing/2014/main" id="{CB200FEF-C990-27D9-A806-35AFC6C4E0DC}"/>
                </a:ext>
              </a:extLst>
            </p:cNvPr>
            <p:cNvSpPr>
              <a:spLocks/>
            </p:cNvSpPr>
            <p:nvPr/>
          </p:nvSpPr>
          <p:spPr bwMode="auto">
            <a:xfrm>
              <a:off x="-77647" y="10932503"/>
              <a:ext cx="5600712" cy="2218704"/>
            </a:xfrm>
            <a:custGeom>
              <a:avLst/>
              <a:gdLst>
                <a:gd name="connsiteX0" fmla="*/ 0 w 5327650"/>
                <a:gd name="connsiteY0" fmla="*/ 0 h 1784350"/>
                <a:gd name="connsiteX1" fmla="*/ 4505325 w 5327650"/>
                <a:gd name="connsiteY1" fmla="*/ 0 h 1784350"/>
                <a:gd name="connsiteX2" fmla="*/ 5327650 w 5327650"/>
                <a:gd name="connsiteY2" fmla="*/ 895350 h 1784350"/>
                <a:gd name="connsiteX3" fmla="*/ 4505325 w 5327650"/>
                <a:gd name="connsiteY3" fmla="*/ 1784350 h 1784350"/>
                <a:gd name="connsiteX4" fmla="*/ 0 w 5327650"/>
                <a:gd name="connsiteY4" fmla="*/ 1784350 h 1784350"/>
                <a:gd name="connsiteX5" fmla="*/ 0 w 5327650"/>
                <a:gd name="connsiteY5" fmla="*/ 1741774 h 1784350"/>
                <a:gd name="connsiteX6" fmla="*/ 788988 w 5327650"/>
                <a:gd name="connsiteY6" fmla="*/ 895350 h 1784350"/>
                <a:gd name="connsiteX7" fmla="*/ 0 w 5327650"/>
                <a:gd name="connsiteY7" fmla="*/ 42880 h 1784350"/>
                <a:gd name="connsiteX8" fmla="*/ 0 w 5327650"/>
                <a:gd name="connsiteY8"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650" h="1784350">
                  <a:moveTo>
                    <a:pt x="0" y="0"/>
                  </a:moveTo>
                  <a:lnTo>
                    <a:pt x="4505325" y="0"/>
                  </a:lnTo>
                  <a:lnTo>
                    <a:pt x="5327650" y="895350"/>
                  </a:lnTo>
                  <a:lnTo>
                    <a:pt x="4505325" y="1784350"/>
                  </a:lnTo>
                  <a:lnTo>
                    <a:pt x="0" y="1784350"/>
                  </a:lnTo>
                  <a:lnTo>
                    <a:pt x="0" y="1741774"/>
                  </a:lnTo>
                  <a:lnTo>
                    <a:pt x="788988" y="895350"/>
                  </a:lnTo>
                  <a:lnTo>
                    <a:pt x="0" y="4288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200" dirty="0"/>
            </a:p>
          </p:txBody>
        </p:sp>
        <p:sp>
          <p:nvSpPr>
            <p:cNvPr id="106" name="Freeform 20">
              <a:extLst>
                <a:ext uri="{FF2B5EF4-FFF2-40B4-BE49-F238E27FC236}">
                  <a16:creationId xmlns:a16="http://schemas.microsoft.com/office/drawing/2014/main" id="{5AC23ECA-EAC5-AEAC-971D-8E224047A66E}"/>
                </a:ext>
              </a:extLst>
            </p:cNvPr>
            <p:cNvSpPr>
              <a:spLocks/>
            </p:cNvSpPr>
            <p:nvPr/>
          </p:nvSpPr>
          <p:spPr bwMode="auto">
            <a:xfrm>
              <a:off x="-125471" y="1681505"/>
              <a:ext cx="5600712" cy="2218704"/>
            </a:xfrm>
            <a:custGeom>
              <a:avLst/>
              <a:gdLst>
                <a:gd name="connsiteX0" fmla="*/ 0 w 5327650"/>
                <a:gd name="connsiteY0" fmla="*/ 0 h 1784350"/>
                <a:gd name="connsiteX1" fmla="*/ 4505325 w 5327650"/>
                <a:gd name="connsiteY1" fmla="*/ 0 h 1784350"/>
                <a:gd name="connsiteX2" fmla="*/ 5327650 w 5327650"/>
                <a:gd name="connsiteY2" fmla="*/ 895350 h 1784350"/>
                <a:gd name="connsiteX3" fmla="*/ 4505325 w 5327650"/>
                <a:gd name="connsiteY3" fmla="*/ 1784350 h 1784350"/>
                <a:gd name="connsiteX4" fmla="*/ 0 w 5327650"/>
                <a:gd name="connsiteY4" fmla="*/ 1784350 h 1784350"/>
                <a:gd name="connsiteX5" fmla="*/ 0 w 5327650"/>
                <a:gd name="connsiteY5" fmla="*/ 1741774 h 1784350"/>
                <a:gd name="connsiteX6" fmla="*/ 788988 w 5327650"/>
                <a:gd name="connsiteY6" fmla="*/ 895350 h 1784350"/>
                <a:gd name="connsiteX7" fmla="*/ 0 w 5327650"/>
                <a:gd name="connsiteY7" fmla="*/ 42880 h 1784350"/>
                <a:gd name="connsiteX8" fmla="*/ 0 w 5327650"/>
                <a:gd name="connsiteY8"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650" h="1784350">
                  <a:moveTo>
                    <a:pt x="0" y="0"/>
                  </a:moveTo>
                  <a:lnTo>
                    <a:pt x="4505325" y="0"/>
                  </a:lnTo>
                  <a:lnTo>
                    <a:pt x="5327650" y="895350"/>
                  </a:lnTo>
                  <a:lnTo>
                    <a:pt x="4505325" y="1784350"/>
                  </a:lnTo>
                  <a:lnTo>
                    <a:pt x="0" y="1784350"/>
                  </a:lnTo>
                  <a:lnTo>
                    <a:pt x="0" y="1741774"/>
                  </a:lnTo>
                  <a:lnTo>
                    <a:pt x="788988" y="895350"/>
                  </a:lnTo>
                  <a:lnTo>
                    <a:pt x="0" y="42880"/>
                  </a:lnTo>
                  <a:lnTo>
                    <a:pt x="0" y="0"/>
                  </a:lnTo>
                  <a:close/>
                </a:path>
              </a:pathLst>
            </a:custGeom>
            <a:solidFill>
              <a:srgbClr val="000004"/>
            </a:solidFill>
            <a:ln>
              <a:noFill/>
            </a:ln>
          </p:spPr>
          <p:txBody>
            <a:bodyPr vert="horz" wrap="square" lIns="91440" tIns="45720" rIns="91440" bIns="45720" numCol="1" anchor="t" anchorCtr="0" compatLnSpc="1">
              <a:prstTxWarp prst="textNoShape">
                <a:avLst/>
              </a:prstTxWarp>
              <a:noAutofit/>
            </a:bodyPr>
            <a:lstStyle/>
            <a:p>
              <a:endParaRPr lang="en-US" sz="1200"/>
            </a:p>
          </p:txBody>
        </p:sp>
        <p:sp>
          <p:nvSpPr>
            <p:cNvPr id="107" name="Freeform 21">
              <a:extLst>
                <a:ext uri="{FF2B5EF4-FFF2-40B4-BE49-F238E27FC236}">
                  <a16:creationId xmlns:a16="http://schemas.microsoft.com/office/drawing/2014/main" id="{4A317BAA-D6B4-AC65-CECC-D0FBBB6D282C}"/>
                </a:ext>
              </a:extLst>
            </p:cNvPr>
            <p:cNvSpPr>
              <a:spLocks/>
            </p:cNvSpPr>
            <p:nvPr/>
          </p:nvSpPr>
          <p:spPr bwMode="auto">
            <a:xfrm>
              <a:off x="-135487" y="4801926"/>
              <a:ext cx="5600712" cy="2218704"/>
            </a:xfrm>
            <a:custGeom>
              <a:avLst/>
              <a:gdLst>
                <a:gd name="connsiteX0" fmla="*/ 0 w 5327650"/>
                <a:gd name="connsiteY0" fmla="*/ 0 h 1784350"/>
                <a:gd name="connsiteX1" fmla="*/ 4505325 w 5327650"/>
                <a:gd name="connsiteY1" fmla="*/ 0 h 1784350"/>
                <a:gd name="connsiteX2" fmla="*/ 5327650 w 5327650"/>
                <a:gd name="connsiteY2" fmla="*/ 895350 h 1784350"/>
                <a:gd name="connsiteX3" fmla="*/ 4505325 w 5327650"/>
                <a:gd name="connsiteY3" fmla="*/ 1784350 h 1784350"/>
                <a:gd name="connsiteX4" fmla="*/ 0 w 5327650"/>
                <a:gd name="connsiteY4" fmla="*/ 1784350 h 1784350"/>
                <a:gd name="connsiteX5" fmla="*/ 0 w 5327650"/>
                <a:gd name="connsiteY5" fmla="*/ 1741774 h 1784350"/>
                <a:gd name="connsiteX6" fmla="*/ 788988 w 5327650"/>
                <a:gd name="connsiteY6" fmla="*/ 895350 h 1784350"/>
                <a:gd name="connsiteX7" fmla="*/ 0 w 5327650"/>
                <a:gd name="connsiteY7" fmla="*/ 42880 h 1784350"/>
                <a:gd name="connsiteX8" fmla="*/ 0 w 5327650"/>
                <a:gd name="connsiteY8"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650" h="1784350">
                  <a:moveTo>
                    <a:pt x="0" y="0"/>
                  </a:moveTo>
                  <a:lnTo>
                    <a:pt x="4505325" y="0"/>
                  </a:lnTo>
                  <a:lnTo>
                    <a:pt x="5327650" y="895350"/>
                  </a:lnTo>
                  <a:lnTo>
                    <a:pt x="4505325" y="1784350"/>
                  </a:lnTo>
                  <a:lnTo>
                    <a:pt x="0" y="1784350"/>
                  </a:lnTo>
                  <a:lnTo>
                    <a:pt x="0" y="1741774"/>
                  </a:lnTo>
                  <a:lnTo>
                    <a:pt x="788988" y="895350"/>
                  </a:lnTo>
                  <a:lnTo>
                    <a:pt x="0" y="42880"/>
                  </a:lnTo>
                  <a:lnTo>
                    <a:pt x="0" y="0"/>
                  </a:lnTo>
                  <a:close/>
                </a:path>
              </a:pathLst>
            </a:custGeom>
            <a:solidFill>
              <a:srgbClr val="00B050"/>
            </a:solidFill>
            <a:ln>
              <a:noFill/>
            </a:ln>
          </p:spPr>
          <p:txBody>
            <a:bodyPr vert="horz" wrap="square" lIns="91440" tIns="45720" rIns="91440" bIns="45720" numCol="1" anchor="t" anchorCtr="0" compatLnSpc="1">
              <a:prstTxWarp prst="textNoShape">
                <a:avLst/>
              </a:prstTxWarp>
              <a:noAutofit/>
            </a:bodyPr>
            <a:lstStyle/>
            <a:p>
              <a:endParaRPr lang="en-US" sz="1200"/>
            </a:p>
          </p:txBody>
        </p:sp>
        <p:sp>
          <p:nvSpPr>
            <p:cNvPr id="108" name="Freeform 2">
              <a:extLst>
                <a:ext uri="{FF2B5EF4-FFF2-40B4-BE49-F238E27FC236}">
                  <a16:creationId xmlns:a16="http://schemas.microsoft.com/office/drawing/2014/main" id="{1C9A2E9E-78AF-91AC-682A-81EF922DF5FC}"/>
                </a:ext>
              </a:extLst>
            </p:cNvPr>
            <p:cNvSpPr>
              <a:spLocks noChangeArrowheads="1"/>
            </p:cNvSpPr>
            <p:nvPr/>
          </p:nvSpPr>
          <p:spPr bwMode="auto">
            <a:xfrm>
              <a:off x="1164583" y="8440725"/>
              <a:ext cx="903815" cy="904051"/>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noFill/>
            <a:ln>
              <a:solidFill>
                <a:srgbClr val="F9F9F9"/>
              </a:solidFill>
            </a:ln>
            <a:effectLst/>
          </p:spPr>
          <p:txBody>
            <a:bodyPr wrap="none" lIns="243781" tIns="121891" rIns="243781" bIns="121891" anchor="ctr"/>
            <a:lstStyle/>
            <a:p>
              <a:endParaRPr lang="en-US" b="1" dirty="0"/>
            </a:p>
          </p:txBody>
        </p:sp>
        <p:sp>
          <p:nvSpPr>
            <p:cNvPr id="109" name="Freeform 3">
              <a:extLst>
                <a:ext uri="{FF2B5EF4-FFF2-40B4-BE49-F238E27FC236}">
                  <a16:creationId xmlns:a16="http://schemas.microsoft.com/office/drawing/2014/main" id="{3EF805F5-CF94-7D62-17B4-97D750C40A78}"/>
                </a:ext>
              </a:extLst>
            </p:cNvPr>
            <p:cNvSpPr>
              <a:spLocks noChangeArrowheads="1"/>
            </p:cNvSpPr>
            <p:nvPr/>
          </p:nvSpPr>
          <p:spPr bwMode="auto">
            <a:xfrm>
              <a:off x="782379" y="2330288"/>
              <a:ext cx="1038734" cy="79752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noFill/>
            <a:ln>
              <a:solidFill>
                <a:srgbClr val="F9F9F9">
                  <a:alpha val="89000"/>
                </a:srgbClr>
              </a:solidFill>
            </a:ln>
            <a:effectLst/>
          </p:spPr>
          <p:txBody>
            <a:bodyPr wrap="none" lIns="243781" tIns="121891" rIns="243781" bIns="121891" anchor="ctr"/>
            <a:lstStyle/>
            <a:p>
              <a:endParaRPr lang="en-US" b="1" dirty="0"/>
            </a:p>
          </p:txBody>
        </p:sp>
        <p:sp>
          <p:nvSpPr>
            <p:cNvPr id="110" name="Freeform 1">
              <a:extLst>
                <a:ext uri="{FF2B5EF4-FFF2-40B4-BE49-F238E27FC236}">
                  <a16:creationId xmlns:a16="http://schemas.microsoft.com/office/drawing/2014/main" id="{6FD7FDA9-5CD4-1F29-E088-CEB632FE793C}"/>
                </a:ext>
              </a:extLst>
            </p:cNvPr>
            <p:cNvSpPr>
              <a:spLocks noChangeArrowheads="1"/>
            </p:cNvSpPr>
            <p:nvPr/>
          </p:nvSpPr>
          <p:spPr bwMode="auto">
            <a:xfrm>
              <a:off x="749501" y="11761134"/>
              <a:ext cx="753904" cy="754102"/>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noFill/>
            <a:ln>
              <a:solidFill>
                <a:srgbClr val="F9F9F9"/>
              </a:solidFill>
            </a:ln>
            <a:effectLst/>
          </p:spPr>
          <p:txBody>
            <a:bodyPr wrap="none" lIns="243781" tIns="121891" rIns="243781" bIns="121891" anchor="ctr"/>
            <a:lstStyle/>
            <a:p>
              <a:endParaRPr lang="en-US" b="1" dirty="0"/>
            </a:p>
          </p:txBody>
        </p:sp>
        <p:sp>
          <p:nvSpPr>
            <p:cNvPr id="111" name="Freeform 4">
              <a:extLst>
                <a:ext uri="{FF2B5EF4-FFF2-40B4-BE49-F238E27FC236}">
                  <a16:creationId xmlns:a16="http://schemas.microsoft.com/office/drawing/2014/main" id="{CD2F2259-F8C6-28EA-D056-A2B4D5A5B799}"/>
                </a:ext>
              </a:extLst>
            </p:cNvPr>
            <p:cNvSpPr>
              <a:spLocks noChangeArrowheads="1"/>
            </p:cNvSpPr>
            <p:nvPr/>
          </p:nvSpPr>
          <p:spPr bwMode="auto">
            <a:xfrm>
              <a:off x="971116" y="5450740"/>
              <a:ext cx="797319" cy="797525"/>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noFill/>
            <a:ln>
              <a:solidFill>
                <a:srgbClr val="F9F9F9">
                  <a:alpha val="89000"/>
                </a:srgbClr>
              </a:solidFill>
            </a:ln>
            <a:effectLst/>
          </p:spPr>
          <p:txBody>
            <a:bodyPr wrap="none" lIns="243781" tIns="121891" rIns="243781" bIns="121891" anchor="ctr"/>
            <a:lstStyle/>
            <a:p>
              <a:endParaRPr lang="en-US" b="1" dirty="0"/>
            </a:p>
          </p:txBody>
        </p:sp>
        <p:sp>
          <p:nvSpPr>
            <p:cNvPr id="112" name="CuadroTexto 111">
              <a:extLst>
                <a:ext uri="{FF2B5EF4-FFF2-40B4-BE49-F238E27FC236}">
                  <a16:creationId xmlns:a16="http://schemas.microsoft.com/office/drawing/2014/main" id="{F05B1CC8-12FA-B70F-4CC3-E3F1D44E939A}"/>
                </a:ext>
              </a:extLst>
            </p:cNvPr>
            <p:cNvSpPr txBox="1"/>
            <p:nvPr/>
          </p:nvSpPr>
          <p:spPr>
            <a:xfrm>
              <a:off x="2441550" y="8519751"/>
              <a:ext cx="2731197" cy="702018"/>
            </a:xfrm>
            <a:prstGeom prst="rect">
              <a:avLst/>
            </a:prstGeom>
            <a:noFill/>
          </p:spPr>
          <p:txBody>
            <a:bodyPr wrap="square">
              <a:spAutoFit/>
            </a:bodyPr>
            <a:lstStyle/>
            <a:p>
              <a:r>
                <a:rPr lang="es-ES" sz="1600" b="1" dirty="0">
                  <a:solidFill>
                    <a:schemeClr val="bg1"/>
                  </a:solidFill>
                </a:rPr>
                <a:t>Fortalezas</a:t>
              </a:r>
            </a:p>
          </p:txBody>
        </p:sp>
        <p:sp>
          <p:nvSpPr>
            <p:cNvPr id="113" name="Rectangle 19">
              <a:extLst>
                <a:ext uri="{FF2B5EF4-FFF2-40B4-BE49-F238E27FC236}">
                  <a16:creationId xmlns:a16="http://schemas.microsoft.com/office/drawing/2014/main" id="{E93AF2A0-0A77-8EA7-D98B-5C1692C2E5B4}"/>
                </a:ext>
              </a:extLst>
            </p:cNvPr>
            <p:cNvSpPr/>
            <p:nvPr/>
          </p:nvSpPr>
          <p:spPr>
            <a:xfrm>
              <a:off x="1427933" y="11653206"/>
              <a:ext cx="4135327" cy="969958"/>
            </a:xfrm>
            <a:prstGeom prst="rect">
              <a:avLst/>
            </a:prstGeom>
          </p:spPr>
          <p:txBody>
            <a:bodyPr wrap="none" lIns="219405" tIns="109703" rIns="219405" bIns="109703">
              <a:spAutoFit/>
            </a:bodyPr>
            <a:lstStyle/>
            <a:p>
              <a:r>
                <a:rPr lang="en-US" sz="1600" b="1" dirty="0" err="1">
                  <a:solidFill>
                    <a:schemeClr val="bg1"/>
                  </a:solidFill>
                </a:rPr>
                <a:t>Oportunidades</a:t>
              </a:r>
              <a:endParaRPr lang="bg-BG" sz="1600" b="1" dirty="0">
                <a:solidFill>
                  <a:schemeClr val="bg1"/>
                </a:solidFill>
              </a:endParaRPr>
            </a:p>
          </p:txBody>
        </p:sp>
        <p:sp>
          <p:nvSpPr>
            <p:cNvPr id="114" name="CuadroTexto 113">
              <a:extLst>
                <a:ext uri="{FF2B5EF4-FFF2-40B4-BE49-F238E27FC236}">
                  <a16:creationId xmlns:a16="http://schemas.microsoft.com/office/drawing/2014/main" id="{CF8E3241-0E60-99D7-77CD-3841FE6A450C}"/>
                </a:ext>
              </a:extLst>
            </p:cNvPr>
            <p:cNvSpPr txBox="1"/>
            <p:nvPr/>
          </p:nvSpPr>
          <p:spPr>
            <a:xfrm>
              <a:off x="2036796" y="2498468"/>
              <a:ext cx="3133409" cy="702018"/>
            </a:xfrm>
            <a:prstGeom prst="rect">
              <a:avLst/>
            </a:prstGeom>
            <a:noFill/>
          </p:spPr>
          <p:txBody>
            <a:bodyPr wrap="square">
              <a:spAutoFit/>
            </a:bodyPr>
            <a:lstStyle/>
            <a:p>
              <a:r>
                <a:rPr lang="es-ES" sz="1600" b="1" dirty="0">
                  <a:solidFill>
                    <a:schemeClr val="bg1"/>
                  </a:solidFill>
                </a:rPr>
                <a:t>Debilidades</a:t>
              </a:r>
            </a:p>
          </p:txBody>
        </p:sp>
        <p:sp>
          <p:nvSpPr>
            <p:cNvPr id="115" name="Rectangle 19">
              <a:extLst>
                <a:ext uri="{FF2B5EF4-FFF2-40B4-BE49-F238E27FC236}">
                  <a16:creationId xmlns:a16="http://schemas.microsoft.com/office/drawing/2014/main" id="{2066C393-C14A-992F-61E3-C636848FE448}"/>
                </a:ext>
              </a:extLst>
            </p:cNvPr>
            <p:cNvSpPr/>
            <p:nvPr/>
          </p:nvSpPr>
          <p:spPr>
            <a:xfrm>
              <a:off x="2071379" y="5450740"/>
              <a:ext cx="3128576" cy="969958"/>
            </a:xfrm>
            <a:prstGeom prst="rect">
              <a:avLst/>
            </a:prstGeom>
          </p:spPr>
          <p:txBody>
            <a:bodyPr wrap="none" lIns="219405" tIns="109703" rIns="219405" bIns="109703">
              <a:spAutoFit/>
            </a:bodyPr>
            <a:lstStyle/>
            <a:p>
              <a:r>
                <a:rPr lang="en-US" sz="1600" b="1" dirty="0" err="1">
                  <a:solidFill>
                    <a:schemeClr val="bg1"/>
                  </a:solidFill>
                </a:rPr>
                <a:t>Amenazas</a:t>
              </a:r>
              <a:endParaRPr lang="bg-BG" sz="1600" b="1" dirty="0">
                <a:solidFill>
                  <a:schemeClr val="bg1"/>
                </a:solidFill>
              </a:endParaRPr>
            </a:p>
          </p:txBody>
        </p:sp>
        <p:sp>
          <p:nvSpPr>
            <p:cNvPr id="116" name="CuadroTexto 115">
              <a:extLst>
                <a:ext uri="{FF2B5EF4-FFF2-40B4-BE49-F238E27FC236}">
                  <a16:creationId xmlns:a16="http://schemas.microsoft.com/office/drawing/2014/main" id="{50A12FE0-196D-5BBB-D7C7-33194BCCAE7A}"/>
                </a:ext>
              </a:extLst>
            </p:cNvPr>
            <p:cNvSpPr txBox="1"/>
            <p:nvPr/>
          </p:nvSpPr>
          <p:spPr>
            <a:xfrm>
              <a:off x="5162488" y="1764915"/>
              <a:ext cx="3289955" cy="1914597"/>
            </a:xfrm>
            <a:prstGeom prst="rect">
              <a:avLst/>
            </a:prstGeom>
            <a:noFill/>
          </p:spPr>
          <p:txBody>
            <a:bodyPr wrap="square">
              <a:spAutoFit/>
            </a:bodyPr>
            <a:lstStyle/>
            <a:p>
              <a:pPr algn="ctr"/>
              <a:r>
                <a:rPr lang="es-ES" sz="5400" b="1" dirty="0">
                  <a:solidFill>
                    <a:srgbClr val="000004"/>
                  </a:solidFill>
                  <a:latin typeface="Raleway (Cuerpo)"/>
                </a:rPr>
                <a:t>15</a:t>
              </a:r>
              <a:endParaRPr lang="es-ES" sz="5400" dirty="0">
                <a:latin typeface="Raleway (Cuerpo)"/>
              </a:endParaRPr>
            </a:p>
          </p:txBody>
        </p:sp>
        <p:sp>
          <p:nvSpPr>
            <p:cNvPr id="117" name="CuadroTexto 116">
              <a:extLst>
                <a:ext uri="{FF2B5EF4-FFF2-40B4-BE49-F238E27FC236}">
                  <a16:creationId xmlns:a16="http://schemas.microsoft.com/office/drawing/2014/main" id="{4346BAE6-41A4-7D6B-4219-6AC893BBC9AE}"/>
                </a:ext>
              </a:extLst>
            </p:cNvPr>
            <p:cNvSpPr txBox="1"/>
            <p:nvPr/>
          </p:nvSpPr>
          <p:spPr>
            <a:xfrm>
              <a:off x="5320410" y="4943404"/>
              <a:ext cx="3015993" cy="1914597"/>
            </a:xfrm>
            <a:prstGeom prst="rect">
              <a:avLst/>
            </a:prstGeom>
            <a:noFill/>
          </p:spPr>
          <p:txBody>
            <a:bodyPr wrap="square">
              <a:spAutoFit/>
            </a:bodyPr>
            <a:lstStyle/>
            <a:p>
              <a:pPr algn="ctr"/>
              <a:r>
                <a:rPr lang="es-ES" sz="5400" b="1" dirty="0">
                  <a:solidFill>
                    <a:srgbClr val="000004"/>
                  </a:solidFill>
                  <a:latin typeface="Raleway (Cuerpo)"/>
                </a:rPr>
                <a:t>13</a:t>
              </a:r>
              <a:endParaRPr lang="es-ES" sz="5400" dirty="0">
                <a:latin typeface="Raleway (Cuerpo)"/>
              </a:endParaRPr>
            </a:p>
          </p:txBody>
        </p:sp>
        <p:sp>
          <p:nvSpPr>
            <p:cNvPr id="118" name="CuadroTexto 117">
              <a:extLst>
                <a:ext uri="{FF2B5EF4-FFF2-40B4-BE49-F238E27FC236}">
                  <a16:creationId xmlns:a16="http://schemas.microsoft.com/office/drawing/2014/main" id="{0D3ACC84-2ECA-0516-E16C-C7A294F9030A}"/>
                </a:ext>
              </a:extLst>
            </p:cNvPr>
            <p:cNvSpPr txBox="1"/>
            <p:nvPr/>
          </p:nvSpPr>
          <p:spPr>
            <a:xfrm>
              <a:off x="5448943" y="11199814"/>
              <a:ext cx="3013470" cy="1914597"/>
            </a:xfrm>
            <a:prstGeom prst="rect">
              <a:avLst/>
            </a:prstGeom>
            <a:noFill/>
          </p:spPr>
          <p:txBody>
            <a:bodyPr wrap="square">
              <a:spAutoFit/>
            </a:bodyPr>
            <a:lstStyle/>
            <a:p>
              <a:pPr algn="ctr"/>
              <a:r>
                <a:rPr lang="es-ES" sz="5400" b="1" dirty="0">
                  <a:solidFill>
                    <a:srgbClr val="000004"/>
                  </a:solidFill>
                  <a:latin typeface="Raleway (Cuerpo)"/>
                </a:rPr>
                <a:t>7</a:t>
              </a:r>
              <a:endParaRPr lang="es-ES" sz="5400" dirty="0">
                <a:latin typeface="Raleway (Cuerpo)"/>
              </a:endParaRPr>
            </a:p>
          </p:txBody>
        </p:sp>
        <p:sp>
          <p:nvSpPr>
            <p:cNvPr id="119" name="CuadroTexto 118">
              <a:extLst>
                <a:ext uri="{FF2B5EF4-FFF2-40B4-BE49-F238E27FC236}">
                  <a16:creationId xmlns:a16="http://schemas.microsoft.com/office/drawing/2014/main" id="{34E829F2-7F9F-85A0-7E71-B5702808E06B}"/>
                </a:ext>
              </a:extLst>
            </p:cNvPr>
            <p:cNvSpPr txBox="1"/>
            <p:nvPr/>
          </p:nvSpPr>
          <p:spPr>
            <a:xfrm>
              <a:off x="5145956" y="7912371"/>
              <a:ext cx="3364898" cy="1914597"/>
            </a:xfrm>
            <a:prstGeom prst="rect">
              <a:avLst/>
            </a:prstGeom>
            <a:noFill/>
          </p:spPr>
          <p:txBody>
            <a:bodyPr wrap="square">
              <a:spAutoFit/>
            </a:bodyPr>
            <a:lstStyle/>
            <a:p>
              <a:pPr algn="ctr"/>
              <a:r>
                <a:rPr lang="es-ES" sz="5400" b="1" dirty="0">
                  <a:solidFill>
                    <a:srgbClr val="000004"/>
                  </a:solidFill>
                  <a:latin typeface="Raleway (Cuerpo)"/>
                </a:rPr>
                <a:t>10</a:t>
              </a:r>
              <a:endParaRPr lang="es-ES" sz="5400" dirty="0">
                <a:latin typeface="Raleway (Cuerpo)"/>
              </a:endParaRPr>
            </a:p>
          </p:txBody>
        </p:sp>
      </p:grpSp>
      <p:grpSp>
        <p:nvGrpSpPr>
          <p:cNvPr id="124" name="Grupo 123">
            <a:extLst>
              <a:ext uri="{FF2B5EF4-FFF2-40B4-BE49-F238E27FC236}">
                <a16:creationId xmlns:a16="http://schemas.microsoft.com/office/drawing/2014/main" id="{8AA75873-2415-909B-4706-18628C844FDD}"/>
              </a:ext>
            </a:extLst>
          </p:cNvPr>
          <p:cNvGrpSpPr/>
          <p:nvPr/>
        </p:nvGrpSpPr>
        <p:grpSpPr>
          <a:xfrm>
            <a:off x="12717748" y="12906672"/>
            <a:ext cx="508153" cy="2371369"/>
            <a:chOff x="4218981" y="13067928"/>
            <a:chExt cx="508153" cy="1285056"/>
          </a:xfrm>
        </p:grpSpPr>
        <p:cxnSp>
          <p:nvCxnSpPr>
            <p:cNvPr id="125" name="Straight Connector 9">
              <a:extLst>
                <a:ext uri="{FF2B5EF4-FFF2-40B4-BE49-F238E27FC236}">
                  <a16:creationId xmlns:a16="http://schemas.microsoft.com/office/drawing/2014/main" id="{38E3C85F-26D6-A483-FC00-888C1ED48237}"/>
                </a:ext>
              </a:extLst>
            </p:cNvPr>
            <p:cNvCxnSpPr>
              <a:cxnSpLocks/>
            </p:cNvCxnSpPr>
            <p:nvPr/>
          </p:nvCxnSpPr>
          <p:spPr>
            <a:xfrm>
              <a:off x="4476116" y="13067928"/>
              <a:ext cx="0" cy="128505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9">
              <a:extLst>
                <a:ext uri="{FF2B5EF4-FFF2-40B4-BE49-F238E27FC236}">
                  <a16:creationId xmlns:a16="http://schemas.microsoft.com/office/drawing/2014/main" id="{DC668554-8FBA-3892-01F7-DE1B557BC15A}"/>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sp>
        <p:nvSpPr>
          <p:cNvPr id="129" name="Rectangle 86">
            <a:extLst>
              <a:ext uri="{FF2B5EF4-FFF2-40B4-BE49-F238E27FC236}">
                <a16:creationId xmlns:a16="http://schemas.microsoft.com/office/drawing/2014/main" id="{C6F0333F-F6C7-64C6-14BC-59F2DFD21D78}"/>
              </a:ext>
            </a:extLst>
          </p:cNvPr>
          <p:cNvSpPr/>
          <p:nvPr/>
        </p:nvSpPr>
        <p:spPr>
          <a:xfrm>
            <a:off x="3509140" y="9957712"/>
            <a:ext cx="800537" cy="1206420"/>
          </a:xfrm>
          <a:prstGeom prst="rect">
            <a:avLst/>
          </a:prstGeom>
        </p:spPr>
        <p:txBody>
          <a:bodyPr wrap="none" lIns="219391" tIns="109696" rIns="219391" bIns="109696">
            <a:spAutoFit/>
          </a:bodyPr>
          <a:lstStyle/>
          <a:p>
            <a:r>
              <a:rPr lang="en-US" sz="6400" b="1" dirty="0">
                <a:solidFill>
                  <a:srgbClr val="000004"/>
                </a:solidFill>
                <a:ea typeface="Open Sans Light" panose="020B0306030504020204" pitchFamily="34" charset="0"/>
                <a:cs typeface="Lato Regular"/>
              </a:rPr>
              <a:t>=</a:t>
            </a:r>
            <a:endParaRPr lang="bg-BG" sz="6400" b="1" dirty="0">
              <a:solidFill>
                <a:srgbClr val="000004"/>
              </a:solidFill>
              <a:cs typeface="Lato Regular"/>
            </a:endParaRPr>
          </a:p>
        </p:txBody>
      </p:sp>
      <p:sp>
        <p:nvSpPr>
          <p:cNvPr id="130" name="CuadroTexto 129">
            <a:extLst>
              <a:ext uri="{FF2B5EF4-FFF2-40B4-BE49-F238E27FC236}">
                <a16:creationId xmlns:a16="http://schemas.microsoft.com/office/drawing/2014/main" id="{DCBF270D-D947-3F5D-B5AE-2C49597CEF49}"/>
              </a:ext>
            </a:extLst>
          </p:cNvPr>
          <p:cNvSpPr txBox="1"/>
          <p:nvPr/>
        </p:nvSpPr>
        <p:spPr>
          <a:xfrm>
            <a:off x="5024145" y="10083913"/>
            <a:ext cx="1402247" cy="923330"/>
          </a:xfrm>
          <a:prstGeom prst="rect">
            <a:avLst/>
          </a:prstGeom>
          <a:noFill/>
        </p:spPr>
        <p:txBody>
          <a:bodyPr wrap="square">
            <a:spAutoFit/>
          </a:bodyPr>
          <a:lstStyle/>
          <a:p>
            <a:pPr algn="ctr"/>
            <a:r>
              <a:rPr lang="es-ES" sz="5400" b="1" dirty="0">
                <a:solidFill>
                  <a:srgbClr val="000004"/>
                </a:solidFill>
                <a:latin typeface="Raleway (Cuerpo)"/>
              </a:rPr>
              <a:t>45</a:t>
            </a:r>
            <a:endParaRPr lang="es-ES" sz="5400" dirty="0">
              <a:latin typeface="Raleway (Cuerpo)"/>
            </a:endParaRPr>
          </a:p>
        </p:txBody>
      </p:sp>
      <p:sp>
        <p:nvSpPr>
          <p:cNvPr id="131" name="Rectangle 86">
            <a:extLst>
              <a:ext uri="{FF2B5EF4-FFF2-40B4-BE49-F238E27FC236}">
                <a16:creationId xmlns:a16="http://schemas.microsoft.com/office/drawing/2014/main" id="{CC311719-C440-B5DE-ED06-E109D29DB8D6}"/>
              </a:ext>
            </a:extLst>
          </p:cNvPr>
          <p:cNvSpPr/>
          <p:nvPr/>
        </p:nvSpPr>
        <p:spPr>
          <a:xfrm>
            <a:off x="3551001" y="5309124"/>
            <a:ext cx="659473" cy="837088"/>
          </a:xfrm>
          <a:prstGeom prst="rect">
            <a:avLst/>
          </a:prstGeom>
        </p:spPr>
        <p:txBody>
          <a:bodyPr wrap="none" lIns="219391" tIns="109696" rIns="219391" bIns="109696">
            <a:spAutoFit/>
          </a:bodyPr>
          <a:lstStyle/>
          <a:p>
            <a:r>
              <a:rPr lang="en-US" sz="4000" b="1" dirty="0">
                <a:solidFill>
                  <a:srgbClr val="000004"/>
                </a:solidFill>
                <a:ea typeface="Open Sans Light" panose="020B0306030504020204" pitchFamily="34" charset="0"/>
                <a:cs typeface="Lato Regular"/>
              </a:rPr>
              <a:t>+</a:t>
            </a:r>
            <a:endParaRPr lang="bg-BG" sz="4000" b="1" dirty="0">
              <a:solidFill>
                <a:srgbClr val="000004"/>
              </a:solidFill>
              <a:cs typeface="Lato Regular"/>
            </a:endParaRPr>
          </a:p>
        </p:txBody>
      </p:sp>
      <p:sp>
        <p:nvSpPr>
          <p:cNvPr id="132" name="Rectangle 86">
            <a:extLst>
              <a:ext uri="{FF2B5EF4-FFF2-40B4-BE49-F238E27FC236}">
                <a16:creationId xmlns:a16="http://schemas.microsoft.com/office/drawing/2014/main" id="{9307BCA2-9E52-88A0-2A7B-A82961954FDB}"/>
              </a:ext>
            </a:extLst>
          </p:cNvPr>
          <p:cNvSpPr/>
          <p:nvPr/>
        </p:nvSpPr>
        <p:spPr>
          <a:xfrm>
            <a:off x="3604707" y="6725115"/>
            <a:ext cx="659473" cy="837088"/>
          </a:xfrm>
          <a:prstGeom prst="rect">
            <a:avLst/>
          </a:prstGeom>
        </p:spPr>
        <p:txBody>
          <a:bodyPr wrap="none" lIns="219391" tIns="109696" rIns="219391" bIns="109696">
            <a:spAutoFit/>
          </a:bodyPr>
          <a:lstStyle/>
          <a:p>
            <a:r>
              <a:rPr lang="en-US" sz="4000" b="1" dirty="0">
                <a:solidFill>
                  <a:srgbClr val="000004"/>
                </a:solidFill>
                <a:ea typeface="Open Sans Light" panose="020B0306030504020204" pitchFamily="34" charset="0"/>
                <a:cs typeface="Lato Regular"/>
              </a:rPr>
              <a:t>+</a:t>
            </a:r>
            <a:endParaRPr lang="bg-BG" sz="4000" b="1" dirty="0">
              <a:solidFill>
                <a:srgbClr val="000004"/>
              </a:solidFill>
              <a:cs typeface="Lato Regular"/>
            </a:endParaRPr>
          </a:p>
        </p:txBody>
      </p:sp>
      <p:sp>
        <p:nvSpPr>
          <p:cNvPr id="133" name="Rectangle 86">
            <a:extLst>
              <a:ext uri="{FF2B5EF4-FFF2-40B4-BE49-F238E27FC236}">
                <a16:creationId xmlns:a16="http://schemas.microsoft.com/office/drawing/2014/main" id="{BB6672A5-F314-4F75-B5B2-B019409D4E13}"/>
              </a:ext>
            </a:extLst>
          </p:cNvPr>
          <p:cNvSpPr/>
          <p:nvPr/>
        </p:nvSpPr>
        <p:spPr>
          <a:xfrm>
            <a:off x="3567261" y="8177367"/>
            <a:ext cx="659473" cy="837088"/>
          </a:xfrm>
          <a:prstGeom prst="rect">
            <a:avLst/>
          </a:prstGeom>
        </p:spPr>
        <p:txBody>
          <a:bodyPr wrap="none" lIns="219391" tIns="109696" rIns="219391" bIns="109696">
            <a:spAutoFit/>
          </a:bodyPr>
          <a:lstStyle/>
          <a:p>
            <a:r>
              <a:rPr lang="en-US" sz="4000" b="1" dirty="0">
                <a:solidFill>
                  <a:srgbClr val="000004"/>
                </a:solidFill>
                <a:ea typeface="Open Sans Light" panose="020B0306030504020204" pitchFamily="34" charset="0"/>
                <a:cs typeface="Lato Regular"/>
              </a:rPr>
              <a:t>+</a:t>
            </a:r>
            <a:endParaRPr lang="bg-BG" sz="4000" b="1" dirty="0">
              <a:solidFill>
                <a:srgbClr val="000004"/>
              </a:solidFill>
              <a:cs typeface="Lato Regular"/>
            </a:endParaRPr>
          </a:p>
        </p:txBody>
      </p:sp>
      <p:sp>
        <p:nvSpPr>
          <p:cNvPr id="135" name="Cerrar llave 134">
            <a:extLst>
              <a:ext uri="{FF2B5EF4-FFF2-40B4-BE49-F238E27FC236}">
                <a16:creationId xmlns:a16="http://schemas.microsoft.com/office/drawing/2014/main" id="{512484E1-C978-3CAA-D365-2C488CA2C7AD}"/>
              </a:ext>
            </a:extLst>
          </p:cNvPr>
          <p:cNvSpPr/>
          <p:nvPr/>
        </p:nvSpPr>
        <p:spPr>
          <a:xfrm>
            <a:off x="19003396" y="3779955"/>
            <a:ext cx="434250" cy="3125579"/>
          </a:xfrm>
          <a:prstGeom prst="rightBrac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sz="1600">
              <a:solidFill>
                <a:schemeClr val="tx1">
                  <a:lumMod val="20000"/>
                  <a:lumOff val="80000"/>
                </a:schemeClr>
              </a:solidFill>
            </a:endParaRPr>
          </a:p>
        </p:txBody>
      </p:sp>
      <p:sp>
        <p:nvSpPr>
          <p:cNvPr id="136" name="Cerrar llave 135">
            <a:extLst>
              <a:ext uri="{FF2B5EF4-FFF2-40B4-BE49-F238E27FC236}">
                <a16:creationId xmlns:a16="http://schemas.microsoft.com/office/drawing/2014/main" id="{4091C1C2-CD70-5D03-4C1D-6A59E1F56614}"/>
              </a:ext>
            </a:extLst>
          </p:cNvPr>
          <p:cNvSpPr/>
          <p:nvPr/>
        </p:nvSpPr>
        <p:spPr>
          <a:xfrm>
            <a:off x="19003396" y="7515280"/>
            <a:ext cx="434250" cy="3125579"/>
          </a:xfrm>
          <a:prstGeom prst="rightBrac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S" sz="1600">
              <a:solidFill>
                <a:schemeClr val="tx1">
                  <a:lumMod val="20000"/>
                  <a:lumOff val="80000"/>
                </a:schemeClr>
              </a:solidFill>
            </a:endParaRPr>
          </a:p>
        </p:txBody>
      </p:sp>
      <p:sp>
        <p:nvSpPr>
          <p:cNvPr id="137" name="Rectangle 86">
            <a:extLst>
              <a:ext uri="{FF2B5EF4-FFF2-40B4-BE49-F238E27FC236}">
                <a16:creationId xmlns:a16="http://schemas.microsoft.com/office/drawing/2014/main" id="{D7E38739-4096-D08E-28BE-EDD3217EC796}"/>
              </a:ext>
            </a:extLst>
          </p:cNvPr>
          <p:cNvSpPr/>
          <p:nvPr/>
        </p:nvSpPr>
        <p:spPr>
          <a:xfrm>
            <a:off x="20613761" y="12906672"/>
            <a:ext cx="2964591" cy="498533"/>
          </a:xfrm>
          <a:prstGeom prst="rect">
            <a:avLst/>
          </a:prstGeom>
        </p:spPr>
        <p:txBody>
          <a:bodyPr wrap="none" lIns="219391" tIns="109696" rIns="219391" bIns="109696">
            <a:spAutoFit/>
          </a:bodyPr>
          <a:lstStyle/>
          <a:p>
            <a:r>
              <a:rPr lang="en-US" b="1" dirty="0">
                <a:solidFill>
                  <a:schemeClr val="tx1">
                    <a:lumMod val="50000"/>
                  </a:schemeClr>
                </a:solidFill>
                <a:ea typeface="Open Sans Light" panose="020B0306030504020204" pitchFamily="34" charset="0"/>
                <a:cs typeface="Lato Regular"/>
              </a:rPr>
              <a:t>*CD = </a:t>
            </a:r>
            <a:r>
              <a:rPr lang="en-US" b="1" dirty="0" err="1">
                <a:solidFill>
                  <a:schemeClr val="tx1">
                    <a:lumMod val="50000"/>
                  </a:schemeClr>
                </a:solidFill>
                <a:ea typeface="Open Sans Light" panose="020B0306030504020204" pitchFamily="34" charset="0"/>
                <a:cs typeface="Lato Regular"/>
              </a:rPr>
              <a:t>Comité</a:t>
            </a:r>
            <a:r>
              <a:rPr lang="en-US" b="1" dirty="0">
                <a:solidFill>
                  <a:schemeClr val="tx1">
                    <a:lumMod val="50000"/>
                  </a:schemeClr>
                </a:solidFill>
                <a:ea typeface="Open Sans Light" panose="020B0306030504020204" pitchFamily="34" charset="0"/>
                <a:cs typeface="Lato Regular"/>
              </a:rPr>
              <a:t> </a:t>
            </a:r>
            <a:r>
              <a:rPr lang="en-US" b="1" dirty="0" err="1">
                <a:solidFill>
                  <a:schemeClr val="tx1">
                    <a:lumMod val="50000"/>
                  </a:schemeClr>
                </a:solidFill>
                <a:ea typeface="Open Sans Light" panose="020B0306030504020204" pitchFamily="34" charset="0"/>
                <a:cs typeface="Lato Regular"/>
              </a:rPr>
              <a:t>Dirección</a:t>
            </a:r>
            <a:endParaRPr lang="bg-BG" b="1" dirty="0">
              <a:solidFill>
                <a:schemeClr val="tx1">
                  <a:lumMod val="50000"/>
                </a:schemeClr>
              </a:solidFill>
              <a:cs typeface="Lato Regular"/>
            </a:endParaRPr>
          </a:p>
        </p:txBody>
      </p:sp>
      <p:sp>
        <p:nvSpPr>
          <p:cNvPr id="11" name="CuadroTexto 10">
            <a:extLst>
              <a:ext uri="{FF2B5EF4-FFF2-40B4-BE49-F238E27FC236}">
                <a16:creationId xmlns:a16="http://schemas.microsoft.com/office/drawing/2014/main" id="{BF23C788-F3C7-2128-9B3D-74C2E28D590B}"/>
              </a:ext>
            </a:extLst>
          </p:cNvPr>
          <p:cNvSpPr txBox="1"/>
          <p:nvPr/>
        </p:nvSpPr>
        <p:spPr>
          <a:xfrm>
            <a:off x="521328" y="326565"/>
            <a:ext cx="3544964" cy="707886"/>
          </a:xfrm>
          <a:prstGeom prst="rect">
            <a:avLst/>
          </a:prstGeom>
          <a:noFill/>
        </p:spPr>
        <p:txBody>
          <a:bodyPr wrap="square" rtlCol="0">
            <a:spAutoFit/>
          </a:bodyPr>
          <a:lstStyle/>
          <a:p>
            <a:r>
              <a:rPr lang="es-ES" sz="4000" b="1" dirty="0">
                <a:solidFill>
                  <a:srgbClr val="000004"/>
                </a:solidFill>
              </a:rPr>
              <a:t>Fase 4</a:t>
            </a:r>
          </a:p>
        </p:txBody>
      </p:sp>
    </p:spTree>
    <p:extLst>
      <p:ext uri="{BB962C8B-B14F-4D97-AF65-F5344CB8AC3E}">
        <p14:creationId xmlns:p14="http://schemas.microsoft.com/office/powerpoint/2010/main" val="1633969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A113-9809-E55F-0ECF-A57F0412BA2C}"/>
            </a:ext>
          </a:extLst>
        </p:cNvPr>
        <p:cNvGrpSpPr/>
        <p:nvPr/>
      </p:nvGrpSpPr>
      <p:grpSpPr>
        <a:xfrm>
          <a:off x="0" y="0"/>
          <a:ext cx="0" cy="0"/>
          <a:chOff x="0" y="0"/>
          <a:chExt cx="0" cy="0"/>
        </a:xfrm>
      </p:grpSpPr>
      <p:grpSp>
        <p:nvGrpSpPr>
          <p:cNvPr id="186" name="Grupo 185">
            <a:extLst>
              <a:ext uri="{FF2B5EF4-FFF2-40B4-BE49-F238E27FC236}">
                <a16:creationId xmlns:a16="http://schemas.microsoft.com/office/drawing/2014/main" id="{7576589D-FEE9-A5C9-AE5D-CBC35DE01D36}"/>
              </a:ext>
            </a:extLst>
          </p:cNvPr>
          <p:cNvGrpSpPr/>
          <p:nvPr/>
        </p:nvGrpSpPr>
        <p:grpSpPr>
          <a:xfrm>
            <a:off x="12618843" y="-655913"/>
            <a:ext cx="508153" cy="1139043"/>
            <a:chOff x="11131702" y="-617747"/>
            <a:chExt cx="508153" cy="1139043"/>
          </a:xfrm>
        </p:grpSpPr>
        <p:cxnSp>
          <p:nvCxnSpPr>
            <p:cNvPr id="88" name="Straight Connector 9">
              <a:extLst>
                <a:ext uri="{FF2B5EF4-FFF2-40B4-BE49-F238E27FC236}">
                  <a16:creationId xmlns:a16="http://schemas.microsoft.com/office/drawing/2014/main" id="{B9852C71-3952-D656-4861-DCA739DB0A58}"/>
                </a:ext>
              </a:extLst>
            </p:cNvPr>
            <p:cNvCxnSpPr>
              <a:cxnSpLocks/>
            </p:cNvCxnSpPr>
            <p:nvPr/>
          </p:nvCxnSpPr>
          <p:spPr>
            <a:xfrm>
              <a:off x="11360344" y="-617747"/>
              <a:ext cx="0" cy="1139043"/>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
              <a:extLst>
                <a:ext uri="{FF2B5EF4-FFF2-40B4-BE49-F238E27FC236}">
                  <a16:creationId xmlns:a16="http://schemas.microsoft.com/office/drawing/2014/main" id="{93522A1A-EEE8-0724-AD40-17E593856B43}"/>
                </a:ext>
              </a:extLst>
            </p:cNvPr>
            <p:cNvCxnSpPr>
              <a:cxnSpLocks/>
            </p:cNvCxnSpPr>
            <p:nvPr/>
          </p:nvCxnSpPr>
          <p:spPr>
            <a:xfrm flipV="1">
              <a:off x="11131702" y="521296"/>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94" name="Group 9">
            <a:extLst>
              <a:ext uri="{FF2B5EF4-FFF2-40B4-BE49-F238E27FC236}">
                <a16:creationId xmlns:a16="http://schemas.microsoft.com/office/drawing/2014/main" id="{204969BB-8D1C-878C-BD4B-F7F64CD31925}"/>
              </a:ext>
            </a:extLst>
          </p:cNvPr>
          <p:cNvGrpSpPr/>
          <p:nvPr/>
        </p:nvGrpSpPr>
        <p:grpSpPr>
          <a:xfrm>
            <a:off x="10552628" y="5985532"/>
            <a:ext cx="3552735" cy="3534203"/>
            <a:chOff x="8461429" y="3080573"/>
            <a:chExt cx="7791578" cy="8456893"/>
          </a:xfrm>
        </p:grpSpPr>
        <p:sp>
          <p:nvSpPr>
            <p:cNvPr id="95" name="Freeform 3">
              <a:extLst>
                <a:ext uri="{FF2B5EF4-FFF2-40B4-BE49-F238E27FC236}">
                  <a16:creationId xmlns:a16="http://schemas.microsoft.com/office/drawing/2014/main" id="{DE3E4E86-FED7-CA74-6357-08CD1E5E5DC3}"/>
                </a:ext>
              </a:extLst>
            </p:cNvPr>
            <p:cNvSpPr>
              <a:spLocks noChangeArrowheads="1"/>
            </p:cNvSpPr>
            <p:nvPr/>
          </p:nvSpPr>
          <p:spPr bwMode="auto">
            <a:xfrm rot="3202081">
              <a:off x="12244030" y="4038615"/>
              <a:ext cx="3980762" cy="403719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00004"/>
            </a:solidFill>
            <a:ln>
              <a:noFill/>
            </a:ln>
            <a:effectLst/>
          </p:spPr>
          <p:txBody>
            <a:bodyPr wrap="none" lIns="243765" tIns="121883" rIns="243765" bIns="121883" anchor="ctr"/>
            <a:lstStyle/>
            <a:p>
              <a:endParaRPr lang="en-US" sz="1200" dirty="0">
                <a:latin typeface="Raleway ExtraBold" panose="020B0903030101060003" pitchFamily="34" charset="0"/>
              </a:endParaRPr>
            </a:p>
          </p:txBody>
        </p:sp>
        <p:sp>
          <p:nvSpPr>
            <p:cNvPr id="96" name="Freeform 3">
              <a:extLst>
                <a:ext uri="{FF2B5EF4-FFF2-40B4-BE49-F238E27FC236}">
                  <a16:creationId xmlns:a16="http://schemas.microsoft.com/office/drawing/2014/main" id="{6B5EF613-E627-F833-E992-E9433BD91CE9}"/>
                </a:ext>
              </a:extLst>
            </p:cNvPr>
            <p:cNvSpPr>
              <a:spLocks noChangeArrowheads="1"/>
            </p:cNvSpPr>
            <p:nvPr/>
          </p:nvSpPr>
          <p:spPr bwMode="auto">
            <a:xfrm rot="19397468">
              <a:off x="9435807" y="3097162"/>
              <a:ext cx="3979727" cy="4038244"/>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a:outerShdw blurRad="1028700" dist="800100" sx="103000" sy="1030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prstTxWarp prst="textNoShape">
                <a:avLst/>
              </a:prstTxWarp>
              <a:noAutofit/>
            </a:bodyPr>
            <a:lstStyle/>
            <a:p>
              <a:pPr algn="ctr"/>
              <a:endParaRPr lang="en-US" sz="1400" dirty="0"/>
            </a:p>
          </p:txBody>
        </p:sp>
        <p:sp>
          <p:nvSpPr>
            <p:cNvPr id="97" name="Freeform 3">
              <a:extLst>
                <a:ext uri="{FF2B5EF4-FFF2-40B4-BE49-F238E27FC236}">
                  <a16:creationId xmlns:a16="http://schemas.microsoft.com/office/drawing/2014/main" id="{CCA9B3D7-7A32-33D2-4C70-AE3D109D502B}"/>
                </a:ext>
              </a:extLst>
            </p:cNvPr>
            <p:cNvSpPr>
              <a:spLocks noChangeArrowheads="1"/>
            </p:cNvSpPr>
            <p:nvPr/>
          </p:nvSpPr>
          <p:spPr bwMode="auto">
            <a:xfrm rot="8579122">
              <a:off x="11297425" y="6852088"/>
              <a:ext cx="3979727" cy="4038244"/>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0B050"/>
            </a:solidFill>
            <a:ln>
              <a:noFill/>
            </a:ln>
            <a:effectLst>
              <a:outerShdw blurRad="1028700" dist="800100" sx="103000" sy="1030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98" name="Freeform 3">
              <a:extLst>
                <a:ext uri="{FF2B5EF4-FFF2-40B4-BE49-F238E27FC236}">
                  <a16:creationId xmlns:a16="http://schemas.microsoft.com/office/drawing/2014/main" id="{F90F9180-BB74-99C0-9D78-1B9DADB94553}"/>
                </a:ext>
              </a:extLst>
            </p:cNvPr>
            <p:cNvSpPr>
              <a:spLocks noChangeArrowheads="1"/>
            </p:cNvSpPr>
            <p:nvPr/>
          </p:nvSpPr>
          <p:spPr bwMode="auto">
            <a:xfrm rot="13978264">
              <a:off x="8489645" y="5931439"/>
              <a:ext cx="3980762" cy="403719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243765" tIns="121883" rIns="243765" bIns="121883" anchor="ctr"/>
            <a:lstStyle/>
            <a:p>
              <a:endParaRPr lang="en-US" sz="1200" dirty="0">
                <a:latin typeface="Raleway ExtraBold" panose="020B0903030101060003" pitchFamily="34" charset="0"/>
              </a:endParaRPr>
            </a:p>
          </p:txBody>
        </p:sp>
        <p:sp>
          <p:nvSpPr>
            <p:cNvPr id="99" name="TextBox 72">
              <a:extLst>
                <a:ext uri="{FF2B5EF4-FFF2-40B4-BE49-F238E27FC236}">
                  <a16:creationId xmlns:a16="http://schemas.microsoft.com/office/drawing/2014/main" id="{48DD7028-DCEF-5A6B-7804-87C14DE1E466}"/>
                </a:ext>
              </a:extLst>
            </p:cNvPr>
            <p:cNvSpPr txBox="1"/>
            <p:nvPr/>
          </p:nvSpPr>
          <p:spPr>
            <a:xfrm>
              <a:off x="10191470" y="3080573"/>
              <a:ext cx="2516275" cy="4123907"/>
            </a:xfrm>
            <a:prstGeom prst="rect">
              <a:avLst/>
            </a:prstGeom>
            <a:noFill/>
          </p:spPr>
          <p:txBody>
            <a:bodyPr wrap="square" lIns="243712" tIns="121853" rIns="243712" bIns="121853" rtlCol="0">
              <a:spAutoFit/>
            </a:bodyPr>
            <a:lstStyle/>
            <a:p>
              <a:pPr algn="ctr"/>
              <a:r>
                <a:rPr lang="en-US" sz="9600" b="1" dirty="0">
                  <a:solidFill>
                    <a:srgbClr val="FCFCFC"/>
                  </a:solidFill>
                  <a:latin typeface="Raleway ExtraBold" panose="020B0903030101060003" pitchFamily="34" charset="0"/>
                  <a:cs typeface="Lato Black"/>
                </a:rPr>
                <a:t>F</a:t>
              </a:r>
              <a:endParaRPr lang="ru-RU" sz="9600" b="1" dirty="0">
                <a:solidFill>
                  <a:srgbClr val="FCFCFC"/>
                </a:solidFill>
                <a:latin typeface="Raleway ExtraBold" panose="020B0903030101060003" pitchFamily="34" charset="0"/>
                <a:cs typeface="Lato Black"/>
              </a:endParaRPr>
            </a:p>
          </p:txBody>
        </p:sp>
        <p:sp>
          <p:nvSpPr>
            <p:cNvPr id="100" name="TextBox 73">
              <a:extLst>
                <a:ext uri="{FF2B5EF4-FFF2-40B4-BE49-F238E27FC236}">
                  <a16:creationId xmlns:a16="http://schemas.microsoft.com/office/drawing/2014/main" id="{04F3AB65-0E52-A548-4397-A523BD639790}"/>
                </a:ext>
              </a:extLst>
            </p:cNvPr>
            <p:cNvSpPr txBox="1"/>
            <p:nvPr/>
          </p:nvSpPr>
          <p:spPr>
            <a:xfrm>
              <a:off x="13139648" y="4312105"/>
              <a:ext cx="2516275" cy="4123907"/>
            </a:xfrm>
            <a:prstGeom prst="rect">
              <a:avLst/>
            </a:prstGeom>
            <a:noFill/>
          </p:spPr>
          <p:txBody>
            <a:bodyPr wrap="square" lIns="243712" tIns="121853" rIns="243712" bIns="121853" rtlCol="0">
              <a:spAutoFit/>
            </a:bodyPr>
            <a:lstStyle/>
            <a:p>
              <a:pPr algn="ctr"/>
              <a:r>
                <a:rPr lang="en-US" sz="9600" b="1" dirty="0">
                  <a:solidFill>
                    <a:srgbClr val="FCFCFC"/>
                  </a:solidFill>
                  <a:latin typeface="Raleway ExtraBold" panose="020B0903030101060003" pitchFamily="34" charset="0"/>
                  <a:cs typeface="Lato Black"/>
                </a:rPr>
                <a:t>D</a:t>
              </a:r>
              <a:endParaRPr lang="ru-RU" sz="9600" b="1" dirty="0">
                <a:solidFill>
                  <a:srgbClr val="FCFCFC"/>
                </a:solidFill>
                <a:latin typeface="Raleway ExtraBold" panose="020B0903030101060003" pitchFamily="34" charset="0"/>
                <a:cs typeface="Lato Black"/>
              </a:endParaRPr>
            </a:p>
          </p:txBody>
        </p:sp>
        <p:sp>
          <p:nvSpPr>
            <p:cNvPr id="101" name="TextBox 74">
              <a:extLst>
                <a:ext uri="{FF2B5EF4-FFF2-40B4-BE49-F238E27FC236}">
                  <a16:creationId xmlns:a16="http://schemas.microsoft.com/office/drawing/2014/main" id="{BEC3DB08-A73D-9266-FBD4-C4FA11B64C1A}"/>
                </a:ext>
              </a:extLst>
            </p:cNvPr>
            <p:cNvSpPr txBox="1"/>
            <p:nvPr/>
          </p:nvSpPr>
          <p:spPr>
            <a:xfrm>
              <a:off x="11957602" y="7413559"/>
              <a:ext cx="2516275" cy="4123907"/>
            </a:xfrm>
            <a:prstGeom prst="rect">
              <a:avLst/>
            </a:prstGeom>
            <a:noFill/>
          </p:spPr>
          <p:txBody>
            <a:bodyPr wrap="square" lIns="243712" tIns="121853" rIns="243712" bIns="121853" rtlCol="0">
              <a:spAutoFit/>
            </a:bodyPr>
            <a:lstStyle/>
            <a:p>
              <a:pPr algn="ctr"/>
              <a:r>
                <a:rPr lang="es-ES" sz="9600" b="1" dirty="0">
                  <a:solidFill>
                    <a:srgbClr val="FCFCFC"/>
                  </a:solidFill>
                  <a:latin typeface="Raleway ExtraBold" panose="020B0903030101060003" pitchFamily="34" charset="0"/>
                  <a:cs typeface="Lato Black"/>
                </a:rPr>
                <a:t>A</a:t>
              </a:r>
              <a:endParaRPr lang="ru-RU" sz="9600" b="1" dirty="0">
                <a:solidFill>
                  <a:srgbClr val="FCFCFC"/>
                </a:solidFill>
                <a:latin typeface="Raleway ExtraBold" panose="020B0903030101060003" pitchFamily="34" charset="0"/>
                <a:cs typeface="Lato Black"/>
              </a:endParaRPr>
            </a:p>
          </p:txBody>
        </p:sp>
        <p:sp>
          <p:nvSpPr>
            <p:cNvPr id="102" name="TextBox 75">
              <a:extLst>
                <a:ext uri="{FF2B5EF4-FFF2-40B4-BE49-F238E27FC236}">
                  <a16:creationId xmlns:a16="http://schemas.microsoft.com/office/drawing/2014/main" id="{3EDFC7D9-A92D-FF83-48D5-032BBBE31F98}"/>
                </a:ext>
              </a:extLst>
            </p:cNvPr>
            <p:cNvSpPr txBox="1"/>
            <p:nvPr/>
          </p:nvSpPr>
          <p:spPr>
            <a:xfrm>
              <a:off x="9030493" y="6381422"/>
              <a:ext cx="2516275" cy="4123906"/>
            </a:xfrm>
            <a:prstGeom prst="rect">
              <a:avLst/>
            </a:prstGeom>
            <a:noFill/>
          </p:spPr>
          <p:txBody>
            <a:bodyPr wrap="square" lIns="243712" tIns="121853" rIns="243712" bIns="121853" rtlCol="0">
              <a:spAutoFit/>
            </a:bodyPr>
            <a:lstStyle/>
            <a:p>
              <a:pPr algn="ctr"/>
              <a:r>
                <a:rPr lang="en-US" sz="9600" b="1" dirty="0">
                  <a:solidFill>
                    <a:srgbClr val="FCFCFC"/>
                  </a:solidFill>
                  <a:latin typeface="Raleway ExtraBold" panose="020B0903030101060003" pitchFamily="34" charset="0"/>
                  <a:cs typeface="Lato Black"/>
                </a:rPr>
                <a:t>O</a:t>
              </a:r>
              <a:endParaRPr lang="ru-RU" sz="9600" b="1" dirty="0">
                <a:solidFill>
                  <a:srgbClr val="FCFCFC"/>
                </a:solidFill>
                <a:latin typeface="Raleway ExtraBold" panose="020B0903030101060003" pitchFamily="34" charset="0"/>
                <a:cs typeface="Lato Black"/>
              </a:endParaRPr>
            </a:p>
          </p:txBody>
        </p:sp>
      </p:grpSp>
      <p:sp>
        <p:nvSpPr>
          <p:cNvPr id="105" name="Freeform 5">
            <a:extLst>
              <a:ext uri="{FF2B5EF4-FFF2-40B4-BE49-F238E27FC236}">
                <a16:creationId xmlns:a16="http://schemas.microsoft.com/office/drawing/2014/main" id="{36E94DF4-04CB-BE70-AFC8-F24812343F15}"/>
              </a:ext>
            </a:extLst>
          </p:cNvPr>
          <p:cNvSpPr>
            <a:spLocks/>
          </p:cNvSpPr>
          <p:nvPr/>
        </p:nvSpPr>
        <p:spPr bwMode="auto">
          <a:xfrm rot="6706985">
            <a:off x="10547184" y="5959647"/>
            <a:ext cx="267010" cy="941605"/>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sp>
        <p:nvSpPr>
          <p:cNvPr id="106" name="Freeform 5">
            <a:extLst>
              <a:ext uri="{FF2B5EF4-FFF2-40B4-BE49-F238E27FC236}">
                <a16:creationId xmlns:a16="http://schemas.microsoft.com/office/drawing/2014/main" id="{230ED116-064A-2391-F9C8-E4559B48A7B8}"/>
              </a:ext>
            </a:extLst>
          </p:cNvPr>
          <p:cNvSpPr>
            <a:spLocks/>
          </p:cNvSpPr>
          <p:nvPr/>
        </p:nvSpPr>
        <p:spPr bwMode="auto">
          <a:xfrm rot="14893015" flipH="1">
            <a:off x="13292015" y="5864316"/>
            <a:ext cx="267010" cy="941605"/>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sp>
        <p:nvSpPr>
          <p:cNvPr id="107" name="Freeform 5">
            <a:extLst>
              <a:ext uri="{FF2B5EF4-FFF2-40B4-BE49-F238E27FC236}">
                <a16:creationId xmlns:a16="http://schemas.microsoft.com/office/drawing/2014/main" id="{01EE365C-E450-5521-E2A1-1A58EAD4D86A}"/>
              </a:ext>
            </a:extLst>
          </p:cNvPr>
          <p:cNvSpPr>
            <a:spLocks/>
          </p:cNvSpPr>
          <p:nvPr/>
        </p:nvSpPr>
        <p:spPr bwMode="auto">
          <a:xfrm rot="14893015" flipV="1">
            <a:off x="10547184" y="7993438"/>
            <a:ext cx="267010" cy="941605"/>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sp>
        <p:nvSpPr>
          <p:cNvPr id="108" name="Freeform 5">
            <a:extLst>
              <a:ext uri="{FF2B5EF4-FFF2-40B4-BE49-F238E27FC236}">
                <a16:creationId xmlns:a16="http://schemas.microsoft.com/office/drawing/2014/main" id="{509E23D2-EACF-7DC4-AE94-7EE57C4F616A}"/>
              </a:ext>
            </a:extLst>
          </p:cNvPr>
          <p:cNvSpPr>
            <a:spLocks/>
          </p:cNvSpPr>
          <p:nvPr/>
        </p:nvSpPr>
        <p:spPr bwMode="auto">
          <a:xfrm rot="8058067" flipH="1" flipV="1">
            <a:off x="13773774" y="8160678"/>
            <a:ext cx="208774" cy="736238"/>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cxnSp>
        <p:nvCxnSpPr>
          <p:cNvPr id="109" name="Conector recto 108">
            <a:extLst>
              <a:ext uri="{FF2B5EF4-FFF2-40B4-BE49-F238E27FC236}">
                <a16:creationId xmlns:a16="http://schemas.microsoft.com/office/drawing/2014/main" id="{CA2FE5B5-9D3A-D7E7-D2A9-E1B01FDC213C}"/>
              </a:ext>
            </a:extLst>
          </p:cNvPr>
          <p:cNvCxnSpPr>
            <a:cxnSpLocks/>
          </p:cNvCxnSpPr>
          <p:nvPr/>
        </p:nvCxnSpPr>
        <p:spPr>
          <a:xfrm>
            <a:off x="5358914" y="7796321"/>
            <a:ext cx="14400000" cy="0"/>
          </a:xfrm>
          <a:prstGeom prst="line">
            <a:avLst/>
          </a:prstGeom>
          <a:ln>
            <a:prstDash val="dash"/>
          </a:ln>
        </p:spPr>
        <p:style>
          <a:lnRef idx="1">
            <a:schemeClr val="accent4"/>
          </a:lnRef>
          <a:fillRef idx="0">
            <a:schemeClr val="accent4"/>
          </a:fillRef>
          <a:effectRef idx="0">
            <a:schemeClr val="accent4"/>
          </a:effectRef>
          <a:fontRef idx="minor">
            <a:schemeClr val="tx1"/>
          </a:fontRef>
        </p:style>
      </p:cxnSp>
      <p:sp>
        <p:nvSpPr>
          <p:cNvPr id="168" name="CuadroTexto 167">
            <a:extLst>
              <a:ext uri="{FF2B5EF4-FFF2-40B4-BE49-F238E27FC236}">
                <a16:creationId xmlns:a16="http://schemas.microsoft.com/office/drawing/2014/main" id="{4F0B4C6C-33AD-6C65-282B-6A225B8AD1F2}"/>
              </a:ext>
            </a:extLst>
          </p:cNvPr>
          <p:cNvSpPr txBox="1"/>
          <p:nvPr/>
        </p:nvSpPr>
        <p:spPr>
          <a:xfrm>
            <a:off x="14266127" y="1874181"/>
            <a:ext cx="7625531" cy="5355312"/>
          </a:xfrm>
          <a:prstGeom prst="rect">
            <a:avLst/>
          </a:prstGeom>
          <a:noFill/>
        </p:spPr>
        <p:txBody>
          <a:bodyPr wrap="square">
            <a:spAutoFit/>
          </a:bodyPr>
          <a:lstStyle/>
          <a:p>
            <a:pPr marL="342900" indent="-342900" algn="just">
              <a:buFont typeface="+mj-lt"/>
              <a:buAutoNum type="arabicPeriod"/>
            </a:pPr>
            <a:r>
              <a:rPr lang="es-ES" b="1" dirty="0">
                <a:solidFill>
                  <a:schemeClr val="tx1">
                    <a:lumMod val="50000"/>
                  </a:schemeClr>
                </a:solidFill>
              </a:rPr>
              <a:t>Carencia de capacidades y experiencia en gestión, fondos europeos y el proceso de transferencia de tecnología y conocimiento</a:t>
            </a:r>
            <a:r>
              <a:rPr lang="es-ES" dirty="0">
                <a:solidFill>
                  <a:schemeClr val="tx1">
                    <a:lumMod val="50000"/>
                  </a:schemeClr>
                </a:solidFill>
              </a:rPr>
              <a:t>. Las múltiples funciones que asumen los investigadores dificultan que puedan gestionar de manera efectiva y coordinada la transferencia de sus resultados.</a:t>
            </a:r>
          </a:p>
          <a:p>
            <a:pPr marL="342900" indent="-342900" algn="just">
              <a:buFont typeface="+mj-lt"/>
              <a:buAutoNum type="arabicPeriod"/>
            </a:pPr>
            <a:r>
              <a:rPr lang="es-ES" b="1" dirty="0">
                <a:solidFill>
                  <a:schemeClr val="tx1">
                    <a:lumMod val="50000"/>
                  </a:schemeClr>
                </a:solidFill>
              </a:rPr>
              <a:t>Necesidad de mejorar las infraestructuras de CIAGRO UMH para realizar proyectos de investigación de alta calidad</a:t>
            </a:r>
            <a:r>
              <a:rPr lang="es-ES" dirty="0">
                <a:solidFill>
                  <a:schemeClr val="tx1">
                    <a:lumMod val="50000"/>
                  </a:schemeClr>
                </a:solidFill>
              </a:rPr>
              <a:t>. Para enfrentar la complejidad de la investigación tecnológica y multidisciplinaria, es fundamental centralizar los servicios y equipos, lo que permitiría atraer a investigadores de alto nivel y mejorar la productividad.</a:t>
            </a:r>
          </a:p>
          <a:p>
            <a:pPr marL="342900" indent="-342900" algn="just">
              <a:buFont typeface="+mj-lt"/>
              <a:buAutoNum type="arabicPeriod"/>
            </a:pPr>
            <a:r>
              <a:rPr lang="es-ES" b="1" dirty="0">
                <a:solidFill>
                  <a:schemeClr val="tx1">
                    <a:lumMod val="50000"/>
                  </a:schemeClr>
                </a:solidFill>
              </a:rPr>
              <a:t>No existen mecanismos ni herramientas digitales que contribuyan a centralizar y compartir la información eficientemente las actividades realizadas por los diferentes investigadores de CIAGRO UMH</a:t>
            </a:r>
            <a:r>
              <a:rPr lang="es-ES" dirty="0">
                <a:solidFill>
                  <a:schemeClr val="tx1">
                    <a:lumMod val="50000"/>
                  </a:schemeClr>
                </a:solidFill>
              </a:rPr>
              <a:t>, lo cual limita el seguimiento de cualquier tipo de estrategia que se quiera desarrollar.</a:t>
            </a:r>
          </a:p>
          <a:p>
            <a:pPr marL="342900" indent="-342900" algn="just">
              <a:buFont typeface="+mj-lt"/>
              <a:buAutoNum type="arabicPeriod"/>
            </a:pPr>
            <a:r>
              <a:rPr lang="es-ES" b="1" dirty="0">
                <a:solidFill>
                  <a:schemeClr val="tx1">
                    <a:lumMod val="50000"/>
                  </a:schemeClr>
                </a:solidFill>
              </a:rPr>
              <a:t>Falta de visibilidad del CIAGRO UMH y ausencia de una estrategia clara para la consecución de colaboraciones efectivas</a:t>
            </a:r>
            <a:r>
              <a:rPr lang="es-ES" dirty="0">
                <a:solidFill>
                  <a:schemeClr val="tx1">
                    <a:lumMod val="50000"/>
                  </a:schemeClr>
                </a:solidFill>
              </a:rPr>
              <a:t>. </a:t>
            </a:r>
          </a:p>
        </p:txBody>
      </p:sp>
      <p:sp>
        <p:nvSpPr>
          <p:cNvPr id="170" name="CuadroTexto 169">
            <a:extLst>
              <a:ext uri="{FF2B5EF4-FFF2-40B4-BE49-F238E27FC236}">
                <a16:creationId xmlns:a16="http://schemas.microsoft.com/office/drawing/2014/main" id="{C5B923D1-556A-0C97-5917-F8FD4E780865}"/>
              </a:ext>
            </a:extLst>
          </p:cNvPr>
          <p:cNvSpPr txBox="1"/>
          <p:nvPr/>
        </p:nvSpPr>
        <p:spPr>
          <a:xfrm>
            <a:off x="2467745" y="1945873"/>
            <a:ext cx="7841568" cy="5412507"/>
          </a:xfrm>
          <a:prstGeom prst="rect">
            <a:avLst/>
          </a:prstGeom>
          <a:noFill/>
        </p:spPr>
        <p:txBody>
          <a:bodyPr wrap="square">
            <a:spAutoFit/>
          </a:bodyPr>
          <a:lstStyle/>
          <a:p>
            <a:pPr marL="342900" lvl="0" indent="-342900" algn="just">
              <a:lnSpc>
                <a:spcPct val="107000"/>
              </a:lnSpc>
              <a:buFont typeface="+mj-lt"/>
              <a:buAutoNum type="arabicPeriod"/>
            </a:pPr>
            <a:r>
              <a:rPr lang="es-ES" sz="1800" b="1" dirty="0">
                <a:solidFill>
                  <a:srgbClr val="0070C0"/>
                </a:solidFill>
                <a:effectLst/>
              </a:rPr>
              <a:t>Equipamiento de laboratorio e Infraestructuras singulares que destacan por su versatilidad y especialización. </a:t>
            </a:r>
            <a:endParaRPr lang="es-ES" sz="2800" b="1" dirty="0">
              <a:solidFill>
                <a:srgbClr val="0070C0"/>
              </a:solidFill>
              <a:effectLst/>
            </a:endParaRPr>
          </a:p>
          <a:p>
            <a:pPr marL="342900" lvl="0" indent="-342900" algn="just">
              <a:lnSpc>
                <a:spcPct val="107000"/>
              </a:lnSpc>
              <a:buFont typeface="+mj-lt"/>
              <a:buAutoNum type="arabicPeriod"/>
            </a:pPr>
            <a:r>
              <a:rPr lang="es-ES" sz="1800" b="1" dirty="0">
                <a:solidFill>
                  <a:srgbClr val="0070C0"/>
                </a:solidFill>
                <a:effectLst/>
              </a:rPr>
              <a:t>Equipo interdisciplinar de excelencia reconocida y con mucha experiencia, habilidades y conocimientos complementarios para desarrollar proyectos de manera integral.  </a:t>
            </a:r>
            <a:endParaRPr lang="es-ES" sz="2800" b="1" dirty="0">
              <a:solidFill>
                <a:srgbClr val="0070C0"/>
              </a:solidFill>
              <a:effectLst/>
            </a:endParaRPr>
          </a:p>
          <a:p>
            <a:pPr marL="342900" lvl="0" indent="-342900" algn="just">
              <a:lnSpc>
                <a:spcPct val="107000"/>
              </a:lnSpc>
              <a:buFont typeface="+mj-lt"/>
              <a:buAutoNum type="arabicPeriod"/>
            </a:pPr>
            <a:r>
              <a:rPr lang="es-ES" sz="1800" b="1" dirty="0">
                <a:solidFill>
                  <a:srgbClr val="0070C0"/>
                </a:solidFill>
                <a:effectLst/>
              </a:rPr>
              <a:t>Colaboraciones estratégicas con otros centros de investigación, empresas y otras instituciones de diversos sectores y perfiles. </a:t>
            </a:r>
            <a:r>
              <a:rPr lang="es-ES" sz="1800" dirty="0">
                <a:solidFill>
                  <a:srgbClr val="0070C0"/>
                </a:solidFill>
                <a:effectLst/>
              </a:rPr>
              <a:t>Los grupos de investigación que conforman CIAGRO UMH cuentan con una red de contactos consolidada a lo largo de los años en el sector agroalimentario y agroambiental, lo que facilita creación de soluciones innovadoras adaptadas a las necesidades específicas de los colaboradores.</a:t>
            </a:r>
            <a:endParaRPr lang="es-ES" sz="2800" dirty="0">
              <a:solidFill>
                <a:srgbClr val="0070C0"/>
              </a:solidFill>
              <a:effectLst/>
            </a:endParaRPr>
          </a:p>
          <a:p>
            <a:pPr marL="342900" lvl="0" indent="-342900" algn="just">
              <a:lnSpc>
                <a:spcPct val="107000"/>
              </a:lnSpc>
              <a:buFont typeface="+mj-lt"/>
              <a:buAutoNum type="arabicPeriod"/>
            </a:pPr>
            <a:r>
              <a:rPr lang="es-ES" sz="1800" b="1" dirty="0">
                <a:solidFill>
                  <a:srgbClr val="0070C0"/>
                </a:solidFill>
                <a:effectLst/>
              </a:rPr>
              <a:t>Diversos grupos pertenecientes a CIAGRO UMH destacan por su capacidad probada para captar importantes recursos de financiación pública, tanto a nivel nacional como europeo. </a:t>
            </a:r>
            <a:r>
              <a:rPr lang="es-ES" sz="1800" dirty="0">
                <a:solidFill>
                  <a:srgbClr val="0070C0"/>
                </a:solidFill>
                <a:effectLst/>
              </a:rPr>
              <a:t>Varios de ellos han logrado acceder a importantes líneas de apoyo económico, incluyendo iniciativas colaborativas dentro y fuera del propio centro. Un ejemplo de este éxito es el proyecto </a:t>
            </a:r>
            <a:r>
              <a:rPr lang="es-ES" sz="1800" dirty="0" err="1">
                <a:solidFill>
                  <a:srgbClr val="0070C0"/>
                </a:solidFill>
                <a:effectLst/>
              </a:rPr>
              <a:t>Agroalnext</a:t>
            </a:r>
            <a:r>
              <a:rPr lang="es-ES" sz="1800" dirty="0">
                <a:solidFill>
                  <a:srgbClr val="0070C0"/>
                </a:solidFill>
                <a:effectLst/>
              </a:rPr>
              <a:t>.</a:t>
            </a:r>
            <a:endParaRPr lang="es-E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2" name="CuadroTexto 171">
            <a:extLst>
              <a:ext uri="{FF2B5EF4-FFF2-40B4-BE49-F238E27FC236}">
                <a16:creationId xmlns:a16="http://schemas.microsoft.com/office/drawing/2014/main" id="{6FB3FF45-B0EC-4ECB-B33B-1132F272271A}"/>
              </a:ext>
            </a:extLst>
          </p:cNvPr>
          <p:cNvSpPr txBox="1"/>
          <p:nvPr/>
        </p:nvSpPr>
        <p:spPr>
          <a:xfrm>
            <a:off x="2407887" y="8087918"/>
            <a:ext cx="8031276" cy="5116144"/>
          </a:xfrm>
          <a:prstGeom prst="rect">
            <a:avLst/>
          </a:prstGeom>
          <a:noFill/>
        </p:spPr>
        <p:txBody>
          <a:bodyPr wrap="square">
            <a:spAutoFit/>
          </a:bodyPr>
          <a:lstStyle/>
          <a:p>
            <a:pPr marL="342900" lvl="0" indent="-342900" algn="just">
              <a:lnSpc>
                <a:spcPct val="107000"/>
              </a:lnSpc>
              <a:buFont typeface="+mj-lt"/>
              <a:buAutoNum type="arabicPeriod"/>
            </a:pPr>
            <a:r>
              <a:rPr lang="es-ES" sz="1800" b="1" dirty="0">
                <a:solidFill>
                  <a:schemeClr val="accent1">
                    <a:lumMod val="75000"/>
                  </a:schemeClr>
                </a:solidFill>
                <a:effectLst/>
              </a:rPr>
              <a:t>Posibilidad de colaboraciones Internacionales con otros centros de investigación, startups, empresas y Redes Europeas. </a:t>
            </a:r>
            <a:endParaRPr lang="es-ES" sz="2800" b="1" dirty="0">
              <a:solidFill>
                <a:schemeClr val="accent1">
                  <a:lumMod val="75000"/>
                </a:schemeClr>
              </a:solidFill>
              <a:effectLst/>
            </a:endParaRPr>
          </a:p>
          <a:p>
            <a:pPr marL="342900" lvl="0" indent="-342900" algn="just">
              <a:lnSpc>
                <a:spcPct val="107000"/>
              </a:lnSpc>
              <a:buFont typeface="+mj-lt"/>
              <a:buAutoNum type="arabicPeriod"/>
            </a:pPr>
            <a:r>
              <a:rPr lang="es-ES" sz="1800" b="1" dirty="0">
                <a:solidFill>
                  <a:schemeClr val="accent1">
                    <a:lumMod val="75000"/>
                  </a:schemeClr>
                </a:solidFill>
                <a:effectLst/>
              </a:rPr>
              <a:t>Acceso a Fondos Europeos</a:t>
            </a:r>
            <a:r>
              <a:rPr lang="es-ES" sz="1800" dirty="0">
                <a:solidFill>
                  <a:schemeClr val="accent1">
                    <a:lumMod val="75000"/>
                  </a:schemeClr>
                </a:solidFill>
                <a:effectLst/>
              </a:rPr>
              <a:t>. Entre otros, los fondos PERTE agroalimentarios, Horizonte Europa, Fondo Europeo Agrícola de Desarrollo Rural (FEADER), programa LIFE, y DIGITAL </a:t>
            </a:r>
            <a:r>
              <a:rPr lang="es-ES" sz="1800" dirty="0" err="1">
                <a:solidFill>
                  <a:schemeClr val="accent1">
                    <a:lumMod val="75000"/>
                  </a:schemeClr>
                </a:solidFill>
                <a:effectLst/>
              </a:rPr>
              <a:t>Europe</a:t>
            </a:r>
            <a:r>
              <a:rPr lang="es-ES" sz="1800" dirty="0">
                <a:solidFill>
                  <a:schemeClr val="accent1">
                    <a:lumMod val="75000"/>
                  </a:schemeClr>
                </a:solidFill>
                <a:effectLst/>
              </a:rPr>
              <a:t> </a:t>
            </a:r>
            <a:r>
              <a:rPr lang="es-ES" sz="1800" dirty="0" err="1">
                <a:solidFill>
                  <a:schemeClr val="accent1">
                    <a:lumMod val="75000"/>
                  </a:schemeClr>
                </a:solidFill>
                <a:effectLst/>
              </a:rPr>
              <a:t>Programme</a:t>
            </a:r>
            <a:r>
              <a:rPr lang="es-ES" sz="1800" dirty="0">
                <a:solidFill>
                  <a:schemeClr val="accent1">
                    <a:lumMod val="75000"/>
                  </a:schemeClr>
                </a:solidFill>
                <a:effectLst/>
              </a:rPr>
              <a:t>, brindan una gran oportunidad para liderar y captar recursos.</a:t>
            </a:r>
            <a:endParaRPr lang="es-ES" sz="2800" dirty="0">
              <a:solidFill>
                <a:schemeClr val="accent1">
                  <a:lumMod val="75000"/>
                </a:schemeClr>
              </a:solidFill>
              <a:effectLst/>
            </a:endParaRPr>
          </a:p>
          <a:p>
            <a:pPr marL="342900" lvl="0" indent="-342900" algn="just">
              <a:lnSpc>
                <a:spcPct val="107000"/>
              </a:lnSpc>
              <a:buFont typeface="+mj-lt"/>
              <a:buAutoNum type="arabicPeriod"/>
            </a:pPr>
            <a:r>
              <a:rPr lang="es-ES" sz="1800" b="1" dirty="0">
                <a:solidFill>
                  <a:schemeClr val="accent1">
                    <a:lumMod val="75000"/>
                  </a:schemeClr>
                </a:solidFill>
                <a:effectLst/>
              </a:rPr>
              <a:t>Acceso a reconocimientos Internacionales.</a:t>
            </a:r>
            <a:r>
              <a:rPr lang="es-ES" sz="1800" dirty="0">
                <a:solidFill>
                  <a:schemeClr val="accent1">
                    <a:lumMod val="75000"/>
                  </a:schemeClr>
                </a:solidFill>
                <a:effectLst/>
              </a:rPr>
              <a:t> Alinear las actividades del CIAGRO UMH con estándares de excelencia como Severo Ochoa y María de Maeztu, refuerzan la calidad científica, aumentan la visibilidad internacional y facilitan el acceso a financiación y colaboraciones de alto impacto.</a:t>
            </a:r>
            <a:endParaRPr lang="es-ES" sz="2800" dirty="0">
              <a:solidFill>
                <a:schemeClr val="accent1">
                  <a:lumMod val="75000"/>
                </a:schemeClr>
              </a:solidFill>
              <a:effectLst/>
            </a:endParaRPr>
          </a:p>
          <a:p>
            <a:pPr marL="342900" lvl="0" indent="-342900" algn="just">
              <a:lnSpc>
                <a:spcPct val="107000"/>
              </a:lnSpc>
              <a:spcAft>
                <a:spcPts val="800"/>
              </a:spcAft>
              <a:buFont typeface="+mj-lt"/>
              <a:buAutoNum type="arabicPeriod"/>
            </a:pPr>
            <a:r>
              <a:rPr lang="es-ES" sz="1800" b="1" dirty="0">
                <a:solidFill>
                  <a:schemeClr val="accent1">
                    <a:lumMod val="75000"/>
                  </a:schemeClr>
                </a:solidFill>
                <a:effectLst/>
              </a:rPr>
              <a:t>Existencia de redes de actores del sector agroalimentario y agroambiental, con los que sería posible establecer colaboraciones, con el objetivo de aportar una visión objetiva y crítica para evaluar algunos proyectos e iniciativas, identificar áreas de mejora en la colaboración público-cerrada e impulsar la innovación.</a:t>
            </a:r>
            <a:endParaRPr lang="es-ES" sz="2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4" name="CuadroTexto 173">
            <a:extLst>
              <a:ext uri="{FF2B5EF4-FFF2-40B4-BE49-F238E27FC236}">
                <a16:creationId xmlns:a16="http://schemas.microsoft.com/office/drawing/2014/main" id="{6072697F-6958-DBC3-0C90-32AFF21F5C13}"/>
              </a:ext>
            </a:extLst>
          </p:cNvPr>
          <p:cNvSpPr txBox="1"/>
          <p:nvPr/>
        </p:nvSpPr>
        <p:spPr>
          <a:xfrm>
            <a:off x="14284374" y="8086650"/>
            <a:ext cx="7685389" cy="5111656"/>
          </a:xfrm>
          <a:prstGeom prst="rect">
            <a:avLst/>
          </a:prstGeom>
          <a:noFill/>
        </p:spPr>
        <p:txBody>
          <a:bodyPr wrap="square">
            <a:spAutoFit/>
          </a:bodyPr>
          <a:lstStyle/>
          <a:p>
            <a:pPr marL="342900" lvl="0" indent="-342900" algn="just">
              <a:lnSpc>
                <a:spcPct val="107000"/>
              </a:lnSpc>
              <a:buFont typeface="+mj-lt"/>
              <a:buAutoNum type="arabicPeriod"/>
            </a:pPr>
            <a:r>
              <a:rPr lang="es-ES" sz="1800" b="1" dirty="0">
                <a:solidFill>
                  <a:srgbClr val="009900"/>
                </a:solidFill>
                <a:effectLst/>
              </a:rPr>
              <a:t>Competencia por atraer y retener talento</a:t>
            </a:r>
            <a:r>
              <a:rPr lang="es-ES" sz="1800" dirty="0">
                <a:solidFill>
                  <a:srgbClr val="009900"/>
                </a:solidFill>
                <a:effectLst/>
              </a:rPr>
              <a:t>. Los investigadores que cuentan con proyectos de financiación pública, están muy demandados por los mejores centros de investigación, y les ofrecen condiciones laborales muy atractivas para captarlos. </a:t>
            </a:r>
            <a:endParaRPr lang="es-ES" sz="2800" dirty="0">
              <a:solidFill>
                <a:srgbClr val="009900"/>
              </a:solidFill>
              <a:effectLst/>
            </a:endParaRPr>
          </a:p>
          <a:p>
            <a:pPr marL="342900" lvl="0" indent="-342900" algn="just">
              <a:lnSpc>
                <a:spcPct val="107000"/>
              </a:lnSpc>
              <a:buFont typeface="+mj-lt"/>
              <a:buAutoNum type="arabicPeriod"/>
            </a:pPr>
            <a:r>
              <a:rPr lang="es-ES" sz="1800" b="1" dirty="0">
                <a:solidFill>
                  <a:srgbClr val="009900"/>
                </a:solidFill>
                <a:effectLst/>
              </a:rPr>
              <a:t>Baja inversión en I+D en el sector Agroalimentario</a:t>
            </a:r>
            <a:r>
              <a:rPr lang="es-ES" sz="1800" dirty="0">
                <a:solidFill>
                  <a:srgbClr val="009900"/>
                </a:solidFill>
                <a:effectLst/>
              </a:rPr>
              <a:t>. La reducción en la inversión empresarial en I+D agroalimentario en España (-2,2 % en 2022) y el esfuerzo inversor por debajo del promedio de la UE (0,61 % frente a 0,83 %) indican un entorno menos favorable para financiar proyectos innovadores en el sector. </a:t>
            </a:r>
            <a:endParaRPr lang="es-ES" sz="2800" dirty="0">
              <a:solidFill>
                <a:srgbClr val="009900"/>
              </a:solidFill>
              <a:effectLst/>
            </a:endParaRPr>
          </a:p>
          <a:p>
            <a:pPr marL="342900" lvl="0" indent="-342900" algn="just">
              <a:lnSpc>
                <a:spcPct val="107000"/>
              </a:lnSpc>
              <a:buFont typeface="+mj-lt"/>
              <a:buAutoNum type="arabicPeriod"/>
            </a:pPr>
            <a:r>
              <a:rPr lang="es-ES" sz="1800" b="1" dirty="0">
                <a:solidFill>
                  <a:srgbClr val="009900"/>
                </a:solidFill>
                <a:effectLst/>
              </a:rPr>
              <a:t>Dependencia excesiva de fondos públicos nacionales</a:t>
            </a:r>
            <a:r>
              <a:rPr lang="es-ES" sz="1800" dirty="0">
                <a:solidFill>
                  <a:srgbClr val="009900"/>
                </a:solidFill>
                <a:effectLst/>
              </a:rPr>
              <a:t>, lo cual puede suponer una amenaza en caso de que haya cambios en las políticas de financiación o recortes en los correspondientes presupuestos. La falta de diversificación y equilibrio en la captación de fondos podría limitar el desarrollo y crecimiento del centro.</a:t>
            </a:r>
            <a:endParaRPr lang="es-ES" sz="2800" dirty="0">
              <a:solidFill>
                <a:srgbClr val="009900"/>
              </a:solidFill>
              <a:effectLst/>
            </a:endParaRPr>
          </a:p>
          <a:p>
            <a:pPr marL="342900" lvl="0" indent="-342900" algn="just">
              <a:lnSpc>
                <a:spcPct val="107000"/>
              </a:lnSpc>
              <a:spcAft>
                <a:spcPts val="800"/>
              </a:spcAft>
              <a:buFont typeface="+mj-lt"/>
              <a:buAutoNum type="arabicPeriod"/>
            </a:pPr>
            <a:r>
              <a:rPr lang="es-ES" sz="1800" b="1" dirty="0">
                <a:solidFill>
                  <a:srgbClr val="009900"/>
                </a:solidFill>
                <a:effectLst/>
              </a:rPr>
              <a:t>Exceso de burocracia en trámites administrativos de la Universidad que obstaculizan el avance de los proyectos de investigación y transferencia. </a:t>
            </a:r>
            <a:endParaRPr lang="es-ES" b="1" dirty="0">
              <a:solidFill>
                <a:srgbClr val="009900"/>
              </a:solidFill>
            </a:endParaRPr>
          </a:p>
        </p:txBody>
      </p:sp>
      <p:grpSp>
        <p:nvGrpSpPr>
          <p:cNvPr id="177" name="Grupo 176">
            <a:extLst>
              <a:ext uri="{FF2B5EF4-FFF2-40B4-BE49-F238E27FC236}">
                <a16:creationId xmlns:a16="http://schemas.microsoft.com/office/drawing/2014/main" id="{AB34C69E-A652-2C6B-D4C0-4A3A2909903B}"/>
              </a:ext>
            </a:extLst>
          </p:cNvPr>
          <p:cNvGrpSpPr/>
          <p:nvPr/>
        </p:nvGrpSpPr>
        <p:grpSpPr>
          <a:xfrm>
            <a:off x="12846615" y="13197918"/>
            <a:ext cx="508153" cy="2371369"/>
            <a:chOff x="4218981" y="13067928"/>
            <a:chExt cx="508153" cy="1285056"/>
          </a:xfrm>
        </p:grpSpPr>
        <p:cxnSp>
          <p:nvCxnSpPr>
            <p:cNvPr id="178" name="Straight Connector 9">
              <a:extLst>
                <a:ext uri="{FF2B5EF4-FFF2-40B4-BE49-F238E27FC236}">
                  <a16:creationId xmlns:a16="http://schemas.microsoft.com/office/drawing/2014/main" id="{DEEB4271-7CC4-BB15-98CC-39403B00B38B}"/>
                </a:ext>
              </a:extLst>
            </p:cNvPr>
            <p:cNvCxnSpPr>
              <a:cxnSpLocks/>
            </p:cNvCxnSpPr>
            <p:nvPr/>
          </p:nvCxnSpPr>
          <p:spPr>
            <a:xfrm>
              <a:off x="4476116" y="13067928"/>
              <a:ext cx="0" cy="128505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9">
              <a:extLst>
                <a:ext uri="{FF2B5EF4-FFF2-40B4-BE49-F238E27FC236}">
                  <a16:creationId xmlns:a16="http://schemas.microsoft.com/office/drawing/2014/main" id="{1D88DF67-E54C-800B-DB1E-91E681A9AE05}"/>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180" name="Grupo 179">
            <a:extLst>
              <a:ext uri="{FF2B5EF4-FFF2-40B4-BE49-F238E27FC236}">
                <a16:creationId xmlns:a16="http://schemas.microsoft.com/office/drawing/2014/main" id="{21598269-90B8-F8C7-EC0D-89D5652D12E2}"/>
              </a:ext>
            </a:extLst>
          </p:cNvPr>
          <p:cNvGrpSpPr/>
          <p:nvPr/>
        </p:nvGrpSpPr>
        <p:grpSpPr>
          <a:xfrm>
            <a:off x="7235314" y="755484"/>
            <a:ext cx="888297" cy="945225"/>
            <a:chOff x="1730391" y="2598705"/>
            <a:chExt cx="466595" cy="507446"/>
          </a:xfrm>
        </p:grpSpPr>
        <p:sp>
          <p:nvSpPr>
            <p:cNvPr id="181" name="Oval 29">
              <a:extLst>
                <a:ext uri="{FF2B5EF4-FFF2-40B4-BE49-F238E27FC236}">
                  <a16:creationId xmlns:a16="http://schemas.microsoft.com/office/drawing/2014/main" id="{F1FF9812-0E51-36B2-BDA0-E063AAE60227}"/>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182" name="CuadroTexto 181">
              <a:extLst>
                <a:ext uri="{FF2B5EF4-FFF2-40B4-BE49-F238E27FC236}">
                  <a16:creationId xmlns:a16="http://schemas.microsoft.com/office/drawing/2014/main" id="{0CBB50B6-D16B-8182-CA3D-AC951ECD3735}"/>
                </a:ext>
              </a:extLst>
            </p:cNvPr>
            <p:cNvSpPr txBox="1"/>
            <p:nvPr/>
          </p:nvSpPr>
          <p:spPr>
            <a:xfrm>
              <a:off x="1843862" y="2598705"/>
              <a:ext cx="353124" cy="495692"/>
            </a:xfrm>
            <a:prstGeom prst="rect">
              <a:avLst/>
            </a:prstGeom>
            <a:noFill/>
          </p:spPr>
          <p:txBody>
            <a:bodyPr wrap="square">
              <a:spAutoFit/>
            </a:bodyPr>
            <a:lstStyle/>
            <a:p>
              <a:r>
                <a:rPr lang="es-ES" sz="5400" b="1" dirty="0"/>
                <a:t>6</a:t>
              </a:r>
            </a:p>
          </p:txBody>
        </p:sp>
      </p:grpSp>
      <p:sp>
        <p:nvSpPr>
          <p:cNvPr id="183" name="CuadroTexto 182">
            <a:extLst>
              <a:ext uri="{FF2B5EF4-FFF2-40B4-BE49-F238E27FC236}">
                <a16:creationId xmlns:a16="http://schemas.microsoft.com/office/drawing/2014/main" id="{10EAD8B3-6B5E-7966-380E-F8F9966F5892}"/>
              </a:ext>
            </a:extLst>
          </p:cNvPr>
          <p:cNvSpPr txBox="1"/>
          <p:nvPr/>
        </p:nvSpPr>
        <p:spPr>
          <a:xfrm>
            <a:off x="8271269" y="983669"/>
            <a:ext cx="6535182"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Priorización de conclusiones por CD*</a:t>
            </a:r>
          </a:p>
        </p:txBody>
      </p:sp>
      <p:sp>
        <p:nvSpPr>
          <p:cNvPr id="185" name="Rectangle 86">
            <a:extLst>
              <a:ext uri="{FF2B5EF4-FFF2-40B4-BE49-F238E27FC236}">
                <a16:creationId xmlns:a16="http://schemas.microsoft.com/office/drawing/2014/main" id="{4FAF0D98-5850-02CC-78F4-F8B4FAEB6FAB}"/>
              </a:ext>
            </a:extLst>
          </p:cNvPr>
          <p:cNvSpPr/>
          <p:nvPr/>
        </p:nvSpPr>
        <p:spPr>
          <a:xfrm>
            <a:off x="20613761" y="12906672"/>
            <a:ext cx="2964591" cy="498533"/>
          </a:xfrm>
          <a:prstGeom prst="rect">
            <a:avLst/>
          </a:prstGeom>
        </p:spPr>
        <p:txBody>
          <a:bodyPr wrap="none" lIns="219391" tIns="109696" rIns="219391" bIns="109696">
            <a:spAutoFit/>
          </a:bodyPr>
          <a:lstStyle/>
          <a:p>
            <a:r>
              <a:rPr lang="en-US" b="1" dirty="0">
                <a:solidFill>
                  <a:schemeClr val="tx1">
                    <a:lumMod val="50000"/>
                  </a:schemeClr>
                </a:solidFill>
                <a:ea typeface="Open Sans Light" panose="020B0306030504020204" pitchFamily="34" charset="0"/>
                <a:cs typeface="Lato Regular"/>
              </a:rPr>
              <a:t>*CD = </a:t>
            </a:r>
            <a:r>
              <a:rPr lang="en-US" b="1" dirty="0" err="1">
                <a:solidFill>
                  <a:schemeClr val="tx1">
                    <a:lumMod val="50000"/>
                  </a:schemeClr>
                </a:solidFill>
                <a:ea typeface="Open Sans Light" panose="020B0306030504020204" pitchFamily="34" charset="0"/>
                <a:cs typeface="Lato Regular"/>
              </a:rPr>
              <a:t>Comité</a:t>
            </a:r>
            <a:r>
              <a:rPr lang="en-US" b="1" dirty="0">
                <a:solidFill>
                  <a:schemeClr val="tx1">
                    <a:lumMod val="50000"/>
                  </a:schemeClr>
                </a:solidFill>
                <a:ea typeface="Open Sans Light" panose="020B0306030504020204" pitchFamily="34" charset="0"/>
                <a:cs typeface="Lato Regular"/>
              </a:rPr>
              <a:t> </a:t>
            </a:r>
            <a:r>
              <a:rPr lang="en-US" b="1" dirty="0" err="1">
                <a:solidFill>
                  <a:schemeClr val="tx1">
                    <a:lumMod val="50000"/>
                  </a:schemeClr>
                </a:solidFill>
                <a:ea typeface="Open Sans Light" panose="020B0306030504020204" pitchFamily="34" charset="0"/>
                <a:cs typeface="Lato Regular"/>
              </a:rPr>
              <a:t>Dirección</a:t>
            </a:r>
            <a:endParaRPr lang="bg-BG" b="1" dirty="0">
              <a:solidFill>
                <a:schemeClr val="tx1">
                  <a:lumMod val="50000"/>
                </a:schemeClr>
              </a:solidFill>
              <a:cs typeface="Lato Regular"/>
            </a:endParaRPr>
          </a:p>
        </p:txBody>
      </p:sp>
      <p:sp>
        <p:nvSpPr>
          <p:cNvPr id="3" name="CuadroTexto 2">
            <a:extLst>
              <a:ext uri="{FF2B5EF4-FFF2-40B4-BE49-F238E27FC236}">
                <a16:creationId xmlns:a16="http://schemas.microsoft.com/office/drawing/2014/main" id="{A246A9F7-ABE5-185C-1412-9C454B4D512B}"/>
              </a:ext>
            </a:extLst>
          </p:cNvPr>
          <p:cNvSpPr txBox="1"/>
          <p:nvPr/>
        </p:nvSpPr>
        <p:spPr>
          <a:xfrm>
            <a:off x="521328" y="326565"/>
            <a:ext cx="3544964" cy="707886"/>
          </a:xfrm>
          <a:prstGeom prst="rect">
            <a:avLst/>
          </a:prstGeom>
          <a:noFill/>
        </p:spPr>
        <p:txBody>
          <a:bodyPr wrap="square" rtlCol="0">
            <a:spAutoFit/>
          </a:bodyPr>
          <a:lstStyle/>
          <a:p>
            <a:r>
              <a:rPr lang="es-ES" sz="4000" b="1" dirty="0">
                <a:solidFill>
                  <a:srgbClr val="000004"/>
                </a:solidFill>
              </a:rPr>
              <a:t>Fase 4</a:t>
            </a:r>
          </a:p>
        </p:txBody>
      </p:sp>
    </p:spTree>
    <p:extLst>
      <p:ext uri="{BB962C8B-B14F-4D97-AF65-F5344CB8AC3E}">
        <p14:creationId xmlns:p14="http://schemas.microsoft.com/office/powerpoint/2010/main" val="483490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52450-D50B-A18F-60BA-1E41BC212144}"/>
            </a:ext>
          </a:extLst>
        </p:cNvPr>
        <p:cNvGrpSpPr/>
        <p:nvPr/>
      </p:nvGrpSpPr>
      <p:grpSpPr>
        <a:xfrm>
          <a:off x="0" y="0"/>
          <a:ext cx="0" cy="0"/>
          <a:chOff x="0" y="0"/>
          <a:chExt cx="0" cy="0"/>
        </a:xfrm>
      </p:grpSpPr>
      <p:grpSp>
        <p:nvGrpSpPr>
          <p:cNvPr id="98" name="Grupo 97">
            <a:extLst>
              <a:ext uri="{FF2B5EF4-FFF2-40B4-BE49-F238E27FC236}">
                <a16:creationId xmlns:a16="http://schemas.microsoft.com/office/drawing/2014/main" id="{634EBA3F-8B15-8E58-0F7D-091CA149A6C9}"/>
              </a:ext>
            </a:extLst>
          </p:cNvPr>
          <p:cNvGrpSpPr/>
          <p:nvPr/>
        </p:nvGrpSpPr>
        <p:grpSpPr>
          <a:xfrm>
            <a:off x="12620873" y="-772321"/>
            <a:ext cx="508153" cy="1639953"/>
            <a:chOff x="11214667" y="-800708"/>
            <a:chExt cx="508153" cy="1639953"/>
          </a:xfrm>
        </p:grpSpPr>
        <p:cxnSp>
          <p:nvCxnSpPr>
            <p:cNvPr id="88" name="Straight Connector 9">
              <a:extLst>
                <a:ext uri="{FF2B5EF4-FFF2-40B4-BE49-F238E27FC236}">
                  <a16:creationId xmlns:a16="http://schemas.microsoft.com/office/drawing/2014/main" id="{4A7661E2-E50F-39E5-CF85-D5600DD0D6EC}"/>
                </a:ext>
              </a:extLst>
            </p:cNvPr>
            <p:cNvCxnSpPr>
              <a:cxnSpLocks/>
            </p:cNvCxnSpPr>
            <p:nvPr/>
          </p:nvCxnSpPr>
          <p:spPr>
            <a:xfrm>
              <a:off x="11468744" y="-800708"/>
              <a:ext cx="0" cy="160141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
              <a:extLst>
                <a:ext uri="{FF2B5EF4-FFF2-40B4-BE49-F238E27FC236}">
                  <a16:creationId xmlns:a16="http://schemas.microsoft.com/office/drawing/2014/main" id="{88E78C62-CA52-E752-2A94-14BF7C869A95}"/>
                </a:ext>
              </a:extLst>
            </p:cNvPr>
            <p:cNvCxnSpPr>
              <a:cxnSpLocks/>
            </p:cNvCxnSpPr>
            <p:nvPr/>
          </p:nvCxnSpPr>
          <p:spPr>
            <a:xfrm flipV="1">
              <a:off x="11214667" y="839245"/>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94" name="Grupo 93">
            <a:extLst>
              <a:ext uri="{FF2B5EF4-FFF2-40B4-BE49-F238E27FC236}">
                <a16:creationId xmlns:a16="http://schemas.microsoft.com/office/drawing/2014/main" id="{9F5CEF9A-67F8-C18A-9823-D389AB9A823B}"/>
              </a:ext>
            </a:extLst>
          </p:cNvPr>
          <p:cNvGrpSpPr/>
          <p:nvPr/>
        </p:nvGrpSpPr>
        <p:grpSpPr>
          <a:xfrm>
            <a:off x="7235314" y="800709"/>
            <a:ext cx="888297" cy="923329"/>
            <a:chOff x="1730391" y="2622984"/>
            <a:chExt cx="466595" cy="495691"/>
          </a:xfrm>
        </p:grpSpPr>
        <p:sp>
          <p:nvSpPr>
            <p:cNvPr id="95" name="Oval 29">
              <a:extLst>
                <a:ext uri="{FF2B5EF4-FFF2-40B4-BE49-F238E27FC236}">
                  <a16:creationId xmlns:a16="http://schemas.microsoft.com/office/drawing/2014/main" id="{0F3C5867-97E7-0F58-1A5E-9C59DB3483C6}"/>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96" name="CuadroTexto 95">
              <a:extLst>
                <a:ext uri="{FF2B5EF4-FFF2-40B4-BE49-F238E27FC236}">
                  <a16:creationId xmlns:a16="http://schemas.microsoft.com/office/drawing/2014/main" id="{9AF48F1B-1512-5E33-D12A-D8262D44FFF6}"/>
                </a:ext>
              </a:extLst>
            </p:cNvPr>
            <p:cNvSpPr txBox="1"/>
            <p:nvPr/>
          </p:nvSpPr>
          <p:spPr>
            <a:xfrm>
              <a:off x="1843862" y="2622984"/>
              <a:ext cx="353124" cy="495691"/>
            </a:xfrm>
            <a:prstGeom prst="rect">
              <a:avLst/>
            </a:prstGeom>
            <a:noFill/>
          </p:spPr>
          <p:txBody>
            <a:bodyPr wrap="square">
              <a:spAutoFit/>
            </a:bodyPr>
            <a:lstStyle/>
            <a:p>
              <a:r>
                <a:rPr lang="es-ES" sz="5400" b="1" dirty="0"/>
                <a:t>7</a:t>
              </a:r>
            </a:p>
          </p:txBody>
        </p:sp>
      </p:grpSp>
      <p:sp>
        <p:nvSpPr>
          <p:cNvPr id="97" name="CuadroTexto 96">
            <a:extLst>
              <a:ext uri="{FF2B5EF4-FFF2-40B4-BE49-F238E27FC236}">
                <a16:creationId xmlns:a16="http://schemas.microsoft.com/office/drawing/2014/main" id="{70572FF5-B469-E6A0-A55A-83BB47B54AAC}"/>
              </a:ext>
            </a:extLst>
          </p:cNvPr>
          <p:cNvSpPr txBox="1"/>
          <p:nvPr/>
        </p:nvSpPr>
        <p:spPr>
          <a:xfrm>
            <a:off x="8271269" y="983669"/>
            <a:ext cx="8166028"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Priorización según los investigadores entrevistados </a:t>
            </a:r>
          </a:p>
        </p:txBody>
      </p:sp>
      <p:sp>
        <p:nvSpPr>
          <p:cNvPr id="99" name="CuadroTexto 98">
            <a:extLst>
              <a:ext uri="{FF2B5EF4-FFF2-40B4-BE49-F238E27FC236}">
                <a16:creationId xmlns:a16="http://schemas.microsoft.com/office/drawing/2014/main" id="{495C1737-A1C0-2227-7744-F8B1F777A919}"/>
              </a:ext>
            </a:extLst>
          </p:cNvPr>
          <p:cNvSpPr txBox="1"/>
          <p:nvPr/>
        </p:nvSpPr>
        <p:spPr>
          <a:xfrm>
            <a:off x="8286824" y="1533186"/>
            <a:ext cx="8150473" cy="1015663"/>
          </a:xfrm>
          <a:prstGeom prst="rect">
            <a:avLst/>
          </a:prstGeom>
          <a:solidFill>
            <a:schemeClr val="bg1">
              <a:lumMod val="95000"/>
            </a:schemeClr>
          </a:solidFill>
          <a:ln>
            <a:solidFill>
              <a:schemeClr val="tx1">
                <a:lumMod val="50000"/>
              </a:schemeClr>
            </a:solidFill>
          </a:ln>
          <a:effectLst>
            <a:innerShdw blurRad="63500" dist="50800" dir="13500000">
              <a:prstClr val="black">
                <a:alpha val="50000"/>
              </a:prstClr>
            </a:innerShdw>
          </a:effectLst>
        </p:spPr>
        <p:txBody>
          <a:bodyPr wrap="square" rtlCol="0">
            <a:spAutoFit/>
          </a:bodyPr>
          <a:lstStyle/>
          <a:p>
            <a:pPr algn="just"/>
            <a:r>
              <a:rPr lang="es-ES" sz="2000" b="1" dirty="0"/>
              <a:t>Priorización de las conclusiones del DAFO en base a 11 temas planteados en las entrevistas con los investigadores entrevistados.</a:t>
            </a:r>
          </a:p>
        </p:txBody>
      </p:sp>
      <p:grpSp>
        <p:nvGrpSpPr>
          <p:cNvPr id="124" name="Grupo 123">
            <a:extLst>
              <a:ext uri="{FF2B5EF4-FFF2-40B4-BE49-F238E27FC236}">
                <a16:creationId xmlns:a16="http://schemas.microsoft.com/office/drawing/2014/main" id="{FAC074A2-1BF2-78EE-0F00-DC9C0955EC9A}"/>
              </a:ext>
            </a:extLst>
          </p:cNvPr>
          <p:cNvGrpSpPr/>
          <p:nvPr/>
        </p:nvGrpSpPr>
        <p:grpSpPr>
          <a:xfrm>
            <a:off x="12620873" y="12182813"/>
            <a:ext cx="508153" cy="2371369"/>
            <a:chOff x="4218981" y="13067928"/>
            <a:chExt cx="508153" cy="1285056"/>
          </a:xfrm>
        </p:grpSpPr>
        <p:cxnSp>
          <p:nvCxnSpPr>
            <p:cNvPr id="125" name="Straight Connector 9">
              <a:extLst>
                <a:ext uri="{FF2B5EF4-FFF2-40B4-BE49-F238E27FC236}">
                  <a16:creationId xmlns:a16="http://schemas.microsoft.com/office/drawing/2014/main" id="{35FBBA4D-FAF4-5F4B-7EEB-830F279AA236}"/>
                </a:ext>
              </a:extLst>
            </p:cNvPr>
            <p:cNvCxnSpPr>
              <a:cxnSpLocks/>
            </p:cNvCxnSpPr>
            <p:nvPr/>
          </p:nvCxnSpPr>
          <p:spPr>
            <a:xfrm>
              <a:off x="4476116" y="13067928"/>
              <a:ext cx="0" cy="128505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9">
              <a:extLst>
                <a:ext uri="{FF2B5EF4-FFF2-40B4-BE49-F238E27FC236}">
                  <a16:creationId xmlns:a16="http://schemas.microsoft.com/office/drawing/2014/main" id="{887276DF-BCBD-FB11-C9C8-BB08C010D926}"/>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1" name="Tabla 10">
            <a:extLst>
              <a:ext uri="{FF2B5EF4-FFF2-40B4-BE49-F238E27FC236}">
                <a16:creationId xmlns:a16="http://schemas.microsoft.com/office/drawing/2014/main" id="{349646FD-3FBB-FFEA-62F9-A0ECE5ED2636}"/>
              </a:ext>
            </a:extLst>
          </p:cNvPr>
          <p:cNvGraphicFramePr>
            <a:graphicFrameLocks noGrp="1"/>
          </p:cNvGraphicFramePr>
          <p:nvPr/>
        </p:nvGraphicFramePr>
        <p:xfrm>
          <a:off x="4916013" y="2365559"/>
          <a:ext cx="13105457" cy="8813929"/>
        </p:xfrm>
        <a:graphic>
          <a:graphicData uri="http://schemas.openxmlformats.org/drawingml/2006/table">
            <a:tbl>
              <a:tblPr/>
              <a:tblGrid>
                <a:gridCol w="703935">
                  <a:extLst>
                    <a:ext uri="{9D8B030D-6E8A-4147-A177-3AD203B41FA5}">
                      <a16:colId xmlns:a16="http://schemas.microsoft.com/office/drawing/2014/main" val="3985531375"/>
                    </a:ext>
                  </a:extLst>
                </a:gridCol>
                <a:gridCol w="443219">
                  <a:extLst>
                    <a:ext uri="{9D8B030D-6E8A-4147-A177-3AD203B41FA5}">
                      <a16:colId xmlns:a16="http://schemas.microsoft.com/office/drawing/2014/main" val="589793957"/>
                    </a:ext>
                  </a:extLst>
                </a:gridCol>
                <a:gridCol w="3936825">
                  <a:extLst>
                    <a:ext uri="{9D8B030D-6E8A-4147-A177-3AD203B41FA5}">
                      <a16:colId xmlns:a16="http://schemas.microsoft.com/office/drawing/2014/main" val="3826477666"/>
                    </a:ext>
                  </a:extLst>
                </a:gridCol>
                <a:gridCol w="3059122">
                  <a:extLst>
                    <a:ext uri="{9D8B030D-6E8A-4147-A177-3AD203B41FA5}">
                      <a16:colId xmlns:a16="http://schemas.microsoft.com/office/drawing/2014/main" val="2161790507"/>
                    </a:ext>
                  </a:extLst>
                </a:gridCol>
                <a:gridCol w="3059122">
                  <a:extLst>
                    <a:ext uri="{9D8B030D-6E8A-4147-A177-3AD203B41FA5}">
                      <a16:colId xmlns:a16="http://schemas.microsoft.com/office/drawing/2014/main" val="47728614"/>
                    </a:ext>
                  </a:extLst>
                </a:gridCol>
                <a:gridCol w="1903234">
                  <a:extLst>
                    <a:ext uri="{9D8B030D-6E8A-4147-A177-3AD203B41FA5}">
                      <a16:colId xmlns:a16="http://schemas.microsoft.com/office/drawing/2014/main" val="3259650606"/>
                    </a:ext>
                  </a:extLst>
                </a:gridCol>
              </a:tblGrid>
              <a:tr h="1941121">
                <a:tc>
                  <a:txBody>
                    <a:bodyPr/>
                    <a:lstStyle/>
                    <a:p>
                      <a:pPr algn="r" fontAlgn="ctr"/>
                      <a:endParaRPr lang="es-ES" sz="3200" b="0"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l" fontAlgn="ctr"/>
                      <a:endParaRPr lang="es-ES" sz="3200" b="1"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l" fontAlgn="ctr"/>
                      <a:endParaRPr lang="es-ES" sz="3200" b="1"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ctr" fontAlgn="ctr"/>
                      <a:r>
                        <a:rPr lang="es-ES" sz="2800" b="1" i="0" u="none" strike="noStrike" dirty="0">
                          <a:solidFill>
                            <a:srgbClr val="00B050"/>
                          </a:solidFill>
                          <a:effectLst/>
                          <a:latin typeface="Raleway  "/>
                        </a:rPr>
                        <a:t>Menciones en conclusiones DAFO</a:t>
                      </a:r>
                    </a:p>
                  </a:txBody>
                  <a:tcPr marL="0" marR="0" marT="0" marB="0" anchor="ctr">
                    <a:lnL>
                      <a:noFill/>
                    </a:lnL>
                    <a:lnR>
                      <a:noFill/>
                    </a:lnR>
                    <a:lnT>
                      <a:noFill/>
                    </a:lnT>
                    <a:lnB>
                      <a:noFill/>
                    </a:lnB>
                    <a:noFill/>
                  </a:tcPr>
                </a:tc>
                <a:tc>
                  <a:txBody>
                    <a:bodyPr/>
                    <a:lstStyle/>
                    <a:p>
                      <a:pPr algn="ctr" fontAlgn="ctr"/>
                      <a:r>
                        <a:rPr lang="es-ES" sz="2800" b="1" i="0" u="none" strike="noStrike" dirty="0">
                          <a:solidFill>
                            <a:srgbClr val="ED7D31"/>
                          </a:solidFill>
                          <a:effectLst/>
                          <a:latin typeface="Raleway  "/>
                        </a:rPr>
                        <a:t>Puntuación</a:t>
                      </a:r>
                    </a:p>
                    <a:p>
                      <a:pPr algn="ctr" fontAlgn="ctr"/>
                      <a:r>
                        <a:rPr lang="es-ES" sz="2800" b="1" i="0" u="none" strike="noStrike" dirty="0">
                          <a:solidFill>
                            <a:srgbClr val="ED7D31"/>
                          </a:solidFill>
                          <a:effectLst/>
                          <a:latin typeface="Raleway  "/>
                        </a:rPr>
                        <a:t>Asignada</a:t>
                      </a:r>
                    </a:p>
                  </a:txBody>
                  <a:tcPr marL="0" marR="0" marT="0" marB="0" anchor="ctr">
                    <a:lnL>
                      <a:noFill/>
                    </a:lnL>
                    <a:lnR>
                      <a:noFill/>
                    </a:lnR>
                    <a:lnT>
                      <a:noFill/>
                    </a:lnT>
                    <a:lnB>
                      <a:noFill/>
                    </a:lnB>
                    <a:noFill/>
                  </a:tcPr>
                </a:tc>
                <a:tc>
                  <a:txBody>
                    <a:bodyPr/>
                    <a:lstStyle/>
                    <a:p>
                      <a:pPr algn="ctr" fontAlgn="ctr"/>
                      <a:r>
                        <a:rPr lang="es-ES" sz="2800" b="1" i="0" u="none" strike="noStrike" dirty="0">
                          <a:solidFill>
                            <a:schemeClr val="tx1">
                              <a:lumMod val="50000"/>
                            </a:schemeClr>
                          </a:solidFill>
                          <a:effectLst/>
                          <a:latin typeface="Raleway  "/>
                        </a:rPr>
                        <a:t>Prioridad</a:t>
                      </a:r>
                    </a:p>
                  </a:txBody>
                  <a:tcPr marL="0" marR="0" marT="0" marB="0" anchor="ctr">
                    <a:lnL>
                      <a:noFill/>
                    </a:lnL>
                    <a:lnR>
                      <a:noFill/>
                    </a:lnR>
                    <a:lnT>
                      <a:noFill/>
                    </a:lnT>
                    <a:lnB>
                      <a:noFill/>
                    </a:lnB>
                    <a:noFill/>
                  </a:tcPr>
                </a:tc>
                <a:extLst>
                  <a:ext uri="{0D108BD9-81ED-4DB2-BD59-A6C34878D82A}">
                    <a16:rowId xmlns:a16="http://schemas.microsoft.com/office/drawing/2014/main" val="2694584531"/>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solidFill>
                      <a:schemeClr val="accent2"/>
                    </a:solidFill>
                  </a:tcPr>
                </a:tc>
                <a:tc>
                  <a:txBody>
                    <a:bodyPr/>
                    <a:lstStyle/>
                    <a:p>
                      <a:pPr algn="r" fontAlgn="ctr"/>
                      <a:r>
                        <a:rPr lang="es-ES" sz="2400" b="1" i="0" u="none" strike="noStrike">
                          <a:solidFill>
                            <a:srgbClr val="000000"/>
                          </a:solidFill>
                          <a:effectLst/>
                          <a:latin typeface="Raleway  "/>
                        </a:rPr>
                        <a:t>1</a:t>
                      </a:r>
                    </a:p>
                  </a:txBody>
                  <a:tcPr marL="0" marR="0" marT="0" marB="0" anchor="ctr">
                    <a:lnL>
                      <a:noFill/>
                    </a:lnL>
                    <a:lnR>
                      <a:noFill/>
                    </a:lnR>
                    <a:lnT>
                      <a:noFill/>
                    </a:lnT>
                    <a:lnB>
                      <a:noFill/>
                    </a:lnB>
                    <a:solidFill>
                      <a:schemeClr val="accent2"/>
                    </a:solidFill>
                  </a:tcPr>
                </a:tc>
                <a:tc>
                  <a:txBody>
                    <a:bodyPr/>
                    <a:lstStyle/>
                    <a:p>
                      <a:pPr algn="l" fontAlgn="ctr"/>
                      <a:r>
                        <a:rPr lang="es-ES" sz="2400" b="1" i="0" u="none" strike="noStrike" dirty="0">
                          <a:solidFill>
                            <a:srgbClr val="000000"/>
                          </a:solidFill>
                          <a:effectLst/>
                          <a:latin typeface="Raleway  "/>
                        </a:rPr>
                        <a:t> Personas</a:t>
                      </a:r>
                    </a:p>
                  </a:txBody>
                  <a:tcPr marL="0" marR="0" marT="0" marB="0" anchor="ctr">
                    <a:lnL>
                      <a:noFill/>
                    </a:lnL>
                    <a:lnR>
                      <a:noFill/>
                    </a:lnR>
                    <a:lnT>
                      <a:noFill/>
                    </a:lnT>
                    <a:lnB>
                      <a:noFill/>
                    </a:lnB>
                    <a:solidFill>
                      <a:schemeClr val="accent2"/>
                    </a:solidFill>
                  </a:tcPr>
                </a:tc>
                <a:tc>
                  <a:txBody>
                    <a:bodyPr/>
                    <a:lstStyle/>
                    <a:p>
                      <a:pPr algn="ctr" fontAlgn="ctr"/>
                      <a:r>
                        <a:rPr lang="es-ES" sz="2400" b="1" i="0" u="none" strike="noStrike" dirty="0">
                          <a:solidFill>
                            <a:schemeClr val="bg1"/>
                          </a:solidFill>
                          <a:effectLst/>
                          <a:latin typeface="Raleway  "/>
                        </a:rPr>
                        <a:t>5</a:t>
                      </a:r>
                    </a:p>
                  </a:txBody>
                  <a:tcPr marL="0" marR="0" marT="0" marB="0" anchor="ctr">
                    <a:lnL>
                      <a:noFill/>
                    </a:lnL>
                    <a:lnR>
                      <a:noFill/>
                    </a:lnR>
                    <a:lnT>
                      <a:noFill/>
                    </a:lnT>
                    <a:lnB>
                      <a:noFill/>
                    </a:lnB>
                    <a:solidFill>
                      <a:schemeClr val="accent2"/>
                    </a:solidFill>
                  </a:tcPr>
                </a:tc>
                <a:tc>
                  <a:txBody>
                    <a:bodyPr/>
                    <a:lstStyle/>
                    <a:p>
                      <a:pPr algn="ctr" fontAlgn="ctr"/>
                      <a:r>
                        <a:rPr lang="es-ES" sz="2400" b="1" i="0" u="none" strike="noStrike" dirty="0">
                          <a:solidFill>
                            <a:schemeClr val="bg1"/>
                          </a:solidFill>
                          <a:effectLst/>
                          <a:latin typeface="Raleway  "/>
                        </a:rPr>
                        <a:t>1,75</a:t>
                      </a:r>
                    </a:p>
                  </a:txBody>
                  <a:tcPr marL="0" marR="0" marT="0" marB="0" anchor="ctr">
                    <a:lnL>
                      <a:noFill/>
                    </a:lnL>
                    <a:lnR>
                      <a:noFill/>
                    </a:lnR>
                    <a:lnT>
                      <a:noFill/>
                    </a:lnT>
                    <a:lnB>
                      <a:noFill/>
                    </a:lnB>
                    <a:solidFill>
                      <a:schemeClr val="accent2"/>
                    </a:solidFill>
                  </a:tcPr>
                </a:tc>
                <a:tc>
                  <a:txBody>
                    <a:bodyPr/>
                    <a:lstStyle/>
                    <a:p>
                      <a:pPr algn="ctr" fontAlgn="ctr"/>
                      <a:r>
                        <a:rPr lang="es-ES" sz="2400" b="0" i="0" u="none" strike="noStrike" dirty="0">
                          <a:solidFill>
                            <a:schemeClr val="tx1">
                              <a:lumMod val="50000"/>
                            </a:schemeClr>
                          </a:solidFill>
                          <a:effectLst/>
                          <a:latin typeface="Raleway  "/>
                        </a:rPr>
                        <a:t>5º</a:t>
                      </a:r>
                    </a:p>
                  </a:txBody>
                  <a:tcPr marL="0" marR="0" marT="0" marB="0" anchor="ctr">
                    <a:lnL>
                      <a:noFill/>
                    </a:lnL>
                    <a:lnR>
                      <a:noFill/>
                    </a:lnR>
                    <a:lnT>
                      <a:noFill/>
                    </a:lnT>
                    <a:lnB>
                      <a:noFill/>
                    </a:lnB>
                    <a:solidFill>
                      <a:schemeClr val="accent2"/>
                    </a:solidFill>
                  </a:tcPr>
                </a:tc>
                <a:extLst>
                  <a:ext uri="{0D108BD9-81ED-4DB2-BD59-A6C34878D82A}">
                    <a16:rowId xmlns:a16="http://schemas.microsoft.com/office/drawing/2014/main" val="4164271207"/>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noFill/>
                  </a:tcPr>
                </a:tc>
                <a:tc>
                  <a:txBody>
                    <a:bodyPr/>
                    <a:lstStyle/>
                    <a:p>
                      <a:pPr algn="r" fontAlgn="ctr"/>
                      <a:r>
                        <a:rPr lang="es-ES" sz="2400" b="1" i="0" u="none" strike="noStrike">
                          <a:solidFill>
                            <a:srgbClr val="000000"/>
                          </a:solidFill>
                          <a:effectLst/>
                          <a:latin typeface="Raleway  "/>
                        </a:rPr>
                        <a:t>2</a:t>
                      </a:r>
                    </a:p>
                  </a:txBody>
                  <a:tcPr marL="0" marR="0" marT="0" marB="0" anchor="ctr">
                    <a:lnL>
                      <a:noFill/>
                    </a:lnL>
                    <a:lnR>
                      <a:noFill/>
                    </a:lnR>
                    <a:lnT>
                      <a:noFill/>
                    </a:lnT>
                    <a:lnB>
                      <a:noFill/>
                    </a:lnB>
                    <a:noFill/>
                  </a:tcPr>
                </a:tc>
                <a:tc>
                  <a:txBody>
                    <a:bodyPr/>
                    <a:lstStyle/>
                    <a:p>
                      <a:pPr algn="l" fontAlgn="ctr"/>
                      <a:r>
                        <a:rPr lang="es-ES" sz="2400" b="1" i="0" u="none" strike="noStrike" dirty="0">
                          <a:solidFill>
                            <a:srgbClr val="000000"/>
                          </a:solidFill>
                          <a:effectLst/>
                          <a:latin typeface="Raleway  "/>
                        </a:rPr>
                        <a:t> Internacionalización</a:t>
                      </a:r>
                    </a:p>
                  </a:txBody>
                  <a:tcPr marL="0" marR="0" marT="0" marB="0" anchor="ctr">
                    <a:lnL>
                      <a:noFill/>
                    </a:lnL>
                    <a:lnR>
                      <a:noFill/>
                    </a:lnR>
                    <a:lnT>
                      <a:noFill/>
                    </a:lnT>
                    <a:lnB>
                      <a:noFill/>
                    </a:lnB>
                    <a:noFill/>
                  </a:tcPr>
                </a:tc>
                <a:tc>
                  <a:txBody>
                    <a:bodyPr/>
                    <a:lstStyle/>
                    <a:p>
                      <a:pPr algn="ctr" fontAlgn="ctr"/>
                      <a:r>
                        <a:rPr lang="es-ES" sz="2400" b="1" i="0" u="none" strike="noStrike">
                          <a:solidFill>
                            <a:srgbClr val="00B050"/>
                          </a:solidFill>
                          <a:effectLst/>
                          <a:latin typeface="Raleway  "/>
                        </a:rPr>
                        <a:t>2</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ED7D31"/>
                          </a:solidFill>
                          <a:effectLst/>
                          <a:latin typeface="Raleway  "/>
                        </a:rPr>
                        <a:t>1,63</a:t>
                      </a:r>
                    </a:p>
                  </a:txBody>
                  <a:tcPr marL="0" marR="0" marT="0" marB="0" anchor="ctr">
                    <a:lnL>
                      <a:noFill/>
                    </a:lnL>
                    <a:lnR>
                      <a:noFill/>
                    </a:lnR>
                    <a:lnT>
                      <a:noFill/>
                    </a:lnT>
                    <a:lnB>
                      <a:noFill/>
                    </a:lnB>
                    <a:noFill/>
                  </a:tcPr>
                </a:tc>
                <a:tc>
                  <a:txBody>
                    <a:bodyPr/>
                    <a:lstStyle/>
                    <a:p>
                      <a:pPr algn="ctr" fontAlgn="ctr"/>
                      <a:r>
                        <a:rPr lang="es-ES" sz="2400" b="0" i="0" u="none" strike="noStrike" dirty="0">
                          <a:solidFill>
                            <a:schemeClr val="tx1">
                              <a:lumMod val="50000"/>
                            </a:schemeClr>
                          </a:solidFill>
                          <a:effectLst/>
                          <a:latin typeface="Raleway  "/>
                        </a:rPr>
                        <a:t>6º</a:t>
                      </a:r>
                    </a:p>
                  </a:txBody>
                  <a:tcPr marL="0" marR="0" marT="0" marB="0" anchor="ctr">
                    <a:lnL>
                      <a:noFill/>
                    </a:lnL>
                    <a:lnR>
                      <a:noFill/>
                    </a:lnR>
                    <a:lnT>
                      <a:noFill/>
                    </a:lnT>
                    <a:lnB>
                      <a:noFill/>
                    </a:lnB>
                    <a:noFill/>
                  </a:tcPr>
                </a:tc>
                <a:extLst>
                  <a:ext uri="{0D108BD9-81ED-4DB2-BD59-A6C34878D82A}">
                    <a16:rowId xmlns:a16="http://schemas.microsoft.com/office/drawing/2014/main" val="2725953611"/>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noFill/>
                  </a:tcPr>
                </a:tc>
                <a:tc>
                  <a:txBody>
                    <a:bodyPr/>
                    <a:lstStyle/>
                    <a:p>
                      <a:pPr algn="r" fontAlgn="ctr"/>
                      <a:r>
                        <a:rPr lang="es-ES" sz="2400" b="1" i="0" u="none" strike="noStrike">
                          <a:solidFill>
                            <a:srgbClr val="000000"/>
                          </a:solidFill>
                          <a:effectLst/>
                          <a:latin typeface="Raleway  "/>
                        </a:rPr>
                        <a:t>3</a:t>
                      </a:r>
                    </a:p>
                  </a:txBody>
                  <a:tcPr marL="0" marR="0" marT="0" marB="0" anchor="ctr">
                    <a:lnL>
                      <a:noFill/>
                    </a:lnL>
                    <a:lnR>
                      <a:noFill/>
                    </a:lnR>
                    <a:lnT>
                      <a:noFill/>
                    </a:lnT>
                    <a:lnB>
                      <a:noFill/>
                    </a:lnB>
                    <a:noFill/>
                  </a:tcPr>
                </a:tc>
                <a:tc>
                  <a:txBody>
                    <a:bodyPr/>
                    <a:lstStyle/>
                    <a:p>
                      <a:pPr algn="l" fontAlgn="ctr"/>
                      <a:r>
                        <a:rPr lang="es-ES" sz="2400" b="1" i="0" u="none" strike="noStrike" dirty="0">
                          <a:solidFill>
                            <a:srgbClr val="000000"/>
                          </a:solidFill>
                          <a:effectLst/>
                          <a:latin typeface="Raleway  "/>
                        </a:rPr>
                        <a:t> Infraestructura</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00B050"/>
                          </a:solidFill>
                          <a:effectLst/>
                          <a:latin typeface="Raleway  "/>
                        </a:rPr>
                        <a:t>3</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ED7D31"/>
                          </a:solidFill>
                          <a:effectLst/>
                          <a:latin typeface="Raleway  "/>
                        </a:rPr>
                        <a:t>1,25</a:t>
                      </a:r>
                    </a:p>
                  </a:txBody>
                  <a:tcPr marL="0" marR="0" marT="0" marB="0" anchor="ctr">
                    <a:lnL>
                      <a:noFill/>
                    </a:lnL>
                    <a:lnR>
                      <a:noFill/>
                    </a:lnR>
                    <a:lnT>
                      <a:noFill/>
                    </a:lnT>
                    <a:lnB>
                      <a:noFill/>
                    </a:lnB>
                    <a:noFill/>
                  </a:tcPr>
                </a:tc>
                <a:tc>
                  <a:txBody>
                    <a:bodyPr/>
                    <a:lstStyle/>
                    <a:p>
                      <a:pPr algn="ctr" fontAlgn="ctr"/>
                      <a:r>
                        <a:rPr lang="es-ES" sz="2400" b="0" i="0" u="none" strike="noStrike" dirty="0">
                          <a:solidFill>
                            <a:schemeClr val="tx1">
                              <a:lumMod val="50000"/>
                            </a:schemeClr>
                          </a:solidFill>
                          <a:effectLst/>
                          <a:latin typeface="Raleway  "/>
                        </a:rPr>
                        <a:t>7º</a:t>
                      </a:r>
                    </a:p>
                  </a:txBody>
                  <a:tcPr marL="0" marR="0" marT="0" marB="0" anchor="ctr">
                    <a:lnL>
                      <a:noFill/>
                    </a:lnL>
                    <a:lnR>
                      <a:noFill/>
                    </a:lnR>
                    <a:lnT>
                      <a:noFill/>
                    </a:lnT>
                    <a:lnB>
                      <a:noFill/>
                    </a:lnB>
                    <a:noFill/>
                  </a:tcPr>
                </a:tc>
                <a:extLst>
                  <a:ext uri="{0D108BD9-81ED-4DB2-BD59-A6C34878D82A}">
                    <a16:rowId xmlns:a16="http://schemas.microsoft.com/office/drawing/2014/main" val="764884242"/>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noFill/>
                  </a:tcPr>
                </a:tc>
                <a:tc>
                  <a:txBody>
                    <a:bodyPr/>
                    <a:lstStyle/>
                    <a:p>
                      <a:pPr algn="r" fontAlgn="ctr"/>
                      <a:r>
                        <a:rPr lang="es-ES" sz="2400" b="1" i="0" u="none" strike="noStrike">
                          <a:solidFill>
                            <a:srgbClr val="000000"/>
                          </a:solidFill>
                          <a:effectLst/>
                          <a:latin typeface="Raleway  "/>
                        </a:rPr>
                        <a:t>4</a:t>
                      </a:r>
                    </a:p>
                  </a:txBody>
                  <a:tcPr marL="0" marR="0" marT="0" marB="0" anchor="ctr">
                    <a:lnL>
                      <a:noFill/>
                    </a:lnL>
                    <a:lnR>
                      <a:noFill/>
                    </a:lnR>
                    <a:lnT>
                      <a:noFill/>
                    </a:lnT>
                    <a:lnB>
                      <a:noFill/>
                    </a:lnB>
                    <a:solidFill>
                      <a:srgbClr val="FCE4D6"/>
                    </a:solidFill>
                  </a:tcPr>
                </a:tc>
                <a:tc>
                  <a:txBody>
                    <a:bodyPr/>
                    <a:lstStyle/>
                    <a:p>
                      <a:pPr algn="l" fontAlgn="ctr"/>
                      <a:r>
                        <a:rPr lang="es-ES" sz="2400" b="1" i="0" u="none" strike="noStrike" dirty="0">
                          <a:solidFill>
                            <a:srgbClr val="000000"/>
                          </a:solidFill>
                          <a:effectLst/>
                          <a:latin typeface="Raleway  "/>
                        </a:rPr>
                        <a:t> Comunicación interna</a:t>
                      </a:r>
                    </a:p>
                  </a:txBody>
                  <a:tcPr marL="0" marR="0" marT="0" marB="0" anchor="ctr">
                    <a:lnL>
                      <a:noFill/>
                    </a:lnL>
                    <a:lnR>
                      <a:noFill/>
                    </a:lnR>
                    <a:lnT>
                      <a:noFill/>
                    </a:lnT>
                    <a:lnB>
                      <a:noFill/>
                    </a:lnB>
                    <a:solidFill>
                      <a:srgbClr val="FCE4D6"/>
                    </a:solidFill>
                  </a:tcPr>
                </a:tc>
                <a:tc>
                  <a:txBody>
                    <a:bodyPr/>
                    <a:lstStyle/>
                    <a:p>
                      <a:pPr algn="ctr" fontAlgn="ctr"/>
                      <a:r>
                        <a:rPr lang="es-ES" sz="2400" b="1" i="0" u="none" strike="noStrike" dirty="0">
                          <a:solidFill>
                            <a:srgbClr val="00B050"/>
                          </a:solidFill>
                          <a:effectLst/>
                          <a:latin typeface="Raleway  "/>
                        </a:rPr>
                        <a:t>5</a:t>
                      </a:r>
                    </a:p>
                  </a:txBody>
                  <a:tcPr marL="0" marR="0" marT="0" marB="0" anchor="ctr">
                    <a:lnL>
                      <a:noFill/>
                    </a:lnL>
                    <a:lnR>
                      <a:noFill/>
                    </a:lnR>
                    <a:lnT>
                      <a:noFill/>
                    </a:lnT>
                    <a:lnB>
                      <a:noFill/>
                    </a:lnB>
                    <a:solidFill>
                      <a:srgbClr val="FCE4D6"/>
                    </a:solidFill>
                  </a:tcPr>
                </a:tc>
                <a:tc>
                  <a:txBody>
                    <a:bodyPr/>
                    <a:lstStyle/>
                    <a:p>
                      <a:pPr algn="ctr" fontAlgn="ctr"/>
                      <a:r>
                        <a:rPr lang="es-ES" sz="2400" b="1" i="0" u="none" strike="noStrike">
                          <a:solidFill>
                            <a:srgbClr val="ED7D31"/>
                          </a:solidFill>
                          <a:effectLst/>
                          <a:latin typeface="Raleway  "/>
                        </a:rPr>
                        <a:t>2,00</a:t>
                      </a:r>
                    </a:p>
                  </a:txBody>
                  <a:tcPr marL="0" marR="0" marT="0" marB="0" anchor="ctr">
                    <a:lnL>
                      <a:noFill/>
                    </a:lnL>
                    <a:lnR>
                      <a:noFill/>
                    </a:lnR>
                    <a:lnT>
                      <a:noFill/>
                    </a:lnT>
                    <a:lnB>
                      <a:noFill/>
                    </a:lnB>
                    <a:solidFill>
                      <a:srgbClr val="FCE4D6"/>
                    </a:solidFill>
                  </a:tcPr>
                </a:tc>
                <a:tc>
                  <a:txBody>
                    <a:bodyPr/>
                    <a:lstStyle/>
                    <a:p>
                      <a:pPr algn="ctr" fontAlgn="ctr"/>
                      <a:r>
                        <a:rPr lang="es-ES" sz="2400" b="0" i="0" u="none" strike="noStrike" dirty="0">
                          <a:solidFill>
                            <a:schemeClr val="tx1">
                              <a:lumMod val="50000"/>
                            </a:schemeClr>
                          </a:solidFill>
                          <a:effectLst/>
                          <a:latin typeface="Raleway  "/>
                        </a:rPr>
                        <a:t>4º</a:t>
                      </a:r>
                    </a:p>
                  </a:txBody>
                  <a:tcPr marL="0" marR="0" marT="0" marB="0" anchor="ctr">
                    <a:lnL>
                      <a:noFill/>
                    </a:lnL>
                    <a:lnR>
                      <a:noFill/>
                    </a:lnR>
                    <a:lnT>
                      <a:noFill/>
                    </a:lnT>
                    <a:lnB>
                      <a:noFill/>
                    </a:lnB>
                    <a:solidFill>
                      <a:srgbClr val="FCE4D6"/>
                    </a:solidFill>
                  </a:tcPr>
                </a:tc>
                <a:extLst>
                  <a:ext uri="{0D108BD9-81ED-4DB2-BD59-A6C34878D82A}">
                    <a16:rowId xmlns:a16="http://schemas.microsoft.com/office/drawing/2014/main" val="89812540"/>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solidFill>
                      <a:srgbClr val="00B050"/>
                    </a:solidFill>
                  </a:tcPr>
                </a:tc>
                <a:tc>
                  <a:txBody>
                    <a:bodyPr/>
                    <a:lstStyle/>
                    <a:p>
                      <a:pPr algn="r" fontAlgn="ctr"/>
                      <a:r>
                        <a:rPr lang="es-ES" sz="2400" b="1" i="0" u="none" strike="noStrike">
                          <a:solidFill>
                            <a:srgbClr val="FFFFFF"/>
                          </a:solidFill>
                          <a:effectLst/>
                          <a:latin typeface="Raleway  "/>
                        </a:rPr>
                        <a:t>5</a:t>
                      </a:r>
                    </a:p>
                  </a:txBody>
                  <a:tcPr marL="0" marR="0" marT="0" marB="0" anchor="ctr">
                    <a:lnL>
                      <a:noFill/>
                    </a:lnL>
                    <a:lnR>
                      <a:noFill/>
                    </a:lnR>
                    <a:lnT>
                      <a:noFill/>
                    </a:lnT>
                    <a:lnB>
                      <a:noFill/>
                    </a:lnB>
                    <a:solidFill>
                      <a:srgbClr val="00B050"/>
                    </a:solidFill>
                  </a:tcPr>
                </a:tc>
                <a:tc>
                  <a:txBody>
                    <a:bodyPr/>
                    <a:lstStyle/>
                    <a:p>
                      <a:pPr algn="l" fontAlgn="ctr"/>
                      <a:r>
                        <a:rPr lang="es-ES" sz="2400" b="1" i="0" u="none" strike="noStrike" dirty="0">
                          <a:solidFill>
                            <a:srgbClr val="FFFFFF"/>
                          </a:solidFill>
                          <a:effectLst/>
                          <a:latin typeface="Raleway  "/>
                        </a:rPr>
                        <a:t> Financiación</a:t>
                      </a:r>
                    </a:p>
                  </a:txBody>
                  <a:tcPr marL="0" marR="0" marT="0" marB="0" anchor="ctr">
                    <a:lnL>
                      <a:noFill/>
                    </a:lnL>
                    <a:lnR>
                      <a:noFill/>
                    </a:lnR>
                    <a:lnT>
                      <a:noFill/>
                    </a:lnT>
                    <a:lnB>
                      <a:noFill/>
                    </a:lnB>
                    <a:solidFill>
                      <a:srgbClr val="00B050"/>
                    </a:solidFill>
                  </a:tcPr>
                </a:tc>
                <a:tc>
                  <a:txBody>
                    <a:bodyPr/>
                    <a:lstStyle/>
                    <a:p>
                      <a:pPr algn="ctr" fontAlgn="ctr"/>
                      <a:r>
                        <a:rPr lang="es-ES" sz="2400" b="1" i="0" u="none" strike="noStrike">
                          <a:solidFill>
                            <a:srgbClr val="FFFFFF"/>
                          </a:solidFill>
                          <a:effectLst/>
                          <a:latin typeface="Raleway  "/>
                        </a:rPr>
                        <a:t>6</a:t>
                      </a:r>
                    </a:p>
                  </a:txBody>
                  <a:tcPr marL="0" marR="0" marT="0" marB="0" anchor="ctr">
                    <a:lnL>
                      <a:noFill/>
                    </a:lnL>
                    <a:lnR>
                      <a:noFill/>
                    </a:lnR>
                    <a:lnT>
                      <a:noFill/>
                    </a:lnT>
                    <a:lnB>
                      <a:noFill/>
                    </a:lnB>
                    <a:solidFill>
                      <a:srgbClr val="00B050"/>
                    </a:solidFill>
                  </a:tcPr>
                </a:tc>
                <a:tc>
                  <a:txBody>
                    <a:bodyPr/>
                    <a:lstStyle/>
                    <a:p>
                      <a:pPr algn="ctr" fontAlgn="ctr"/>
                      <a:r>
                        <a:rPr lang="es-ES" sz="2400" b="1" i="0" u="none" strike="noStrike" dirty="0">
                          <a:solidFill>
                            <a:srgbClr val="FFFFFF"/>
                          </a:solidFill>
                          <a:effectLst/>
                          <a:latin typeface="Raleway  "/>
                        </a:rPr>
                        <a:t>1,63</a:t>
                      </a:r>
                    </a:p>
                  </a:txBody>
                  <a:tcPr marL="0" marR="0" marT="0" marB="0" anchor="ctr">
                    <a:lnL>
                      <a:noFill/>
                    </a:lnL>
                    <a:lnR>
                      <a:noFill/>
                    </a:lnR>
                    <a:lnT>
                      <a:noFill/>
                    </a:lnT>
                    <a:lnB>
                      <a:noFill/>
                    </a:lnB>
                    <a:solidFill>
                      <a:srgbClr val="00B050"/>
                    </a:solidFill>
                  </a:tcPr>
                </a:tc>
                <a:tc>
                  <a:txBody>
                    <a:bodyPr/>
                    <a:lstStyle/>
                    <a:p>
                      <a:pPr algn="ctr" fontAlgn="ctr"/>
                      <a:r>
                        <a:rPr lang="es-ES" sz="2400" b="0" i="0" u="none" strike="noStrike" dirty="0">
                          <a:solidFill>
                            <a:schemeClr val="bg1"/>
                          </a:solidFill>
                          <a:effectLst/>
                          <a:latin typeface="Raleway  "/>
                        </a:rPr>
                        <a:t>2º</a:t>
                      </a:r>
                    </a:p>
                  </a:txBody>
                  <a:tcPr marL="0" marR="0" marT="0" marB="0" anchor="ctr">
                    <a:lnL>
                      <a:noFill/>
                    </a:lnL>
                    <a:lnR>
                      <a:noFill/>
                    </a:lnR>
                    <a:lnT>
                      <a:noFill/>
                    </a:lnT>
                    <a:lnB>
                      <a:noFill/>
                    </a:lnB>
                    <a:solidFill>
                      <a:srgbClr val="00B050"/>
                    </a:solidFill>
                  </a:tcPr>
                </a:tc>
                <a:extLst>
                  <a:ext uri="{0D108BD9-81ED-4DB2-BD59-A6C34878D82A}">
                    <a16:rowId xmlns:a16="http://schemas.microsoft.com/office/drawing/2014/main" val="1274407729"/>
                  </a:ext>
                </a:extLst>
              </a:tr>
              <a:tr h="556968">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solidFill>
                      <a:srgbClr val="000004"/>
                    </a:solidFill>
                  </a:tcPr>
                </a:tc>
                <a:tc>
                  <a:txBody>
                    <a:bodyPr/>
                    <a:lstStyle/>
                    <a:p>
                      <a:pPr algn="r" fontAlgn="ctr"/>
                      <a:r>
                        <a:rPr lang="es-ES" sz="2400" b="1" i="0" u="none" strike="noStrike" dirty="0">
                          <a:solidFill>
                            <a:srgbClr val="FFFFFF"/>
                          </a:solidFill>
                          <a:effectLst/>
                          <a:latin typeface="Raleway  "/>
                        </a:rPr>
                        <a:t>6</a:t>
                      </a:r>
                    </a:p>
                  </a:txBody>
                  <a:tcPr marL="0" marR="0" marT="0" marB="0" anchor="ctr">
                    <a:lnL>
                      <a:noFill/>
                    </a:lnL>
                    <a:lnR>
                      <a:noFill/>
                    </a:lnR>
                    <a:lnT>
                      <a:noFill/>
                    </a:lnT>
                    <a:lnB>
                      <a:noFill/>
                    </a:lnB>
                    <a:solidFill>
                      <a:srgbClr val="000004"/>
                    </a:solidFill>
                  </a:tcPr>
                </a:tc>
                <a:tc>
                  <a:txBody>
                    <a:bodyPr/>
                    <a:lstStyle/>
                    <a:p>
                      <a:pPr algn="l" fontAlgn="ctr"/>
                      <a:r>
                        <a:rPr lang="es-ES" sz="2400" b="1" i="0" u="none" strike="noStrike" dirty="0">
                          <a:solidFill>
                            <a:srgbClr val="FFFFFF"/>
                          </a:solidFill>
                          <a:effectLst/>
                          <a:latin typeface="Raleway  "/>
                        </a:rPr>
                        <a:t> Colaboraciones externas</a:t>
                      </a:r>
                    </a:p>
                  </a:txBody>
                  <a:tcPr marL="0" marR="0" marT="0" marB="0" anchor="ctr">
                    <a:lnL>
                      <a:noFill/>
                    </a:lnL>
                    <a:lnR>
                      <a:noFill/>
                    </a:lnR>
                    <a:lnT>
                      <a:noFill/>
                    </a:lnT>
                    <a:lnB>
                      <a:noFill/>
                    </a:lnB>
                    <a:solidFill>
                      <a:srgbClr val="000004"/>
                    </a:solidFill>
                  </a:tcPr>
                </a:tc>
                <a:tc>
                  <a:txBody>
                    <a:bodyPr/>
                    <a:lstStyle/>
                    <a:p>
                      <a:pPr algn="ctr" fontAlgn="ctr"/>
                      <a:r>
                        <a:rPr lang="es-ES" sz="2400" b="1" i="0" u="none" strike="noStrike" dirty="0">
                          <a:solidFill>
                            <a:srgbClr val="FFFFFF"/>
                          </a:solidFill>
                          <a:effectLst/>
                          <a:latin typeface="Raleway  "/>
                        </a:rPr>
                        <a:t>14</a:t>
                      </a:r>
                    </a:p>
                  </a:txBody>
                  <a:tcPr marL="0" marR="0" marT="0" marB="0" anchor="ctr">
                    <a:lnL>
                      <a:noFill/>
                    </a:lnL>
                    <a:lnR>
                      <a:noFill/>
                    </a:lnR>
                    <a:lnT>
                      <a:noFill/>
                    </a:lnT>
                    <a:lnB>
                      <a:noFill/>
                    </a:lnB>
                    <a:solidFill>
                      <a:srgbClr val="000004"/>
                    </a:solidFill>
                  </a:tcPr>
                </a:tc>
                <a:tc>
                  <a:txBody>
                    <a:bodyPr/>
                    <a:lstStyle/>
                    <a:p>
                      <a:pPr algn="ctr" fontAlgn="ctr"/>
                      <a:r>
                        <a:rPr lang="es-ES" sz="2400" b="1" i="0" u="none" strike="noStrike" dirty="0">
                          <a:solidFill>
                            <a:srgbClr val="FFFFFF"/>
                          </a:solidFill>
                          <a:effectLst/>
                          <a:latin typeface="Raleway  "/>
                        </a:rPr>
                        <a:t>1,83</a:t>
                      </a:r>
                    </a:p>
                  </a:txBody>
                  <a:tcPr marL="0" marR="0" marT="0" marB="0" anchor="ctr">
                    <a:lnL>
                      <a:noFill/>
                    </a:lnL>
                    <a:lnR>
                      <a:noFill/>
                    </a:lnR>
                    <a:lnT>
                      <a:noFill/>
                    </a:lnT>
                    <a:lnB>
                      <a:noFill/>
                    </a:lnB>
                    <a:solidFill>
                      <a:srgbClr val="000004"/>
                    </a:solidFill>
                  </a:tcPr>
                </a:tc>
                <a:tc>
                  <a:txBody>
                    <a:bodyPr/>
                    <a:lstStyle/>
                    <a:p>
                      <a:pPr algn="ctr" fontAlgn="ctr"/>
                      <a:r>
                        <a:rPr lang="es-ES" sz="2400" b="0" i="0" u="none" strike="noStrike" dirty="0">
                          <a:solidFill>
                            <a:schemeClr val="bg1"/>
                          </a:solidFill>
                          <a:effectLst/>
                          <a:latin typeface="Raleway  "/>
                        </a:rPr>
                        <a:t>1º</a:t>
                      </a:r>
                    </a:p>
                  </a:txBody>
                  <a:tcPr marL="0" marR="0" marT="0" marB="0" anchor="ctr">
                    <a:lnL>
                      <a:noFill/>
                    </a:lnL>
                    <a:lnR>
                      <a:noFill/>
                    </a:lnR>
                    <a:lnT>
                      <a:noFill/>
                    </a:lnT>
                    <a:lnB>
                      <a:noFill/>
                    </a:lnB>
                    <a:solidFill>
                      <a:srgbClr val="000004"/>
                    </a:solidFill>
                  </a:tcPr>
                </a:tc>
                <a:extLst>
                  <a:ext uri="{0D108BD9-81ED-4DB2-BD59-A6C34878D82A}">
                    <a16:rowId xmlns:a16="http://schemas.microsoft.com/office/drawing/2014/main" val="86836469"/>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noFill/>
                  </a:tcPr>
                </a:tc>
                <a:tc>
                  <a:txBody>
                    <a:bodyPr/>
                    <a:lstStyle/>
                    <a:p>
                      <a:pPr algn="r" fontAlgn="ctr"/>
                      <a:r>
                        <a:rPr lang="es-ES" sz="2400" b="1" i="0" u="none" strike="noStrike" dirty="0">
                          <a:solidFill>
                            <a:srgbClr val="000000"/>
                          </a:solidFill>
                          <a:effectLst/>
                          <a:latin typeface="Raleway  "/>
                        </a:rPr>
                        <a:t>7</a:t>
                      </a:r>
                    </a:p>
                  </a:txBody>
                  <a:tcPr marL="0" marR="0" marT="0" marB="0" anchor="ctr">
                    <a:lnL>
                      <a:noFill/>
                    </a:lnL>
                    <a:lnR>
                      <a:noFill/>
                    </a:lnR>
                    <a:lnT>
                      <a:noFill/>
                    </a:lnT>
                    <a:lnB>
                      <a:noFill/>
                    </a:lnB>
                    <a:noFill/>
                  </a:tcPr>
                </a:tc>
                <a:tc>
                  <a:txBody>
                    <a:bodyPr/>
                    <a:lstStyle/>
                    <a:p>
                      <a:pPr algn="l" fontAlgn="ctr"/>
                      <a:r>
                        <a:rPr lang="es-ES" sz="2400" b="1" i="0" u="none" strike="noStrike" dirty="0">
                          <a:solidFill>
                            <a:srgbClr val="000000"/>
                          </a:solidFill>
                          <a:effectLst/>
                          <a:latin typeface="Raleway  "/>
                        </a:rPr>
                        <a:t> Organización</a:t>
                      </a:r>
                    </a:p>
                  </a:txBody>
                  <a:tcPr marL="0" marR="0" marT="0" marB="0" anchor="ctr">
                    <a:lnL>
                      <a:noFill/>
                    </a:lnL>
                    <a:lnR>
                      <a:noFill/>
                    </a:lnR>
                    <a:lnT>
                      <a:noFill/>
                    </a:lnT>
                    <a:lnB>
                      <a:noFill/>
                    </a:lnB>
                    <a:noFill/>
                  </a:tcPr>
                </a:tc>
                <a:tc>
                  <a:txBody>
                    <a:bodyPr/>
                    <a:lstStyle/>
                    <a:p>
                      <a:pPr algn="ctr" fontAlgn="ctr"/>
                      <a:r>
                        <a:rPr lang="es-ES" sz="2400" b="1" i="0" u="none" strike="noStrike">
                          <a:solidFill>
                            <a:srgbClr val="00B050"/>
                          </a:solidFill>
                          <a:effectLst/>
                          <a:latin typeface="Raleway  "/>
                        </a:rPr>
                        <a:t>4</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ED7D31"/>
                          </a:solidFill>
                          <a:effectLst/>
                          <a:latin typeface="Raleway  "/>
                        </a:rPr>
                        <a:t>2,44</a:t>
                      </a:r>
                    </a:p>
                  </a:txBody>
                  <a:tcPr marL="0" marR="0" marT="0" marB="0" anchor="ctr">
                    <a:lnL>
                      <a:noFill/>
                    </a:lnL>
                    <a:lnR>
                      <a:noFill/>
                    </a:lnR>
                    <a:lnT>
                      <a:noFill/>
                    </a:lnT>
                    <a:lnB>
                      <a:noFill/>
                    </a:lnB>
                    <a:noFill/>
                  </a:tcPr>
                </a:tc>
                <a:tc>
                  <a:txBody>
                    <a:bodyPr/>
                    <a:lstStyle/>
                    <a:p>
                      <a:pPr algn="ctr" fontAlgn="ctr"/>
                      <a:r>
                        <a:rPr lang="es-ES" sz="2400" b="0" i="0" u="none" strike="noStrike" dirty="0">
                          <a:solidFill>
                            <a:schemeClr val="tx1">
                              <a:lumMod val="50000"/>
                            </a:schemeClr>
                          </a:solidFill>
                          <a:effectLst/>
                          <a:latin typeface="Raleway  "/>
                        </a:rPr>
                        <a:t>11º</a:t>
                      </a:r>
                    </a:p>
                  </a:txBody>
                  <a:tcPr marL="0" marR="0" marT="0" marB="0" anchor="ctr">
                    <a:lnL>
                      <a:noFill/>
                    </a:lnL>
                    <a:lnR>
                      <a:noFill/>
                    </a:lnR>
                    <a:lnT>
                      <a:noFill/>
                    </a:lnT>
                    <a:lnB>
                      <a:noFill/>
                    </a:lnB>
                    <a:noFill/>
                  </a:tcPr>
                </a:tc>
                <a:extLst>
                  <a:ext uri="{0D108BD9-81ED-4DB2-BD59-A6C34878D82A}">
                    <a16:rowId xmlns:a16="http://schemas.microsoft.com/office/drawing/2014/main" val="2422323837"/>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solidFill>
                      <a:schemeClr val="accent1"/>
                    </a:solidFill>
                  </a:tcPr>
                </a:tc>
                <a:tc>
                  <a:txBody>
                    <a:bodyPr/>
                    <a:lstStyle/>
                    <a:p>
                      <a:pPr algn="r" fontAlgn="ctr"/>
                      <a:r>
                        <a:rPr lang="es-ES" sz="2400" b="1" i="0" u="none" strike="noStrike" dirty="0">
                          <a:solidFill>
                            <a:srgbClr val="000000"/>
                          </a:solidFill>
                          <a:effectLst/>
                          <a:latin typeface="Raleway  "/>
                        </a:rPr>
                        <a:t>8</a:t>
                      </a:r>
                    </a:p>
                  </a:txBody>
                  <a:tcPr marL="0" marR="0" marT="0" marB="0" anchor="ctr">
                    <a:lnL>
                      <a:noFill/>
                    </a:lnL>
                    <a:lnR>
                      <a:noFill/>
                    </a:lnR>
                    <a:lnT>
                      <a:noFill/>
                    </a:lnT>
                    <a:lnB>
                      <a:noFill/>
                    </a:lnB>
                    <a:solidFill>
                      <a:schemeClr val="accent1"/>
                    </a:solidFill>
                  </a:tcPr>
                </a:tc>
                <a:tc>
                  <a:txBody>
                    <a:bodyPr/>
                    <a:lstStyle/>
                    <a:p>
                      <a:pPr algn="l" fontAlgn="ctr"/>
                      <a:r>
                        <a:rPr lang="es-ES" sz="2400" b="1" i="0" u="none" strike="noStrike" dirty="0">
                          <a:solidFill>
                            <a:srgbClr val="000000"/>
                          </a:solidFill>
                          <a:effectLst/>
                          <a:latin typeface="Raleway  "/>
                        </a:rPr>
                        <a:t> Investigación</a:t>
                      </a:r>
                    </a:p>
                  </a:txBody>
                  <a:tcPr marL="0" marR="0" marT="0" marB="0" anchor="ctr">
                    <a:lnL>
                      <a:noFill/>
                    </a:lnL>
                    <a:lnR>
                      <a:noFill/>
                    </a:lnR>
                    <a:lnT>
                      <a:noFill/>
                    </a:lnT>
                    <a:lnB>
                      <a:noFill/>
                    </a:lnB>
                    <a:solidFill>
                      <a:schemeClr val="accent1"/>
                    </a:solidFill>
                  </a:tcPr>
                </a:tc>
                <a:tc>
                  <a:txBody>
                    <a:bodyPr/>
                    <a:lstStyle/>
                    <a:p>
                      <a:pPr algn="ctr" fontAlgn="ctr"/>
                      <a:r>
                        <a:rPr lang="es-ES" sz="2400" b="1" i="0" u="none" strike="noStrike" dirty="0">
                          <a:solidFill>
                            <a:schemeClr val="bg1"/>
                          </a:solidFill>
                          <a:effectLst/>
                          <a:latin typeface="Raleway  "/>
                        </a:rPr>
                        <a:t>6</a:t>
                      </a:r>
                    </a:p>
                  </a:txBody>
                  <a:tcPr marL="0" marR="0" marT="0" marB="0" anchor="ctr">
                    <a:lnL>
                      <a:noFill/>
                    </a:lnL>
                    <a:lnR>
                      <a:noFill/>
                    </a:lnR>
                    <a:lnT>
                      <a:noFill/>
                    </a:lnT>
                    <a:lnB>
                      <a:noFill/>
                    </a:lnB>
                    <a:solidFill>
                      <a:schemeClr val="accent1"/>
                    </a:solidFill>
                  </a:tcPr>
                </a:tc>
                <a:tc>
                  <a:txBody>
                    <a:bodyPr/>
                    <a:lstStyle/>
                    <a:p>
                      <a:pPr algn="ctr" fontAlgn="ctr"/>
                      <a:r>
                        <a:rPr lang="es-ES" sz="2400" b="1" i="0" u="none" strike="noStrike" dirty="0">
                          <a:solidFill>
                            <a:schemeClr val="bg1"/>
                          </a:solidFill>
                          <a:effectLst/>
                          <a:latin typeface="Raleway  "/>
                        </a:rPr>
                        <a:t>2,00</a:t>
                      </a:r>
                    </a:p>
                  </a:txBody>
                  <a:tcPr marL="0" marR="0" marT="0" marB="0" anchor="ctr">
                    <a:lnL>
                      <a:noFill/>
                    </a:lnL>
                    <a:lnR>
                      <a:noFill/>
                    </a:lnR>
                    <a:lnT>
                      <a:noFill/>
                    </a:lnT>
                    <a:lnB>
                      <a:noFill/>
                    </a:lnB>
                    <a:solidFill>
                      <a:schemeClr val="accent1"/>
                    </a:solidFill>
                  </a:tcPr>
                </a:tc>
                <a:tc>
                  <a:txBody>
                    <a:bodyPr/>
                    <a:lstStyle/>
                    <a:p>
                      <a:pPr algn="ctr" fontAlgn="ctr"/>
                      <a:r>
                        <a:rPr lang="es-ES" sz="2400" b="0" i="0" u="none" strike="noStrike" dirty="0">
                          <a:solidFill>
                            <a:schemeClr val="tx1">
                              <a:lumMod val="50000"/>
                            </a:schemeClr>
                          </a:solidFill>
                          <a:effectLst/>
                          <a:latin typeface="Raleway  "/>
                        </a:rPr>
                        <a:t>3º</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2329613470"/>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noFill/>
                  </a:tcPr>
                </a:tc>
                <a:tc>
                  <a:txBody>
                    <a:bodyPr/>
                    <a:lstStyle/>
                    <a:p>
                      <a:pPr algn="r" fontAlgn="ctr"/>
                      <a:r>
                        <a:rPr lang="es-ES" sz="2400" b="1" i="0" u="none" strike="noStrike" dirty="0">
                          <a:solidFill>
                            <a:srgbClr val="000000"/>
                          </a:solidFill>
                          <a:effectLst/>
                          <a:latin typeface="Raleway  "/>
                        </a:rPr>
                        <a:t>9</a:t>
                      </a:r>
                    </a:p>
                  </a:txBody>
                  <a:tcPr marL="0" marR="0" marT="0" marB="0" anchor="ctr">
                    <a:lnL>
                      <a:noFill/>
                    </a:lnL>
                    <a:lnR>
                      <a:noFill/>
                    </a:lnR>
                    <a:lnT>
                      <a:noFill/>
                    </a:lnT>
                    <a:lnB>
                      <a:noFill/>
                    </a:lnB>
                    <a:noFill/>
                  </a:tcPr>
                </a:tc>
                <a:tc>
                  <a:txBody>
                    <a:bodyPr/>
                    <a:lstStyle/>
                    <a:p>
                      <a:pPr algn="l" fontAlgn="ctr"/>
                      <a:r>
                        <a:rPr lang="es-ES" sz="2400" b="1" i="0" u="none" strike="noStrike" dirty="0">
                          <a:solidFill>
                            <a:srgbClr val="000000"/>
                          </a:solidFill>
                          <a:effectLst/>
                          <a:latin typeface="Raleway  "/>
                        </a:rPr>
                        <a:t> Comunicación externa</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00B050"/>
                          </a:solidFill>
                          <a:effectLst/>
                          <a:latin typeface="Raleway  "/>
                        </a:rPr>
                        <a:t>2</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ED7D31"/>
                          </a:solidFill>
                          <a:effectLst/>
                          <a:latin typeface="Raleway  "/>
                        </a:rPr>
                        <a:t>2,00</a:t>
                      </a:r>
                    </a:p>
                  </a:txBody>
                  <a:tcPr marL="0" marR="0" marT="0" marB="0" anchor="ctr">
                    <a:lnL>
                      <a:noFill/>
                    </a:lnL>
                    <a:lnR>
                      <a:noFill/>
                    </a:lnR>
                    <a:lnT>
                      <a:noFill/>
                    </a:lnT>
                    <a:lnB>
                      <a:noFill/>
                    </a:lnB>
                    <a:noFill/>
                  </a:tcPr>
                </a:tc>
                <a:tc>
                  <a:txBody>
                    <a:bodyPr/>
                    <a:lstStyle/>
                    <a:p>
                      <a:pPr algn="ctr" fontAlgn="ctr"/>
                      <a:r>
                        <a:rPr lang="es-ES" sz="2400" b="0" i="0" u="none" strike="noStrike" dirty="0">
                          <a:solidFill>
                            <a:schemeClr val="tx1">
                              <a:lumMod val="50000"/>
                            </a:schemeClr>
                          </a:solidFill>
                          <a:effectLst/>
                          <a:latin typeface="Raleway  "/>
                        </a:rPr>
                        <a:t>8º</a:t>
                      </a:r>
                    </a:p>
                  </a:txBody>
                  <a:tcPr marL="0" marR="0" marT="0" marB="0" anchor="ctr">
                    <a:lnL>
                      <a:noFill/>
                    </a:lnL>
                    <a:lnR>
                      <a:noFill/>
                    </a:lnR>
                    <a:lnT>
                      <a:noFill/>
                    </a:lnT>
                    <a:lnB>
                      <a:noFill/>
                    </a:lnB>
                    <a:noFill/>
                  </a:tcPr>
                </a:tc>
                <a:extLst>
                  <a:ext uri="{0D108BD9-81ED-4DB2-BD59-A6C34878D82A}">
                    <a16:rowId xmlns:a16="http://schemas.microsoft.com/office/drawing/2014/main" val="2693512012"/>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noFill/>
                  </a:tcPr>
                </a:tc>
                <a:tc>
                  <a:txBody>
                    <a:bodyPr/>
                    <a:lstStyle/>
                    <a:p>
                      <a:pPr algn="r" fontAlgn="ctr"/>
                      <a:r>
                        <a:rPr lang="es-ES" sz="2400" b="1" i="0" u="none" strike="noStrike" dirty="0">
                          <a:solidFill>
                            <a:srgbClr val="000000"/>
                          </a:solidFill>
                          <a:effectLst/>
                          <a:latin typeface="Raleway  "/>
                        </a:rPr>
                        <a:t>10</a:t>
                      </a:r>
                    </a:p>
                  </a:txBody>
                  <a:tcPr marL="0" marR="0" marT="0" marB="0" anchor="ctr">
                    <a:lnL>
                      <a:noFill/>
                    </a:lnL>
                    <a:lnR>
                      <a:noFill/>
                    </a:lnR>
                    <a:lnT>
                      <a:noFill/>
                    </a:lnT>
                    <a:lnB>
                      <a:noFill/>
                    </a:lnB>
                    <a:noFill/>
                  </a:tcPr>
                </a:tc>
                <a:tc>
                  <a:txBody>
                    <a:bodyPr/>
                    <a:lstStyle/>
                    <a:p>
                      <a:pPr algn="l" fontAlgn="ctr"/>
                      <a:r>
                        <a:rPr lang="es-ES" sz="2400" b="1" i="0" u="none" strike="noStrike" dirty="0">
                          <a:solidFill>
                            <a:srgbClr val="000000"/>
                          </a:solidFill>
                          <a:effectLst/>
                          <a:latin typeface="Raleway  "/>
                        </a:rPr>
                        <a:t> Entorno</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00B050"/>
                          </a:solidFill>
                          <a:effectLst/>
                          <a:latin typeface="Raleway  "/>
                        </a:rPr>
                        <a:t>10</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ED7D31"/>
                          </a:solidFill>
                          <a:effectLst/>
                          <a:latin typeface="Raleway  "/>
                        </a:rPr>
                        <a:t>3,08</a:t>
                      </a:r>
                    </a:p>
                  </a:txBody>
                  <a:tcPr marL="0" marR="0" marT="0" marB="0" anchor="ctr">
                    <a:lnL>
                      <a:noFill/>
                    </a:lnL>
                    <a:lnR>
                      <a:noFill/>
                    </a:lnR>
                    <a:lnT>
                      <a:noFill/>
                    </a:lnT>
                    <a:lnB>
                      <a:noFill/>
                    </a:lnB>
                    <a:noFill/>
                  </a:tcPr>
                </a:tc>
                <a:tc>
                  <a:txBody>
                    <a:bodyPr/>
                    <a:lstStyle/>
                    <a:p>
                      <a:pPr algn="ctr" fontAlgn="ctr"/>
                      <a:r>
                        <a:rPr lang="es-ES" sz="2400" b="0" i="0" u="none" strike="noStrike" dirty="0">
                          <a:solidFill>
                            <a:schemeClr val="tx1">
                              <a:lumMod val="50000"/>
                            </a:schemeClr>
                          </a:solidFill>
                          <a:effectLst/>
                          <a:latin typeface="Raleway  "/>
                        </a:rPr>
                        <a:t>9º</a:t>
                      </a:r>
                    </a:p>
                  </a:txBody>
                  <a:tcPr marL="0" marR="0" marT="0" marB="0" anchor="ctr">
                    <a:lnL>
                      <a:noFill/>
                    </a:lnL>
                    <a:lnR>
                      <a:noFill/>
                    </a:lnR>
                    <a:lnT>
                      <a:noFill/>
                    </a:lnT>
                    <a:lnB>
                      <a:noFill/>
                    </a:lnB>
                    <a:noFill/>
                  </a:tcPr>
                </a:tc>
                <a:extLst>
                  <a:ext uri="{0D108BD9-81ED-4DB2-BD59-A6C34878D82A}">
                    <a16:rowId xmlns:a16="http://schemas.microsoft.com/office/drawing/2014/main" val="3388188562"/>
                  </a:ext>
                </a:extLst>
              </a:tr>
              <a:tr h="485280">
                <a:tc>
                  <a:txBody>
                    <a:bodyPr/>
                    <a:lstStyle/>
                    <a:p>
                      <a:pPr algn="r" fontAlgn="ctr"/>
                      <a:endParaRPr lang="es-ES" sz="2400" b="0" i="0" u="none" strike="noStrike" dirty="0">
                        <a:solidFill>
                          <a:srgbClr val="000000"/>
                        </a:solidFill>
                        <a:effectLst/>
                        <a:latin typeface="Raleway  "/>
                      </a:endParaRPr>
                    </a:p>
                  </a:txBody>
                  <a:tcPr marL="0" marR="0" marT="0" marB="0" anchor="ctr">
                    <a:lnL>
                      <a:noFill/>
                    </a:lnL>
                    <a:lnR>
                      <a:noFill/>
                    </a:lnR>
                    <a:lnT>
                      <a:noFill/>
                    </a:lnT>
                    <a:lnB>
                      <a:noFill/>
                    </a:lnB>
                    <a:noFill/>
                  </a:tcPr>
                </a:tc>
                <a:tc>
                  <a:txBody>
                    <a:bodyPr/>
                    <a:lstStyle/>
                    <a:p>
                      <a:pPr algn="r" fontAlgn="ctr"/>
                      <a:r>
                        <a:rPr lang="es-ES" sz="2400" b="1" i="0" u="none" strike="noStrike" dirty="0">
                          <a:solidFill>
                            <a:srgbClr val="000000"/>
                          </a:solidFill>
                          <a:effectLst/>
                          <a:latin typeface="Raleway  "/>
                        </a:rPr>
                        <a:t>11</a:t>
                      </a:r>
                    </a:p>
                  </a:txBody>
                  <a:tcPr marL="0" marR="0" marT="0" marB="0" anchor="ctr">
                    <a:lnL>
                      <a:noFill/>
                    </a:lnL>
                    <a:lnR>
                      <a:noFill/>
                    </a:lnR>
                    <a:lnT>
                      <a:noFill/>
                    </a:lnT>
                    <a:lnB>
                      <a:noFill/>
                    </a:lnB>
                    <a:noFill/>
                  </a:tcPr>
                </a:tc>
                <a:tc>
                  <a:txBody>
                    <a:bodyPr/>
                    <a:lstStyle/>
                    <a:p>
                      <a:pPr algn="l" fontAlgn="ctr"/>
                      <a:r>
                        <a:rPr lang="es-ES" sz="2400" b="1" i="0" u="none" strike="noStrike" dirty="0">
                          <a:solidFill>
                            <a:srgbClr val="000000"/>
                          </a:solidFill>
                          <a:effectLst/>
                          <a:latin typeface="Raleway  "/>
                        </a:rPr>
                        <a:t> Responsabilidad social</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00B050"/>
                          </a:solidFill>
                          <a:effectLst/>
                          <a:latin typeface="Raleway  "/>
                        </a:rPr>
                        <a:t>3</a:t>
                      </a:r>
                    </a:p>
                  </a:txBody>
                  <a:tcPr marL="0" marR="0" marT="0" marB="0" anchor="ctr">
                    <a:lnL>
                      <a:noFill/>
                    </a:lnL>
                    <a:lnR>
                      <a:noFill/>
                    </a:lnR>
                    <a:lnT>
                      <a:noFill/>
                    </a:lnT>
                    <a:lnB>
                      <a:noFill/>
                    </a:lnB>
                    <a:noFill/>
                  </a:tcPr>
                </a:tc>
                <a:tc>
                  <a:txBody>
                    <a:bodyPr/>
                    <a:lstStyle/>
                    <a:p>
                      <a:pPr algn="ctr" fontAlgn="ctr"/>
                      <a:r>
                        <a:rPr lang="es-ES" sz="2400" b="1" i="0" u="none" strike="noStrike" dirty="0">
                          <a:solidFill>
                            <a:srgbClr val="ED7D31"/>
                          </a:solidFill>
                          <a:effectLst/>
                          <a:latin typeface="Raleway  "/>
                        </a:rPr>
                        <a:t>2,42</a:t>
                      </a:r>
                    </a:p>
                  </a:txBody>
                  <a:tcPr marL="0" marR="0" marT="0" marB="0" anchor="ctr">
                    <a:lnL>
                      <a:noFill/>
                    </a:lnL>
                    <a:lnR>
                      <a:noFill/>
                    </a:lnR>
                    <a:lnT>
                      <a:noFill/>
                    </a:lnT>
                    <a:lnB>
                      <a:noFill/>
                    </a:lnB>
                    <a:noFill/>
                  </a:tcPr>
                </a:tc>
                <a:tc>
                  <a:txBody>
                    <a:bodyPr/>
                    <a:lstStyle/>
                    <a:p>
                      <a:pPr algn="ctr" fontAlgn="ctr"/>
                      <a:r>
                        <a:rPr lang="es-ES" sz="2400" b="0" i="0" u="none" strike="noStrike" dirty="0">
                          <a:solidFill>
                            <a:schemeClr val="tx1">
                              <a:lumMod val="50000"/>
                            </a:schemeClr>
                          </a:solidFill>
                          <a:effectLst/>
                          <a:latin typeface="Raleway  "/>
                        </a:rPr>
                        <a:t>10º</a:t>
                      </a:r>
                    </a:p>
                  </a:txBody>
                  <a:tcPr marL="0" marR="0" marT="0" marB="0" anchor="ctr">
                    <a:lnL>
                      <a:noFill/>
                    </a:lnL>
                    <a:lnR>
                      <a:noFill/>
                    </a:lnR>
                    <a:lnT>
                      <a:noFill/>
                    </a:lnT>
                    <a:lnB>
                      <a:noFill/>
                    </a:lnB>
                    <a:noFill/>
                  </a:tcPr>
                </a:tc>
                <a:extLst>
                  <a:ext uri="{0D108BD9-81ED-4DB2-BD59-A6C34878D82A}">
                    <a16:rowId xmlns:a16="http://schemas.microsoft.com/office/drawing/2014/main" val="2114683619"/>
                  </a:ext>
                </a:extLst>
              </a:tr>
              <a:tr h="485280">
                <a:tc>
                  <a:txBody>
                    <a:bodyPr/>
                    <a:lstStyle/>
                    <a:p>
                      <a:pPr algn="r" fontAlgn="ctr"/>
                      <a:endParaRPr lang="es-ES" sz="3200" b="0"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l" fontAlgn="ctr"/>
                      <a:endParaRPr lang="es-ES" sz="3200" b="1"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l" fontAlgn="ctr"/>
                      <a:endParaRPr lang="es-ES" sz="3200" b="1"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ctr" fontAlgn="ctr"/>
                      <a:endParaRPr lang="es-ES" sz="3200" b="1" i="0" u="none" strike="noStrike" dirty="0">
                        <a:solidFill>
                          <a:srgbClr val="00B050"/>
                        </a:solidFill>
                        <a:effectLst/>
                        <a:latin typeface="Raleway  "/>
                      </a:endParaRPr>
                    </a:p>
                  </a:txBody>
                  <a:tcPr marL="0" marR="0" marT="0" marB="0" anchor="ctr">
                    <a:lnL>
                      <a:noFill/>
                    </a:lnL>
                    <a:lnR>
                      <a:noFill/>
                    </a:lnR>
                    <a:lnT>
                      <a:noFill/>
                    </a:lnT>
                    <a:lnB>
                      <a:noFill/>
                    </a:lnB>
                    <a:noFill/>
                  </a:tcPr>
                </a:tc>
                <a:tc>
                  <a:txBody>
                    <a:bodyPr/>
                    <a:lstStyle/>
                    <a:p>
                      <a:pPr algn="ctr" fontAlgn="ctr"/>
                      <a:endParaRPr lang="es-ES" sz="3200" b="1" i="0" u="none" strike="noStrike" dirty="0">
                        <a:solidFill>
                          <a:srgbClr val="ED7D31"/>
                        </a:solidFill>
                        <a:effectLst/>
                        <a:latin typeface="Raleway  "/>
                      </a:endParaRPr>
                    </a:p>
                  </a:txBody>
                  <a:tcPr marL="0" marR="0" marT="0" marB="0" anchor="ctr">
                    <a:lnL>
                      <a:noFill/>
                    </a:lnL>
                    <a:lnR>
                      <a:noFill/>
                    </a:lnR>
                    <a:lnT>
                      <a:noFill/>
                    </a:lnT>
                    <a:lnB>
                      <a:noFill/>
                    </a:lnB>
                    <a:noFill/>
                  </a:tcPr>
                </a:tc>
                <a:tc>
                  <a:txBody>
                    <a:bodyPr/>
                    <a:lstStyle/>
                    <a:p>
                      <a:pPr algn="ctr" fontAlgn="ctr"/>
                      <a:endParaRPr lang="es-ES" sz="3200" b="1" i="0" u="none" strike="noStrike">
                        <a:solidFill>
                          <a:srgbClr val="ED7D31"/>
                        </a:solidFill>
                        <a:effectLst/>
                        <a:latin typeface="Raleway  "/>
                      </a:endParaRPr>
                    </a:p>
                  </a:txBody>
                  <a:tcPr marL="0" marR="0" marT="0" marB="0" anchor="ctr">
                    <a:lnL>
                      <a:noFill/>
                    </a:lnL>
                    <a:lnR>
                      <a:noFill/>
                    </a:lnR>
                    <a:lnT>
                      <a:noFill/>
                    </a:lnT>
                    <a:lnB>
                      <a:noFill/>
                    </a:lnB>
                    <a:noFill/>
                  </a:tcPr>
                </a:tc>
                <a:extLst>
                  <a:ext uri="{0D108BD9-81ED-4DB2-BD59-A6C34878D82A}">
                    <a16:rowId xmlns:a16="http://schemas.microsoft.com/office/drawing/2014/main" val="4029247108"/>
                  </a:ext>
                </a:extLst>
              </a:tr>
              <a:tr h="485280">
                <a:tc>
                  <a:txBody>
                    <a:bodyPr/>
                    <a:lstStyle/>
                    <a:p>
                      <a:pPr algn="r" fontAlgn="ctr"/>
                      <a:endParaRPr lang="es-ES" sz="3200" b="0" i="0" u="none" strike="noStrike" dirty="0">
                        <a:solidFill>
                          <a:srgbClr val="000000"/>
                        </a:solidFill>
                        <a:effectLst/>
                        <a:latin typeface="Raleway  "/>
                      </a:endParaRPr>
                    </a:p>
                  </a:txBody>
                  <a:tcPr marL="0" marR="0" marT="0" marB="0" anchor="ctr">
                    <a:lnL>
                      <a:noFill/>
                    </a:lnL>
                    <a:lnR>
                      <a:noFill/>
                    </a:lnR>
                    <a:lnT>
                      <a:noFill/>
                    </a:lnT>
                    <a:lnB>
                      <a:noFill/>
                    </a:lnB>
                    <a:noFill/>
                  </a:tcPr>
                </a:tc>
                <a:tc>
                  <a:txBody>
                    <a:bodyPr/>
                    <a:lstStyle/>
                    <a:p>
                      <a:pPr algn="l" fontAlgn="ctr"/>
                      <a:endParaRPr lang="es-ES" sz="3200" b="1"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l" fontAlgn="ctr"/>
                      <a:endParaRPr lang="es-ES" sz="3200" b="1"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ctr" fontAlgn="ctr"/>
                      <a:r>
                        <a:rPr lang="es-ES" sz="3200" b="1" i="0" u="none" strike="noStrike" dirty="0">
                          <a:solidFill>
                            <a:srgbClr val="00B050"/>
                          </a:solidFill>
                          <a:effectLst/>
                          <a:latin typeface="Raleway  "/>
                        </a:rPr>
                        <a:t>Promedio</a:t>
                      </a:r>
                    </a:p>
                  </a:txBody>
                  <a:tcPr marL="0" marR="0" marT="0" marB="0" anchor="ctr">
                    <a:lnL>
                      <a:noFill/>
                    </a:lnL>
                    <a:lnR>
                      <a:noFill/>
                    </a:lnR>
                    <a:lnT>
                      <a:noFill/>
                    </a:lnT>
                    <a:lnB>
                      <a:noFill/>
                    </a:lnB>
                    <a:noFill/>
                  </a:tcPr>
                </a:tc>
                <a:tc>
                  <a:txBody>
                    <a:bodyPr/>
                    <a:lstStyle/>
                    <a:p>
                      <a:pPr algn="ctr" fontAlgn="ctr"/>
                      <a:r>
                        <a:rPr lang="es-ES" sz="3200" b="1" i="0" u="none" strike="noStrike" dirty="0">
                          <a:solidFill>
                            <a:srgbClr val="ED7D31"/>
                          </a:solidFill>
                          <a:effectLst/>
                          <a:latin typeface="Raleway  "/>
                        </a:rPr>
                        <a:t>Promedio</a:t>
                      </a:r>
                    </a:p>
                  </a:txBody>
                  <a:tcPr marL="0" marR="0" marT="0" marB="0" anchor="ctr">
                    <a:lnL>
                      <a:noFill/>
                    </a:lnL>
                    <a:lnR>
                      <a:noFill/>
                    </a:lnR>
                    <a:lnT>
                      <a:noFill/>
                    </a:lnT>
                    <a:lnB>
                      <a:noFill/>
                    </a:lnB>
                    <a:noFill/>
                  </a:tcPr>
                </a:tc>
                <a:tc>
                  <a:txBody>
                    <a:bodyPr/>
                    <a:lstStyle/>
                    <a:p>
                      <a:pPr algn="ctr" fontAlgn="ctr"/>
                      <a:endParaRPr lang="es-ES" sz="3200" b="1" i="0" u="none" strike="noStrike">
                        <a:solidFill>
                          <a:srgbClr val="ED7D31"/>
                        </a:solidFill>
                        <a:effectLst/>
                        <a:latin typeface="Raleway  "/>
                      </a:endParaRPr>
                    </a:p>
                  </a:txBody>
                  <a:tcPr marL="0" marR="0" marT="0" marB="0" anchor="ctr">
                    <a:lnL>
                      <a:noFill/>
                    </a:lnL>
                    <a:lnR>
                      <a:noFill/>
                    </a:lnR>
                    <a:lnT>
                      <a:noFill/>
                    </a:lnT>
                    <a:lnB>
                      <a:noFill/>
                    </a:lnB>
                    <a:noFill/>
                  </a:tcPr>
                </a:tc>
                <a:extLst>
                  <a:ext uri="{0D108BD9-81ED-4DB2-BD59-A6C34878D82A}">
                    <a16:rowId xmlns:a16="http://schemas.microsoft.com/office/drawing/2014/main" val="1263683353"/>
                  </a:ext>
                </a:extLst>
              </a:tr>
              <a:tr h="485280">
                <a:tc>
                  <a:txBody>
                    <a:bodyPr/>
                    <a:lstStyle/>
                    <a:p>
                      <a:pPr algn="r" fontAlgn="ctr"/>
                      <a:endParaRPr lang="es-ES" sz="3200" b="0"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l" fontAlgn="ctr"/>
                      <a:endParaRPr lang="es-ES" sz="3200" b="1"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l" fontAlgn="ctr"/>
                      <a:endParaRPr lang="es-ES" sz="3200" b="1" i="0" u="none" strike="noStrike">
                        <a:solidFill>
                          <a:srgbClr val="000000"/>
                        </a:solidFill>
                        <a:effectLst/>
                        <a:latin typeface="Raleway  "/>
                      </a:endParaRPr>
                    </a:p>
                  </a:txBody>
                  <a:tcPr marL="0" marR="0" marT="0" marB="0" anchor="ctr">
                    <a:lnL>
                      <a:noFill/>
                    </a:lnL>
                    <a:lnR>
                      <a:noFill/>
                    </a:lnR>
                    <a:lnT>
                      <a:noFill/>
                    </a:lnT>
                    <a:lnB>
                      <a:noFill/>
                    </a:lnB>
                    <a:noFill/>
                  </a:tcPr>
                </a:tc>
                <a:tc>
                  <a:txBody>
                    <a:bodyPr/>
                    <a:lstStyle/>
                    <a:p>
                      <a:pPr algn="ctr" fontAlgn="ctr"/>
                      <a:r>
                        <a:rPr lang="es-ES" sz="3200" b="1" i="0" u="none" strike="noStrike" dirty="0">
                          <a:solidFill>
                            <a:srgbClr val="00B050"/>
                          </a:solidFill>
                          <a:effectLst/>
                          <a:latin typeface="Raleway  "/>
                        </a:rPr>
                        <a:t>5,45</a:t>
                      </a:r>
                    </a:p>
                  </a:txBody>
                  <a:tcPr marL="0" marR="0" marT="0" marB="0" anchor="ctr">
                    <a:lnL>
                      <a:noFill/>
                    </a:lnL>
                    <a:lnR>
                      <a:noFill/>
                    </a:lnR>
                    <a:lnT>
                      <a:noFill/>
                    </a:lnT>
                    <a:lnB>
                      <a:noFill/>
                    </a:lnB>
                    <a:noFill/>
                  </a:tcPr>
                </a:tc>
                <a:tc>
                  <a:txBody>
                    <a:bodyPr/>
                    <a:lstStyle/>
                    <a:p>
                      <a:pPr algn="ctr" fontAlgn="ctr"/>
                      <a:r>
                        <a:rPr lang="es-ES" sz="3200" b="1" i="0" u="none" strike="noStrike" dirty="0">
                          <a:solidFill>
                            <a:srgbClr val="ED7D31"/>
                          </a:solidFill>
                          <a:effectLst/>
                          <a:latin typeface="Raleway  "/>
                        </a:rPr>
                        <a:t>2,00</a:t>
                      </a:r>
                    </a:p>
                  </a:txBody>
                  <a:tcPr marL="0" marR="0" marT="0" marB="0" anchor="ctr">
                    <a:lnL>
                      <a:noFill/>
                    </a:lnL>
                    <a:lnR>
                      <a:noFill/>
                    </a:lnR>
                    <a:lnT>
                      <a:noFill/>
                    </a:lnT>
                    <a:lnB>
                      <a:noFill/>
                    </a:lnB>
                    <a:noFill/>
                  </a:tcPr>
                </a:tc>
                <a:tc>
                  <a:txBody>
                    <a:bodyPr/>
                    <a:lstStyle/>
                    <a:p>
                      <a:pPr algn="ctr" fontAlgn="ctr"/>
                      <a:endParaRPr lang="es-ES" sz="3200" b="1" i="0" u="none" strike="noStrike" dirty="0">
                        <a:solidFill>
                          <a:srgbClr val="ED7D31"/>
                        </a:solidFill>
                        <a:effectLst/>
                        <a:latin typeface="Raleway  "/>
                      </a:endParaRPr>
                    </a:p>
                  </a:txBody>
                  <a:tcPr marL="0" marR="0" marT="0" marB="0" anchor="ctr">
                    <a:lnL>
                      <a:noFill/>
                    </a:lnL>
                    <a:lnR>
                      <a:noFill/>
                    </a:lnR>
                    <a:lnT>
                      <a:noFill/>
                    </a:lnT>
                    <a:lnB>
                      <a:noFill/>
                    </a:lnB>
                    <a:noFill/>
                  </a:tcPr>
                </a:tc>
                <a:extLst>
                  <a:ext uri="{0D108BD9-81ED-4DB2-BD59-A6C34878D82A}">
                    <a16:rowId xmlns:a16="http://schemas.microsoft.com/office/drawing/2014/main" val="2104921754"/>
                  </a:ext>
                </a:extLst>
              </a:tr>
            </a:tbl>
          </a:graphicData>
        </a:graphic>
      </p:graphicFrame>
      <p:sp>
        <p:nvSpPr>
          <p:cNvPr id="48" name="Freeform 5">
            <a:extLst>
              <a:ext uri="{FF2B5EF4-FFF2-40B4-BE49-F238E27FC236}">
                <a16:creationId xmlns:a16="http://schemas.microsoft.com/office/drawing/2014/main" id="{37E569B5-A74B-DF36-665D-83D9BC046433}"/>
              </a:ext>
            </a:extLst>
          </p:cNvPr>
          <p:cNvSpPr>
            <a:spLocks/>
          </p:cNvSpPr>
          <p:nvPr/>
        </p:nvSpPr>
        <p:spPr bwMode="auto">
          <a:xfrm rot="8058067" flipH="1" flipV="1">
            <a:off x="15627552" y="9454884"/>
            <a:ext cx="467361" cy="1556202"/>
          </a:xfrm>
          <a:custGeom>
            <a:avLst/>
            <a:gdLst>
              <a:gd name="T0" fmla="*/ 107 w 117"/>
              <a:gd name="T1" fmla="*/ 235 h 385"/>
              <a:gd name="T2" fmla="*/ 71 w 117"/>
              <a:gd name="T3" fmla="*/ 357 h 385"/>
              <a:gd name="T4" fmla="*/ 44 w 117"/>
              <a:gd name="T5" fmla="*/ 294 h 385"/>
              <a:gd name="T6" fmla="*/ 23 w 117"/>
              <a:gd name="T7" fmla="*/ 200 h 385"/>
              <a:gd name="T8" fmla="*/ 40 w 117"/>
              <a:gd name="T9" fmla="*/ 3 h 385"/>
              <a:gd name="T10" fmla="*/ 37 w 117"/>
              <a:gd name="T11" fmla="*/ 2 h 385"/>
              <a:gd name="T12" fmla="*/ 15 w 117"/>
              <a:gd name="T13" fmla="*/ 89 h 385"/>
              <a:gd name="T14" fmla="*/ 15 w 117"/>
              <a:gd name="T15" fmla="*/ 193 h 385"/>
              <a:gd name="T16" fmla="*/ 35 w 117"/>
              <a:gd name="T17" fmla="*/ 290 h 385"/>
              <a:gd name="T18" fmla="*/ 55 w 117"/>
              <a:gd name="T19" fmla="*/ 348 h 385"/>
              <a:gd name="T20" fmla="*/ 4 w 117"/>
              <a:gd name="T21" fmla="*/ 308 h 385"/>
              <a:gd name="T22" fmla="*/ 2 w 117"/>
              <a:gd name="T23" fmla="*/ 311 h 385"/>
              <a:gd name="T24" fmla="*/ 74 w 117"/>
              <a:gd name="T25" fmla="*/ 381 h 385"/>
              <a:gd name="T26" fmla="*/ 82 w 117"/>
              <a:gd name="T27" fmla="*/ 377 h 385"/>
              <a:gd name="T28" fmla="*/ 114 w 117"/>
              <a:gd name="T29" fmla="*/ 239 h 385"/>
              <a:gd name="T30" fmla="*/ 107 w 117"/>
              <a:gd name="T31" fmla="*/ 23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85">
                <a:moveTo>
                  <a:pt x="107" y="235"/>
                </a:moveTo>
                <a:cubicBezTo>
                  <a:pt x="80" y="270"/>
                  <a:pt x="69" y="314"/>
                  <a:pt x="71" y="357"/>
                </a:cubicBezTo>
                <a:cubicBezTo>
                  <a:pt x="62" y="337"/>
                  <a:pt x="51" y="316"/>
                  <a:pt x="44" y="294"/>
                </a:cubicBezTo>
                <a:cubicBezTo>
                  <a:pt x="34" y="263"/>
                  <a:pt x="27" y="232"/>
                  <a:pt x="23" y="200"/>
                </a:cubicBezTo>
                <a:cubicBezTo>
                  <a:pt x="15" y="137"/>
                  <a:pt x="13" y="62"/>
                  <a:pt x="40" y="3"/>
                </a:cubicBezTo>
                <a:cubicBezTo>
                  <a:pt x="40" y="2"/>
                  <a:pt x="38" y="0"/>
                  <a:pt x="37" y="2"/>
                </a:cubicBezTo>
                <a:cubicBezTo>
                  <a:pt x="22" y="28"/>
                  <a:pt x="18" y="60"/>
                  <a:pt x="15" y="89"/>
                </a:cubicBezTo>
                <a:cubicBezTo>
                  <a:pt x="11" y="124"/>
                  <a:pt x="12" y="159"/>
                  <a:pt x="15" y="193"/>
                </a:cubicBezTo>
                <a:cubicBezTo>
                  <a:pt x="19" y="226"/>
                  <a:pt x="25" y="258"/>
                  <a:pt x="35" y="290"/>
                </a:cubicBezTo>
                <a:cubicBezTo>
                  <a:pt x="40" y="308"/>
                  <a:pt x="47" y="329"/>
                  <a:pt x="55" y="348"/>
                </a:cubicBezTo>
                <a:cubicBezTo>
                  <a:pt x="40" y="333"/>
                  <a:pt x="23" y="318"/>
                  <a:pt x="4" y="308"/>
                </a:cubicBezTo>
                <a:cubicBezTo>
                  <a:pt x="2" y="306"/>
                  <a:pt x="0" y="309"/>
                  <a:pt x="2" y="311"/>
                </a:cubicBezTo>
                <a:cubicBezTo>
                  <a:pt x="28" y="332"/>
                  <a:pt x="53" y="354"/>
                  <a:pt x="74" y="381"/>
                </a:cubicBezTo>
                <a:cubicBezTo>
                  <a:pt x="77" y="385"/>
                  <a:pt x="83" y="383"/>
                  <a:pt x="82" y="377"/>
                </a:cubicBezTo>
                <a:cubicBezTo>
                  <a:pt x="75" y="328"/>
                  <a:pt x="87" y="281"/>
                  <a:pt x="114" y="239"/>
                </a:cubicBezTo>
                <a:cubicBezTo>
                  <a:pt x="117" y="235"/>
                  <a:pt x="110" y="231"/>
                  <a:pt x="107"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1400"/>
          </a:p>
        </p:txBody>
      </p:sp>
      <p:sp>
        <p:nvSpPr>
          <p:cNvPr id="64" name="CuadroTexto 63">
            <a:extLst>
              <a:ext uri="{FF2B5EF4-FFF2-40B4-BE49-F238E27FC236}">
                <a16:creationId xmlns:a16="http://schemas.microsoft.com/office/drawing/2014/main" id="{53F09071-1319-649C-3131-F8877CB5E1D5}"/>
              </a:ext>
            </a:extLst>
          </p:cNvPr>
          <p:cNvSpPr txBox="1"/>
          <p:nvPr/>
        </p:nvSpPr>
        <p:spPr>
          <a:xfrm>
            <a:off x="16627274" y="10602416"/>
            <a:ext cx="2880320" cy="923330"/>
          </a:xfrm>
          <a:prstGeom prst="rect">
            <a:avLst/>
          </a:prstGeom>
          <a:noFill/>
        </p:spPr>
        <p:txBody>
          <a:bodyPr wrap="square">
            <a:spAutoFit/>
          </a:bodyPr>
          <a:lstStyle/>
          <a:p>
            <a:pPr algn="just"/>
            <a:r>
              <a:rPr lang="es-ES" sz="1800" b="1" dirty="0">
                <a:solidFill>
                  <a:schemeClr val="tx1">
                    <a:lumMod val="50000"/>
                  </a:schemeClr>
                </a:solidFill>
              </a:rPr>
              <a:t>Cuanto menor en la puntuación, mayor es la valoración asignada</a:t>
            </a:r>
            <a:endParaRPr lang="es-ES" b="1" dirty="0">
              <a:solidFill>
                <a:schemeClr val="tx1">
                  <a:lumMod val="50000"/>
                </a:schemeClr>
              </a:solidFill>
            </a:endParaRPr>
          </a:p>
        </p:txBody>
      </p:sp>
      <p:sp>
        <p:nvSpPr>
          <p:cNvPr id="85" name="Rectángulo 84">
            <a:extLst>
              <a:ext uri="{FF2B5EF4-FFF2-40B4-BE49-F238E27FC236}">
                <a16:creationId xmlns:a16="http://schemas.microsoft.com/office/drawing/2014/main" id="{D323BE2D-C75C-4ABB-0D92-38DCC88DED1C}"/>
              </a:ext>
            </a:extLst>
          </p:cNvPr>
          <p:cNvSpPr/>
          <p:nvPr/>
        </p:nvSpPr>
        <p:spPr>
          <a:xfrm>
            <a:off x="16437298" y="4121696"/>
            <a:ext cx="1224136" cy="6073954"/>
          </a:xfrm>
          <a:prstGeom prst="rect">
            <a:avLst/>
          </a:prstGeom>
          <a:solidFill>
            <a:schemeClr val="lt1">
              <a:alpha val="0"/>
            </a:schemeClr>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 name="CuadroTexto 2">
            <a:extLst>
              <a:ext uri="{FF2B5EF4-FFF2-40B4-BE49-F238E27FC236}">
                <a16:creationId xmlns:a16="http://schemas.microsoft.com/office/drawing/2014/main" id="{88D00A9B-6146-0828-7B22-3E87B395E4C4}"/>
              </a:ext>
            </a:extLst>
          </p:cNvPr>
          <p:cNvSpPr txBox="1"/>
          <p:nvPr/>
        </p:nvSpPr>
        <p:spPr>
          <a:xfrm>
            <a:off x="521328" y="326565"/>
            <a:ext cx="3544964" cy="707886"/>
          </a:xfrm>
          <a:prstGeom prst="rect">
            <a:avLst/>
          </a:prstGeom>
          <a:noFill/>
        </p:spPr>
        <p:txBody>
          <a:bodyPr wrap="square" rtlCol="0">
            <a:spAutoFit/>
          </a:bodyPr>
          <a:lstStyle/>
          <a:p>
            <a:r>
              <a:rPr lang="es-ES" sz="4000" b="1" dirty="0">
                <a:solidFill>
                  <a:srgbClr val="000004"/>
                </a:solidFill>
              </a:rPr>
              <a:t>Fase 4</a:t>
            </a:r>
          </a:p>
        </p:txBody>
      </p:sp>
    </p:spTree>
    <p:extLst>
      <p:ext uri="{BB962C8B-B14F-4D97-AF65-F5344CB8AC3E}">
        <p14:creationId xmlns:p14="http://schemas.microsoft.com/office/powerpoint/2010/main" val="2651273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B1EDC3C-510E-AD9B-090B-A33CE97EB0C9}"/>
              </a:ext>
            </a:extLst>
          </p:cNvPr>
          <p:cNvGrpSpPr/>
          <p:nvPr/>
        </p:nvGrpSpPr>
        <p:grpSpPr>
          <a:xfrm>
            <a:off x="12729934" y="-487239"/>
            <a:ext cx="508153" cy="1139043"/>
            <a:chOff x="11131702" y="-617747"/>
            <a:chExt cx="508153" cy="1139043"/>
          </a:xfrm>
        </p:grpSpPr>
        <p:cxnSp>
          <p:nvCxnSpPr>
            <p:cNvPr id="4" name="Straight Connector 9">
              <a:extLst>
                <a:ext uri="{FF2B5EF4-FFF2-40B4-BE49-F238E27FC236}">
                  <a16:creationId xmlns:a16="http://schemas.microsoft.com/office/drawing/2014/main" id="{D2550F9A-95B0-981D-5FAB-31034C91F5BA}"/>
                </a:ext>
              </a:extLst>
            </p:cNvPr>
            <p:cNvCxnSpPr>
              <a:cxnSpLocks/>
            </p:cNvCxnSpPr>
            <p:nvPr/>
          </p:nvCxnSpPr>
          <p:spPr>
            <a:xfrm>
              <a:off x="11360344" y="-617747"/>
              <a:ext cx="0" cy="1139043"/>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9">
              <a:extLst>
                <a:ext uri="{FF2B5EF4-FFF2-40B4-BE49-F238E27FC236}">
                  <a16:creationId xmlns:a16="http://schemas.microsoft.com/office/drawing/2014/main" id="{27C42D7A-6B2B-5958-B71D-CB341358F35A}"/>
                </a:ext>
              </a:extLst>
            </p:cNvPr>
            <p:cNvCxnSpPr>
              <a:cxnSpLocks/>
            </p:cNvCxnSpPr>
            <p:nvPr/>
          </p:nvCxnSpPr>
          <p:spPr>
            <a:xfrm flipV="1">
              <a:off x="11131702" y="521296"/>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8" name="Grupo 7">
            <a:extLst>
              <a:ext uri="{FF2B5EF4-FFF2-40B4-BE49-F238E27FC236}">
                <a16:creationId xmlns:a16="http://schemas.microsoft.com/office/drawing/2014/main" id="{009FBAC0-DB12-C637-977A-B03ADCA04637}"/>
              </a:ext>
            </a:extLst>
          </p:cNvPr>
          <p:cNvGrpSpPr/>
          <p:nvPr/>
        </p:nvGrpSpPr>
        <p:grpSpPr>
          <a:xfrm>
            <a:off x="7292281" y="569521"/>
            <a:ext cx="888297" cy="923331"/>
            <a:chOff x="1730391" y="2622984"/>
            <a:chExt cx="466595" cy="495692"/>
          </a:xfrm>
        </p:grpSpPr>
        <p:sp>
          <p:nvSpPr>
            <p:cNvPr id="9" name="Oval 29">
              <a:extLst>
                <a:ext uri="{FF2B5EF4-FFF2-40B4-BE49-F238E27FC236}">
                  <a16:creationId xmlns:a16="http://schemas.microsoft.com/office/drawing/2014/main" id="{5B0A6543-734A-60F8-CFFF-007E5ED0B4CF}"/>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11" name="CuadroTexto 10">
              <a:extLst>
                <a:ext uri="{FF2B5EF4-FFF2-40B4-BE49-F238E27FC236}">
                  <a16:creationId xmlns:a16="http://schemas.microsoft.com/office/drawing/2014/main" id="{3EE00EB4-6E21-0984-0AFD-42E84B7AE17F}"/>
                </a:ext>
              </a:extLst>
            </p:cNvPr>
            <p:cNvSpPr txBox="1"/>
            <p:nvPr/>
          </p:nvSpPr>
          <p:spPr>
            <a:xfrm>
              <a:off x="1843862" y="2622984"/>
              <a:ext cx="353124" cy="495692"/>
            </a:xfrm>
            <a:prstGeom prst="rect">
              <a:avLst/>
            </a:prstGeom>
            <a:noFill/>
          </p:spPr>
          <p:txBody>
            <a:bodyPr wrap="square">
              <a:spAutoFit/>
            </a:bodyPr>
            <a:lstStyle/>
            <a:p>
              <a:r>
                <a:rPr lang="es-ES" sz="5400" b="1" dirty="0"/>
                <a:t>8</a:t>
              </a:r>
            </a:p>
          </p:txBody>
        </p:sp>
      </p:grpSp>
      <p:sp>
        <p:nvSpPr>
          <p:cNvPr id="13" name="CuadroTexto 12">
            <a:extLst>
              <a:ext uri="{FF2B5EF4-FFF2-40B4-BE49-F238E27FC236}">
                <a16:creationId xmlns:a16="http://schemas.microsoft.com/office/drawing/2014/main" id="{FA53DE66-D1AA-94FE-9081-C6FAB2F70C3A}"/>
              </a:ext>
            </a:extLst>
          </p:cNvPr>
          <p:cNvSpPr txBox="1"/>
          <p:nvPr/>
        </p:nvSpPr>
        <p:spPr>
          <a:xfrm>
            <a:off x="8445397" y="850102"/>
            <a:ext cx="6293820"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Elaboración matriz de decisiones</a:t>
            </a:r>
          </a:p>
        </p:txBody>
      </p:sp>
      <p:grpSp>
        <p:nvGrpSpPr>
          <p:cNvPr id="28" name="Grupo 27">
            <a:extLst>
              <a:ext uri="{FF2B5EF4-FFF2-40B4-BE49-F238E27FC236}">
                <a16:creationId xmlns:a16="http://schemas.microsoft.com/office/drawing/2014/main" id="{A3E29C41-60A7-F9AC-48FE-27FB28CA2093}"/>
              </a:ext>
            </a:extLst>
          </p:cNvPr>
          <p:cNvGrpSpPr/>
          <p:nvPr/>
        </p:nvGrpSpPr>
        <p:grpSpPr>
          <a:xfrm>
            <a:off x="4844008" y="1889447"/>
            <a:ext cx="16417821" cy="10842497"/>
            <a:chOff x="4844009" y="1889448"/>
            <a:chExt cx="15553728" cy="10297144"/>
          </a:xfrm>
        </p:grpSpPr>
        <p:grpSp>
          <p:nvGrpSpPr>
            <p:cNvPr id="2" name="Grupo 1">
              <a:extLst>
                <a:ext uri="{FF2B5EF4-FFF2-40B4-BE49-F238E27FC236}">
                  <a16:creationId xmlns:a16="http://schemas.microsoft.com/office/drawing/2014/main" id="{250EBD23-F0A0-3343-A982-89361F48B637}"/>
                </a:ext>
              </a:extLst>
            </p:cNvPr>
            <p:cNvGrpSpPr/>
            <p:nvPr/>
          </p:nvGrpSpPr>
          <p:grpSpPr>
            <a:xfrm>
              <a:off x="4844009" y="1889448"/>
              <a:ext cx="15553728" cy="10297144"/>
              <a:chOff x="3547865" y="1313384"/>
              <a:chExt cx="18788291" cy="12227523"/>
            </a:xfrm>
          </p:grpSpPr>
          <p:pic>
            <p:nvPicPr>
              <p:cNvPr id="7" name="Imagen 6">
                <a:extLst>
                  <a:ext uri="{FF2B5EF4-FFF2-40B4-BE49-F238E27FC236}">
                    <a16:creationId xmlns:a16="http://schemas.microsoft.com/office/drawing/2014/main" id="{449BC96D-12C0-6C58-2E03-39C90B9534C1}"/>
                  </a:ext>
                </a:extLst>
              </p:cNvPr>
              <p:cNvPicPr>
                <a:picLocks noChangeAspect="1"/>
              </p:cNvPicPr>
              <p:nvPr/>
            </p:nvPicPr>
            <p:blipFill>
              <a:blip r:embed="rId2"/>
              <a:stretch>
                <a:fillRect/>
              </a:stretch>
            </p:blipFill>
            <p:spPr>
              <a:xfrm>
                <a:off x="3547865" y="1313384"/>
                <a:ext cx="15795430" cy="12227523"/>
              </a:xfrm>
              <a:prstGeom prst="rect">
                <a:avLst/>
              </a:prstGeom>
            </p:spPr>
          </p:pic>
          <p:sp>
            <p:nvSpPr>
              <p:cNvPr id="10" name="Elipse 9">
                <a:extLst>
                  <a:ext uri="{FF2B5EF4-FFF2-40B4-BE49-F238E27FC236}">
                    <a16:creationId xmlns:a16="http://schemas.microsoft.com/office/drawing/2014/main" id="{4A598BAC-B457-6195-F68D-2C87C186BA21}"/>
                  </a:ext>
                </a:extLst>
              </p:cNvPr>
              <p:cNvSpPr/>
              <p:nvPr/>
            </p:nvSpPr>
            <p:spPr>
              <a:xfrm>
                <a:off x="16319350" y="5479533"/>
                <a:ext cx="1728192" cy="1656184"/>
              </a:xfrm>
              <a:prstGeom prst="ellipse">
                <a:avLst/>
              </a:prstGeom>
              <a:solidFill>
                <a:srgbClr val="FFFF00">
                  <a:alpha val="10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sz="2000"/>
              </a:p>
            </p:txBody>
          </p:sp>
          <p:sp>
            <p:nvSpPr>
              <p:cNvPr id="12" name="CuadroTexto 11">
                <a:extLst>
                  <a:ext uri="{FF2B5EF4-FFF2-40B4-BE49-F238E27FC236}">
                    <a16:creationId xmlns:a16="http://schemas.microsoft.com/office/drawing/2014/main" id="{D790FFE2-012A-EB66-A263-7E9C0294C43F}"/>
                  </a:ext>
                </a:extLst>
              </p:cNvPr>
              <p:cNvSpPr txBox="1"/>
              <p:nvPr/>
            </p:nvSpPr>
            <p:spPr>
              <a:xfrm>
                <a:off x="18047542" y="5707460"/>
                <a:ext cx="4288614" cy="1075985"/>
              </a:xfrm>
              <a:prstGeom prst="rect">
                <a:avLst/>
              </a:prstGeom>
              <a:noFill/>
            </p:spPr>
            <p:txBody>
              <a:bodyPr wrap="square">
                <a:spAutoFit/>
              </a:bodyPr>
              <a:lstStyle/>
              <a:p>
                <a:r>
                  <a:rPr lang="es-ES" sz="2800" b="1" dirty="0">
                    <a:solidFill>
                      <a:schemeClr val="tx1">
                        <a:lumMod val="50000"/>
                      </a:schemeClr>
                    </a:solidFill>
                  </a:rPr>
                  <a:t>1º Colaboraciones externas</a:t>
                </a:r>
              </a:p>
            </p:txBody>
          </p:sp>
        </p:grpSp>
        <p:sp>
          <p:nvSpPr>
            <p:cNvPr id="15" name="Elipse 14">
              <a:extLst>
                <a:ext uri="{FF2B5EF4-FFF2-40B4-BE49-F238E27FC236}">
                  <a16:creationId xmlns:a16="http://schemas.microsoft.com/office/drawing/2014/main" id="{FB8845D1-01A8-55EC-6C01-BD9FFF0DBA68}"/>
                </a:ext>
              </a:extLst>
            </p:cNvPr>
            <p:cNvSpPr/>
            <p:nvPr/>
          </p:nvSpPr>
          <p:spPr>
            <a:xfrm>
              <a:off x="10672594" y="6251975"/>
              <a:ext cx="673224" cy="697360"/>
            </a:xfrm>
            <a:prstGeom prst="ellipse">
              <a:avLst/>
            </a:prstGeom>
            <a:solidFill>
              <a:srgbClr val="FFFF00">
                <a:alpha val="10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sz="2000"/>
            </a:p>
          </p:txBody>
        </p:sp>
        <p:sp>
          <p:nvSpPr>
            <p:cNvPr id="16" name="CuadroTexto 15">
              <a:extLst>
                <a:ext uri="{FF2B5EF4-FFF2-40B4-BE49-F238E27FC236}">
                  <a16:creationId xmlns:a16="http://schemas.microsoft.com/office/drawing/2014/main" id="{F12FF53A-4C88-FE0D-64C4-CF5106E24326}"/>
                </a:ext>
              </a:extLst>
            </p:cNvPr>
            <p:cNvSpPr txBox="1"/>
            <p:nvPr/>
          </p:nvSpPr>
          <p:spPr>
            <a:xfrm>
              <a:off x="11394501" y="6292804"/>
              <a:ext cx="3550293" cy="496903"/>
            </a:xfrm>
            <a:prstGeom prst="rect">
              <a:avLst/>
            </a:prstGeom>
            <a:noFill/>
          </p:spPr>
          <p:txBody>
            <a:bodyPr wrap="square">
              <a:spAutoFit/>
            </a:bodyPr>
            <a:lstStyle/>
            <a:p>
              <a:r>
                <a:rPr lang="es-ES" sz="2800" b="1" dirty="0">
                  <a:solidFill>
                    <a:schemeClr val="tx1">
                      <a:lumMod val="50000"/>
                    </a:schemeClr>
                  </a:solidFill>
                </a:rPr>
                <a:t>2º Financiación</a:t>
              </a:r>
            </a:p>
          </p:txBody>
        </p:sp>
        <p:sp>
          <p:nvSpPr>
            <p:cNvPr id="17" name="Elipse 16">
              <a:extLst>
                <a:ext uri="{FF2B5EF4-FFF2-40B4-BE49-F238E27FC236}">
                  <a16:creationId xmlns:a16="http://schemas.microsoft.com/office/drawing/2014/main" id="{3F75EF58-973B-C84F-64D9-2A5B290EA0EF}"/>
                </a:ext>
              </a:extLst>
            </p:cNvPr>
            <p:cNvSpPr/>
            <p:nvPr/>
          </p:nvSpPr>
          <p:spPr>
            <a:xfrm>
              <a:off x="10667925" y="5324142"/>
              <a:ext cx="673224" cy="697360"/>
            </a:xfrm>
            <a:prstGeom prst="ellipse">
              <a:avLst/>
            </a:prstGeom>
            <a:solidFill>
              <a:srgbClr val="FFFF00">
                <a:alpha val="10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sz="2000"/>
            </a:p>
          </p:txBody>
        </p:sp>
        <p:sp>
          <p:nvSpPr>
            <p:cNvPr id="18" name="CuadroTexto 17">
              <a:extLst>
                <a:ext uri="{FF2B5EF4-FFF2-40B4-BE49-F238E27FC236}">
                  <a16:creationId xmlns:a16="http://schemas.microsoft.com/office/drawing/2014/main" id="{1E2BA5AB-563B-DE29-BA1B-555AA19D7647}"/>
                </a:ext>
              </a:extLst>
            </p:cNvPr>
            <p:cNvSpPr txBox="1"/>
            <p:nvPr/>
          </p:nvSpPr>
          <p:spPr>
            <a:xfrm>
              <a:off x="11456097" y="5656974"/>
              <a:ext cx="3550293" cy="496903"/>
            </a:xfrm>
            <a:prstGeom prst="rect">
              <a:avLst/>
            </a:prstGeom>
            <a:noFill/>
          </p:spPr>
          <p:txBody>
            <a:bodyPr wrap="square">
              <a:spAutoFit/>
            </a:bodyPr>
            <a:lstStyle/>
            <a:p>
              <a:r>
                <a:rPr lang="es-ES" sz="2800" b="1" dirty="0">
                  <a:solidFill>
                    <a:schemeClr val="tx1">
                      <a:lumMod val="50000"/>
                    </a:schemeClr>
                  </a:solidFill>
                </a:rPr>
                <a:t>3º Investigación</a:t>
              </a:r>
            </a:p>
          </p:txBody>
        </p:sp>
        <p:sp>
          <p:nvSpPr>
            <p:cNvPr id="21" name="Elipse 20">
              <a:extLst>
                <a:ext uri="{FF2B5EF4-FFF2-40B4-BE49-F238E27FC236}">
                  <a16:creationId xmlns:a16="http://schemas.microsoft.com/office/drawing/2014/main" id="{FFA38185-CB7F-F4D8-C439-4B6B3EEE118E}"/>
                </a:ext>
              </a:extLst>
            </p:cNvPr>
            <p:cNvSpPr/>
            <p:nvPr/>
          </p:nvSpPr>
          <p:spPr>
            <a:xfrm>
              <a:off x="10028056" y="5307962"/>
              <a:ext cx="673224" cy="697360"/>
            </a:xfrm>
            <a:prstGeom prst="ellipse">
              <a:avLst/>
            </a:prstGeom>
            <a:solidFill>
              <a:srgbClr val="FFFF00">
                <a:alpha val="10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sz="2000"/>
            </a:p>
          </p:txBody>
        </p:sp>
        <p:sp>
          <p:nvSpPr>
            <p:cNvPr id="22" name="CuadroTexto 21">
              <a:extLst>
                <a:ext uri="{FF2B5EF4-FFF2-40B4-BE49-F238E27FC236}">
                  <a16:creationId xmlns:a16="http://schemas.microsoft.com/office/drawing/2014/main" id="{53078224-FAEE-E3B1-31C5-B0A0F5898AC3}"/>
                </a:ext>
              </a:extLst>
            </p:cNvPr>
            <p:cNvSpPr txBox="1"/>
            <p:nvPr/>
          </p:nvSpPr>
          <p:spPr>
            <a:xfrm>
              <a:off x="10364668" y="4825183"/>
              <a:ext cx="4863257" cy="496903"/>
            </a:xfrm>
            <a:prstGeom prst="rect">
              <a:avLst/>
            </a:prstGeom>
            <a:noFill/>
          </p:spPr>
          <p:txBody>
            <a:bodyPr wrap="square">
              <a:spAutoFit/>
            </a:bodyPr>
            <a:lstStyle/>
            <a:p>
              <a:r>
                <a:rPr lang="es-ES" sz="2800" b="1" dirty="0">
                  <a:solidFill>
                    <a:schemeClr val="tx1">
                      <a:lumMod val="50000"/>
                    </a:schemeClr>
                  </a:solidFill>
                </a:rPr>
                <a:t>4º Comunicación Interna</a:t>
              </a:r>
            </a:p>
          </p:txBody>
        </p:sp>
        <p:sp>
          <p:nvSpPr>
            <p:cNvPr id="23" name="Elipse 22">
              <a:extLst>
                <a:ext uri="{FF2B5EF4-FFF2-40B4-BE49-F238E27FC236}">
                  <a16:creationId xmlns:a16="http://schemas.microsoft.com/office/drawing/2014/main" id="{EB0533BB-3F00-7EBF-6C0A-5B4C55330D18}"/>
                </a:ext>
              </a:extLst>
            </p:cNvPr>
            <p:cNvSpPr/>
            <p:nvPr/>
          </p:nvSpPr>
          <p:spPr>
            <a:xfrm>
              <a:off x="10005943" y="5973689"/>
              <a:ext cx="673224" cy="697360"/>
            </a:xfrm>
            <a:prstGeom prst="ellipse">
              <a:avLst/>
            </a:prstGeom>
            <a:solidFill>
              <a:srgbClr val="FFFF00">
                <a:alpha val="10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sz="2000"/>
            </a:p>
          </p:txBody>
        </p:sp>
        <p:sp>
          <p:nvSpPr>
            <p:cNvPr id="24" name="CuadroTexto 23">
              <a:extLst>
                <a:ext uri="{FF2B5EF4-FFF2-40B4-BE49-F238E27FC236}">
                  <a16:creationId xmlns:a16="http://schemas.microsoft.com/office/drawing/2014/main" id="{21413AAF-E0FB-80EA-0C88-D39A0573813A}"/>
                </a:ext>
              </a:extLst>
            </p:cNvPr>
            <p:cNvSpPr txBox="1"/>
            <p:nvPr/>
          </p:nvSpPr>
          <p:spPr>
            <a:xfrm>
              <a:off x="10005943" y="7017897"/>
              <a:ext cx="3550293" cy="496903"/>
            </a:xfrm>
            <a:prstGeom prst="rect">
              <a:avLst/>
            </a:prstGeom>
            <a:noFill/>
          </p:spPr>
          <p:txBody>
            <a:bodyPr wrap="square">
              <a:spAutoFit/>
            </a:bodyPr>
            <a:lstStyle/>
            <a:p>
              <a:r>
                <a:rPr lang="es-ES" sz="2800" b="1" dirty="0">
                  <a:solidFill>
                    <a:schemeClr val="tx1">
                      <a:lumMod val="50000"/>
                    </a:schemeClr>
                  </a:solidFill>
                </a:rPr>
                <a:t>5º Personas</a:t>
              </a:r>
            </a:p>
          </p:txBody>
        </p:sp>
      </p:grpSp>
      <p:grpSp>
        <p:nvGrpSpPr>
          <p:cNvPr id="25" name="Grupo 24">
            <a:extLst>
              <a:ext uri="{FF2B5EF4-FFF2-40B4-BE49-F238E27FC236}">
                <a16:creationId xmlns:a16="http://schemas.microsoft.com/office/drawing/2014/main" id="{5F952134-D1F5-3988-CBF6-C28322F4D0A6}"/>
              </a:ext>
            </a:extLst>
          </p:cNvPr>
          <p:cNvGrpSpPr/>
          <p:nvPr/>
        </p:nvGrpSpPr>
        <p:grpSpPr>
          <a:xfrm>
            <a:off x="12704499" y="12820183"/>
            <a:ext cx="508153" cy="2371369"/>
            <a:chOff x="4218981" y="13067928"/>
            <a:chExt cx="508153" cy="1285056"/>
          </a:xfrm>
        </p:grpSpPr>
        <p:cxnSp>
          <p:nvCxnSpPr>
            <p:cNvPr id="26" name="Straight Connector 9">
              <a:extLst>
                <a:ext uri="{FF2B5EF4-FFF2-40B4-BE49-F238E27FC236}">
                  <a16:creationId xmlns:a16="http://schemas.microsoft.com/office/drawing/2014/main" id="{6F062ECA-8D7E-DFBD-1555-237C391D7E08}"/>
                </a:ext>
              </a:extLst>
            </p:cNvPr>
            <p:cNvCxnSpPr>
              <a:cxnSpLocks/>
            </p:cNvCxnSpPr>
            <p:nvPr/>
          </p:nvCxnSpPr>
          <p:spPr>
            <a:xfrm>
              <a:off x="4476116" y="13067928"/>
              <a:ext cx="0" cy="128505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9">
              <a:extLst>
                <a:ext uri="{FF2B5EF4-FFF2-40B4-BE49-F238E27FC236}">
                  <a16:creationId xmlns:a16="http://schemas.microsoft.com/office/drawing/2014/main" id="{AE25FA14-ACFF-B95F-E7CE-7AB3ED1C09CA}"/>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sp>
        <p:nvSpPr>
          <p:cNvPr id="14" name="CuadroTexto 13">
            <a:extLst>
              <a:ext uri="{FF2B5EF4-FFF2-40B4-BE49-F238E27FC236}">
                <a16:creationId xmlns:a16="http://schemas.microsoft.com/office/drawing/2014/main" id="{44F4A36D-290C-EE81-9358-35A18D182BF4}"/>
              </a:ext>
            </a:extLst>
          </p:cNvPr>
          <p:cNvSpPr txBox="1"/>
          <p:nvPr/>
        </p:nvSpPr>
        <p:spPr>
          <a:xfrm>
            <a:off x="521328" y="326565"/>
            <a:ext cx="3544964" cy="707886"/>
          </a:xfrm>
          <a:prstGeom prst="rect">
            <a:avLst/>
          </a:prstGeom>
          <a:noFill/>
        </p:spPr>
        <p:txBody>
          <a:bodyPr wrap="square" rtlCol="0">
            <a:spAutoFit/>
          </a:bodyPr>
          <a:lstStyle/>
          <a:p>
            <a:r>
              <a:rPr lang="es-ES" sz="4000" b="1" dirty="0">
                <a:solidFill>
                  <a:srgbClr val="000004"/>
                </a:solidFill>
              </a:rPr>
              <a:t>Fase 4</a:t>
            </a:r>
          </a:p>
        </p:txBody>
      </p:sp>
    </p:spTree>
    <p:extLst>
      <p:ext uri="{BB962C8B-B14F-4D97-AF65-F5344CB8AC3E}">
        <p14:creationId xmlns:p14="http://schemas.microsoft.com/office/powerpoint/2010/main" val="1667171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5">
            <a:extLst>
              <a:ext uri="{FF2B5EF4-FFF2-40B4-BE49-F238E27FC236}">
                <a16:creationId xmlns:a16="http://schemas.microsoft.com/office/drawing/2014/main" id="{6FE77A74-A376-1CE5-C4E7-07C1A36D4593}"/>
              </a:ext>
            </a:extLst>
          </p:cNvPr>
          <p:cNvGrpSpPr/>
          <p:nvPr/>
        </p:nvGrpSpPr>
        <p:grpSpPr>
          <a:xfrm>
            <a:off x="17688720" y="1529953"/>
            <a:ext cx="5279384" cy="2642929"/>
            <a:chOff x="395534" y="3732464"/>
            <a:chExt cx="4461740" cy="1296958"/>
          </a:xfrm>
        </p:grpSpPr>
        <p:sp>
          <p:nvSpPr>
            <p:cNvPr id="18" name="TextBox 16">
              <a:extLst>
                <a:ext uri="{FF2B5EF4-FFF2-40B4-BE49-F238E27FC236}">
                  <a16:creationId xmlns:a16="http://schemas.microsoft.com/office/drawing/2014/main" id="{56C3DDA4-7ABE-9FD6-108E-E4DA7C558E5C}"/>
                </a:ext>
              </a:extLst>
            </p:cNvPr>
            <p:cNvSpPr txBox="1"/>
            <p:nvPr/>
          </p:nvSpPr>
          <p:spPr>
            <a:xfrm>
              <a:off x="395534" y="3732464"/>
              <a:ext cx="4461740" cy="286965"/>
            </a:xfrm>
            <a:prstGeom prst="rect">
              <a:avLst/>
            </a:prstGeom>
            <a:noFill/>
          </p:spPr>
          <p:txBody>
            <a:bodyPr wrap="square" rtlCol="0" anchor="ctr">
              <a:spAutoFit/>
            </a:bodyPr>
            <a:lstStyle/>
            <a:p>
              <a:r>
                <a:rPr lang="en-US" altLang="ko-KR" sz="2400" b="1" dirty="0">
                  <a:solidFill>
                    <a:schemeClr val="bg1"/>
                  </a:solidFill>
                  <a:highlight>
                    <a:srgbClr val="000004"/>
                  </a:highlight>
                  <a:cs typeface="Arial" pitchFamily="34" charset="0"/>
                </a:rPr>
                <a:t>VECTOR </a:t>
              </a:r>
              <a:r>
                <a:rPr lang="en-US" altLang="ko-KR" sz="3200" b="1" dirty="0">
                  <a:solidFill>
                    <a:schemeClr val="bg1"/>
                  </a:solidFill>
                  <a:highlight>
                    <a:srgbClr val="000004"/>
                  </a:highlight>
                  <a:cs typeface="Arial" pitchFamily="34" charset="0"/>
                </a:rPr>
                <a:t>1: </a:t>
              </a:r>
              <a:r>
                <a:rPr lang="en-US" altLang="ko-KR" sz="2400" b="1" dirty="0" err="1">
                  <a:solidFill>
                    <a:schemeClr val="bg1"/>
                  </a:solidFill>
                  <a:highlight>
                    <a:srgbClr val="000004"/>
                  </a:highlight>
                  <a:cs typeface="Arial" pitchFamily="34" charset="0"/>
                </a:rPr>
                <a:t>Alianzas</a:t>
              </a:r>
              <a:r>
                <a:rPr lang="en-US" altLang="ko-KR" sz="2400" b="1" dirty="0">
                  <a:solidFill>
                    <a:schemeClr val="bg1"/>
                  </a:solidFill>
                  <a:highlight>
                    <a:srgbClr val="000004"/>
                  </a:highlight>
                  <a:cs typeface="Arial" pitchFamily="34" charset="0"/>
                </a:rPr>
                <a:t> </a:t>
              </a:r>
              <a:r>
                <a:rPr lang="en-US" altLang="ko-KR" sz="2400" b="1" dirty="0" err="1">
                  <a:solidFill>
                    <a:schemeClr val="bg1"/>
                  </a:solidFill>
                  <a:highlight>
                    <a:srgbClr val="000004"/>
                  </a:highlight>
                  <a:cs typeface="Arial" pitchFamily="34" charset="0"/>
                </a:rPr>
                <a:t>Estratégicas</a:t>
              </a:r>
              <a:endParaRPr lang="ko-KR" altLang="en-US" sz="2400" b="1" dirty="0">
                <a:solidFill>
                  <a:schemeClr val="bg1"/>
                </a:solidFill>
                <a:highlight>
                  <a:srgbClr val="000004"/>
                </a:highlight>
                <a:cs typeface="Arial" pitchFamily="34" charset="0"/>
              </a:endParaRPr>
            </a:p>
          </p:txBody>
        </p:sp>
        <p:sp>
          <p:nvSpPr>
            <p:cNvPr id="19" name="TextBox 17">
              <a:extLst>
                <a:ext uri="{FF2B5EF4-FFF2-40B4-BE49-F238E27FC236}">
                  <a16:creationId xmlns:a16="http://schemas.microsoft.com/office/drawing/2014/main" id="{03B9B563-26A8-453E-8211-3ADB18D8436D}"/>
                </a:ext>
              </a:extLst>
            </p:cNvPr>
            <p:cNvSpPr txBox="1"/>
            <p:nvPr/>
          </p:nvSpPr>
          <p:spPr>
            <a:xfrm>
              <a:off x="450802" y="4077905"/>
              <a:ext cx="3972996" cy="951517"/>
            </a:xfrm>
            <a:prstGeom prst="rect">
              <a:avLst/>
            </a:prstGeom>
            <a:noFill/>
          </p:spPr>
          <p:txBody>
            <a:bodyPr wrap="square" rtlCol="0">
              <a:spAutoFit/>
            </a:bodyPr>
            <a:lstStyle/>
            <a:p>
              <a:pPr marL="342900" indent="-342900">
                <a:buFont typeface="Wingdings" panose="05000000000000000000" pitchFamily="2" charset="2"/>
                <a:buChar char="ü"/>
              </a:pPr>
              <a:r>
                <a:rPr lang="es-ES" altLang="ko-KR" sz="2000" dirty="0">
                  <a:solidFill>
                    <a:schemeClr val="tx1">
                      <a:lumMod val="50000"/>
                    </a:schemeClr>
                  </a:solidFill>
                  <a:cs typeface="Arial" pitchFamily="34" charset="0"/>
                </a:rPr>
                <a:t>Intercambio de conocimiento y tecnología.</a:t>
              </a:r>
            </a:p>
            <a:p>
              <a:pPr marL="342900" indent="-342900">
                <a:buFont typeface="Wingdings" panose="05000000000000000000" pitchFamily="2" charset="2"/>
                <a:buChar char="ü"/>
              </a:pPr>
              <a:r>
                <a:rPr lang="es-ES" altLang="ko-KR" sz="2000" dirty="0">
                  <a:solidFill>
                    <a:schemeClr val="tx1">
                      <a:lumMod val="50000"/>
                    </a:schemeClr>
                  </a:solidFill>
                  <a:cs typeface="Arial" pitchFamily="34" charset="0"/>
                </a:rPr>
                <a:t>Aumento de la visibilidad y comunicación.</a:t>
              </a:r>
            </a:p>
            <a:p>
              <a:pPr marL="342900" indent="-342900">
                <a:buFont typeface="Wingdings" panose="05000000000000000000" pitchFamily="2" charset="2"/>
                <a:buChar char="ü"/>
              </a:pPr>
              <a:r>
                <a:rPr lang="es-ES" altLang="ko-KR" sz="2000" dirty="0">
                  <a:solidFill>
                    <a:schemeClr val="tx1">
                      <a:lumMod val="50000"/>
                    </a:schemeClr>
                  </a:solidFill>
                  <a:cs typeface="Arial" pitchFamily="34" charset="0"/>
                </a:rPr>
                <a:t>Generación de nuevas alianzas y fortalecimiento de las existentes.</a:t>
              </a:r>
              <a:endParaRPr lang="en-US" altLang="ko-KR" sz="2000" dirty="0">
                <a:solidFill>
                  <a:schemeClr val="tx1">
                    <a:lumMod val="50000"/>
                  </a:schemeClr>
                </a:solidFill>
                <a:cs typeface="Arial" pitchFamily="34" charset="0"/>
              </a:endParaRPr>
            </a:p>
          </p:txBody>
        </p:sp>
      </p:grpSp>
      <p:grpSp>
        <p:nvGrpSpPr>
          <p:cNvPr id="48" name="Grupo 47">
            <a:extLst>
              <a:ext uri="{FF2B5EF4-FFF2-40B4-BE49-F238E27FC236}">
                <a16:creationId xmlns:a16="http://schemas.microsoft.com/office/drawing/2014/main" id="{8AFCA2EA-4599-7970-0679-F7C1DCFC9001}"/>
              </a:ext>
            </a:extLst>
          </p:cNvPr>
          <p:cNvGrpSpPr/>
          <p:nvPr/>
        </p:nvGrpSpPr>
        <p:grpSpPr>
          <a:xfrm>
            <a:off x="5711953" y="618536"/>
            <a:ext cx="888297" cy="923329"/>
            <a:chOff x="1730391" y="2610460"/>
            <a:chExt cx="466595" cy="495691"/>
          </a:xfrm>
        </p:grpSpPr>
        <p:sp>
          <p:nvSpPr>
            <p:cNvPr id="49" name="Oval 29">
              <a:extLst>
                <a:ext uri="{FF2B5EF4-FFF2-40B4-BE49-F238E27FC236}">
                  <a16:creationId xmlns:a16="http://schemas.microsoft.com/office/drawing/2014/main" id="{E960F849-A8B9-8CBB-DD63-C0CE32F92F77}"/>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50" name="CuadroTexto 49">
              <a:extLst>
                <a:ext uri="{FF2B5EF4-FFF2-40B4-BE49-F238E27FC236}">
                  <a16:creationId xmlns:a16="http://schemas.microsoft.com/office/drawing/2014/main" id="{919B0860-091B-002F-46A4-D937B32C1F88}"/>
                </a:ext>
              </a:extLst>
            </p:cNvPr>
            <p:cNvSpPr txBox="1"/>
            <p:nvPr/>
          </p:nvSpPr>
          <p:spPr>
            <a:xfrm>
              <a:off x="1843862" y="2610460"/>
              <a:ext cx="353124" cy="495691"/>
            </a:xfrm>
            <a:prstGeom prst="rect">
              <a:avLst/>
            </a:prstGeom>
            <a:noFill/>
          </p:spPr>
          <p:txBody>
            <a:bodyPr wrap="square">
              <a:spAutoFit/>
            </a:bodyPr>
            <a:lstStyle/>
            <a:p>
              <a:r>
                <a:rPr lang="es-ES" sz="5400" b="1" dirty="0"/>
                <a:t>9</a:t>
              </a:r>
            </a:p>
          </p:txBody>
        </p:sp>
      </p:grpSp>
      <p:sp>
        <p:nvSpPr>
          <p:cNvPr id="51" name="CuadroTexto 50">
            <a:extLst>
              <a:ext uri="{FF2B5EF4-FFF2-40B4-BE49-F238E27FC236}">
                <a16:creationId xmlns:a16="http://schemas.microsoft.com/office/drawing/2014/main" id="{F341BB67-41AA-8597-92AE-9E526E8E57F4}"/>
              </a:ext>
            </a:extLst>
          </p:cNvPr>
          <p:cNvSpPr txBox="1"/>
          <p:nvPr/>
        </p:nvSpPr>
        <p:spPr>
          <a:xfrm>
            <a:off x="6817339" y="869314"/>
            <a:ext cx="9549936" cy="475692"/>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Rutas estratégicas</a:t>
            </a:r>
          </a:p>
        </p:txBody>
      </p:sp>
      <p:grpSp>
        <p:nvGrpSpPr>
          <p:cNvPr id="62" name="Grupo 61">
            <a:extLst>
              <a:ext uri="{FF2B5EF4-FFF2-40B4-BE49-F238E27FC236}">
                <a16:creationId xmlns:a16="http://schemas.microsoft.com/office/drawing/2014/main" id="{1B7DED43-F907-1FCF-59A8-D5FFE79E8C4A}"/>
              </a:ext>
            </a:extLst>
          </p:cNvPr>
          <p:cNvGrpSpPr/>
          <p:nvPr/>
        </p:nvGrpSpPr>
        <p:grpSpPr>
          <a:xfrm>
            <a:off x="22744519" y="4388748"/>
            <a:ext cx="1132163" cy="6113599"/>
            <a:chOff x="3691880" y="4216325"/>
            <a:chExt cx="1452779" cy="8499175"/>
          </a:xfrm>
        </p:grpSpPr>
        <p:grpSp>
          <p:nvGrpSpPr>
            <p:cNvPr id="63" name="Grupo 62">
              <a:extLst>
                <a:ext uri="{FF2B5EF4-FFF2-40B4-BE49-F238E27FC236}">
                  <a16:creationId xmlns:a16="http://schemas.microsoft.com/office/drawing/2014/main" id="{0F699808-1B9A-2811-8772-2DB775BEE530}"/>
                </a:ext>
              </a:extLst>
            </p:cNvPr>
            <p:cNvGrpSpPr/>
            <p:nvPr/>
          </p:nvGrpSpPr>
          <p:grpSpPr>
            <a:xfrm>
              <a:off x="3704659" y="4216325"/>
              <a:ext cx="1440000" cy="1440000"/>
              <a:chOff x="997290" y="1312168"/>
              <a:chExt cx="1800200" cy="1800200"/>
            </a:xfrm>
          </p:grpSpPr>
          <p:grpSp>
            <p:nvGrpSpPr>
              <p:cNvPr id="88" name="Grupo 87">
                <a:extLst>
                  <a:ext uri="{FF2B5EF4-FFF2-40B4-BE49-F238E27FC236}">
                    <a16:creationId xmlns:a16="http://schemas.microsoft.com/office/drawing/2014/main" id="{5106F48D-F42E-7866-2B94-B6B18CB6ED72}"/>
                  </a:ext>
                </a:extLst>
              </p:cNvPr>
              <p:cNvGrpSpPr/>
              <p:nvPr/>
            </p:nvGrpSpPr>
            <p:grpSpPr>
              <a:xfrm>
                <a:off x="997290" y="1312168"/>
                <a:ext cx="1800200" cy="1800200"/>
                <a:chOff x="521301" y="3140968"/>
                <a:chExt cx="1800200" cy="1800200"/>
              </a:xfrm>
            </p:grpSpPr>
            <p:sp>
              <p:nvSpPr>
                <p:cNvPr id="90" name="Oval 76">
                  <a:extLst>
                    <a:ext uri="{FF2B5EF4-FFF2-40B4-BE49-F238E27FC236}">
                      <a16:creationId xmlns:a16="http://schemas.microsoft.com/office/drawing/2014/main" id="{42C9FE7D-D156-A655-BF61-A3C03182C6EA}"/>
                    </a:ext>
                  </a:extLst>
                </p:cNvPr>
                <p:cNvSpPr/>
                <p:nvPr/>
              </p:nvSpPr>
              <p:spPr>
                <a:xfrm>
                  <a:off x="521301" y="3140968"/>
                  <a:ext cx="1800200" cy="1800200"/>
                </a:xfrm>
                <a:prstGeom prst="ellipse">
                  <a:avLst/>
                </a:prstGeom>
                <a:solidFill>
                  <a:srgbClr val="FFC000"/>
                </a:solidFill>
                <a:ln w="12700" cap="flat" cmpd="sng" algn="ctr">
                  <a:solidFill>
                    <a:srgbClr val="FE740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75">
                  <a:extLst>
                    <a:ext uri="{FF2B5EF4-FFF2-40B4-BE49-F238E27FC236}">
                      <a16:creationId xmlns:a16="http://schemas.microsoft.com/office/drawing/2014/main" id="{26BBEF29-CAB3-2BA6-172F-65C91698DFDA}"/>
                    </a:ext>
                  </a:extLst>
                </p:cNvPr>
                <p:cNvSpPr/>
                <p:nvPr/>
              </p:nvSpPr>
              <p:spPr>
                <a:xfrm>
                  <a:off x="629487" y="3249154"/>
                  <a:ext cx="1583829" cy="1583829"/>
                </a:xfrm>
                <a:prstGeom prst="ellipse">
                  <a:avLst/>
                </a:prstGeom>
                <a:solidFill>
                  <a:srgbClr val="FFC000"/>
                </a:solidFill>
                <a:ln w="571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TextBox 79">
                  <a:extLst>
                    <a:ext uri="{FF2B5EF4-FFF2-40B4-BE49-F238E27FC236}">
                      <a16:creationId xmlns:a16="http://schemas.microsoft.com/office/drawing/2014/main" id="{C92293F1-FDFA-93E5-B11E-CB9EBE3E3F0C}"/>
                    </a:ext>
                  </a:extLst>
                </p:cNvPr>
                <p:cNvSpPr txBox="1"/>
                <p:nvPr/>
              </p:nvSpPr>
              <p:spPr>
                <a:xfrm>
                  <a:off x="1098423" y="3225082"/>
                  <a:ext cx="645955" cy="1037733"/>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S</a:t>
                  </a:r>
                </a:p>
              </p:txBody>
            </p:sp>
          </p:grpSp>
          <p:sp>
            <p:nvSpPr>
              <p:cNvPr id="89" name="CuadroTexto 88">
                <a:extLst>
                  <a:ext uri="{FF2B5EF4-FFF2-40B4-BE49-F238E27FC236}">
                    <a16:creationId xmlns:a16="http://schemas.microsoft.com/office/drawing/2014/main" id="{F47A0121-54A4-E2C2-034F-A15ED01841CB}"/>
                  </a:ext>
                </a:extLst>
              </p:cNvPr>
              <p:cNvSpPr txBox="1"/>
              <p:nvPr/>
            </p:nvSpPr>
            <p:spPr>
              <a:xfrm>
                <a:off x="1339981" y="2427797"/>
                <a:ext cx="1114816" cy="39532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prstClr val="black"/>
                    </a:solidFill>
                    <a:effectLst/>
                    <a:uLnTx/>
                    <a:uFillTx/>
                    <a:latin typeface="Calibri" panose="020F0502020204030204"/>
                  </a:rPr>
                  <a:t>SPECIFIC</a:t>
                </a:r>
              </a:p>
            </p:txBody>
          </p:sp>
        </p:grpSp>
        <p:grpSp>
          <p:nvGrpSpPr>
            <p:cNvPr id="64" name="Grupo 63">
              <a:extLst>
                <a:ext uri="{FF2B5EF4-FFF2-40B4-BE49-F238E27FC236}">
                  <a16:creationId xmlns:a16="http://schemas.microsoft.com/office/drawing/2014/main" id="{4E4A0A37-2540-C2A1-0F25-7897F739447B}"/>
                </a:ext>
              </a:extLst>
            </p:cNvPr>
            <p:cNvGrpSpPr/>
            <p:nvPr/>
          </p:nvGrpSpPr>
          <p:grpSpPr>
            <a:xfrm>
              <a:off x="3704659" y="5970228"/>
              <a:ext cx="1440000" cy="1440000"/>
              <a:chOff x="997290" y="1312168"/>
              <a:chExt cx="1800200" cy="1800200"/>
            </a:xfrm>
          </p:grpSpPr>
          <p:grpSp>
            <p:nvGrpSpPr>
              <p:cNvPr id="83" name="Grupo 82">
                <a:extLst>
                  <a:ext uri="{FF2B5EF4-FFF2-40B4-BE49-F238E27FC236}">
                    <a16:creationId xmlns:a16="http://schemas.microsoft.com/office/drawing/2014/main" id="{D60C1798-4ECE-8921-9CBD-8FB7A666D507}"/>
                  </a:ext>
                </a:extLst>
              </p:cNvPr>
              <p:cNvGrpSpPr/>
              <p:nvPr/>
            </p:nvGrpSpPr>
            <p:grpSpPr>
              <a:xfrm>
                <a:off x="997290" y="1312168"/>
                <a:ext cx="1800200" cy="1800200"/>
                <a:chOff x="521301" y="3140968"/>
                <a:chExt cx="1800200" cy="1800200"/>
              </a:xfrm>
            </p:grpSpPr>
            <p:sp>
              <p:nvSpPr>
                <p:cNvPr id="85" name="Oval 76">
                  <a:extLst>
                    <a:ext uri="{FF2B5EF4-FFF2-40B4-BE49-F238E27FC236}">
                      <a16:creationId xmlns:a16="http://schemas.microsoft.com/office/drawing/2014/main" id="{92F9C4B1-C385-7B24-51A6-666605D9A8F1}"/>
                    </a:ext>
                  </a:extLst>
                </p:cNvPr>
                <p:cNvSpPr/>
                <p:nvPr/>
              </p:nvSpPr>
              <p:spPr>
                <a:xfrm>
                  <a:off x="521301" y="3140968"/>
                  <a:ext cx="1800200" cy="1800200"/>
                </a:xfrm>
                <a:prstGeom prst="ellipse">
                  <a:avLst/>
                </a:prstGeom>
                <a:solidFill>
                  <a:srgbClr val="FFC000"/>
                </a:solidFill>
                <a:ln w="12700" cap="flat" cmpd="sng" algn="ctr">
                  <a:solidFill>
                    <a:srgbClr val="FE740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Oval 75">
                  <a:extLst>
                    <a:ext uri="{FF2B5EF4-FFF2-40B4-BE49-F238E27FC236}">
                      <a16:creationId xmlns:a16="http://schemas.microsoft.com/office/drawing/2014/main" id="{1F2D31B5-1E89-BF24-AF45-04C126B8EB7E}"/>
                    </a:ext>
                  </a:extLst>
                </p:cNvPr>
                <p:cNvSpPr/>
                <p:nvPr/>
              </p:nvSpPr>
              <p:spPr>
                <a:xfrm>
                  <a:off x="629487" y="3249154"/>
                  <a:ext cx="1583829" cy="1583829"/>
                </a:xfrm>
                <a:prstGeom prst="ellipse">
                  <a:avLst/>
                </a:prstGeom>
                <a:solidFill>
                  <a:srgbClr val="FFC000"/>
                </a:solidFill>
                <a:ln w="571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TextBox 79">
                  <a:extLst>
                    <a:ext uri="{FF2B5EF4-FFF2-40B4-BE49-F238E27FC236}">
                      <a16:creationId xmlns:a16="http://schemas.microsoft.com/office/drawing/2014/main" id="{281CC938-51B4-FF1B-4C8A-C04C3A0C38BA}"/>
                    </a:ext>
                  </a:extLst>
                </p:cNvPr>
                <p:cNvSpPr txBox="1"/>
                <p:nvPr/>
              </p:nvSpPr>
              <p:spPr>
                <a:xfrm>
                  <a:off x="949277" y="3225082"/>
                  <a:ext cx="944247" cy="1037733"/>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M</a:t>
                  </a:r>
                </a:p>
              </p:txBody>
            </p:sp>
          </p:grpSp>
          <p:sp>
            <p:nvSpPr>
              <p:cNvPr id="84" name="CuadroTexto 83">
                <a:extLst>
                  <a:ext uri="{FF2B5EF4-FFF2-40B4-BE49-F238E27FC236}">
                    <a16:creationId xmlns:a16="http://schemas.microsoft.com/office/drawing/2014/main" id="{DA540FEF-724F-5045-F13A-AC00E7CCB0E4}"/>
                  </a:ext>
                </a:extLst>
              </p:cNvPr>
              <p:cNvSpPr txBox="1"/>
              <p:nvPr/>
            </p:nvSpPr>
            <p:spPr>
              <a:xfrm>
                <a:off x="1051381" y="2415108"/>
                <a:ext cx="1692014" cy="39532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prstClr val="black"/>
                    </a:solidFill>
                    <a:effectLst/>
                    <a:uLnTx/>
                    <a:uFillTx/>
                    <a:latin typeface="Calibri" panose="020F0502020204030204"/>
                  </a:rPr>
                  <a:t>MESURABLE</a:t>
                </a:r>
              </a:p>
            </p:txBody>
          </p:sp>
        </p:grpSp>
        <p:grpSp>
          <p:nvGrpSpPr>
            <p:cNvPr id="65" name="Grupo 64">
              <a:extLst>
                <a:ext uri="{FF2B5EF4-FFF2-40B4-BE49-F238E27FC236}">
                  <a16:creationId xmlns:a16="http://schemas.microsoft.com/office/drawing/2014/main" id="{89AEC242-472F-5C5C-BD1E-AB49B4608A3F}"/>
                </a:ext>
              </a:extLst>
            </p:cNvPr>
            <p:cNvGrpSpPr/>
            <p:nvPr/>
          </p:nvGrpSpPr>
          <p:grpSpPr>
            <a:xfrm>
              <a:off x="3691880" y="7653750"/>
              <a:ext cx="1440000" cy="1440000"/>
              <a:chOff x="997290" y="1312168"/>
              <a:chExt cx="1800200" cy="1800200"/>
            </a:xfrm>
          </p:grpSpPr>
          <p:grpSp>
            <p:nvGrpSpPr>
              <p:cNvPr id="78" name="Grupo 77">
                <a:extLst>
                  <a:ext uri="{FF2B5EF4-FFF2-40B4-BE49-F238E27FC236}">
                    <a16:creationId xmlns:a16="http://schemas.microsoft.com/office/drawing/2014/main" id="{7F7EC460-3843-8529-1642-FFB8B2D67C23}"/>
                  </a:ext>
                </a:extLst>
              </p:cNvPr>
              <p:cNvGrpSpPr/>
              <p:nvPr/>
            </p:nvGrpSpPr>
            <p:grpSpPr>
              <a:xfrm>
                <a:off x="997290" y="1312168"/>
                <a:ext cx="1800200" cy="1800200"/>
                <a:chOff x="521301" y="3140968"/>
                <a:chExt cx="1800200" cy="1800200"/>
              </a:xfrm>
            </p:grpSpPr>
            <p:sp>
              <p:nvSpPr>
                <p:cNvPr id="80" name="Oval 76">
                  <a:extLst>
                    <a:ext uri="{FF2B5EF4-FFF2-40B4-BE49-F238E27FC236}">
                      <a16:creationId xmlns:a16="http://schemas.microsoft.com/office/drawing/2014/main" id="{178299FC-0D37-1B6A-05FA-8A769ED4BE26}"/>
                    </a:ext>
                  </a:extLst>
                </p:cNvPr>
                <p:cNvSpPr/>
                <p:nvPr/>
              </p:nvSpPr>
              <p:spPr>
                <a:xfrm>
                  <a:off x="521301" y="3140968"/>
                  <a:ext cx="1800200" cy="1800200"/>
                </a:xfrm>
                <a:prstGeom prst="ellipse">
                  <a:avLst/>
                </a:prstGeom>
                <a:solidFill>
                  <a:srgbClr val="FFC000"/>
                </a:solidFill>
                <a:ln w="12700" cap="flat" cmpd="sng" algn="ctr">
                  <a:solidFill>
                    <a:srgbClr val="FE740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Oval 75">
                  <a:extLst>
                    <a:ext uri="{FF2B5EF4-FFF2-40B4-BE49-F238E27FC236}">
                      <a16:creationId xmlns:a16="http://schemas.microsoft.com/office/drawing/2014/main" id="{A781DEFA-1A77-BB1D-32E6-252C21A3DCDC}"/>
                    </a:ext>
                  </a:extLst>
                </p:cNvPr>
                <p:cNvSpPr/>
                <p:nvPr/>
              </p:nvSpPr>
              <p:spPr>
                <a:xfrm>
                  <a:off x="629487" y="3249154"/>
                  <a:ext cx="1583829" cy="1583829"/>
                </a:xfrm>
                <a:prstGeom prst="ellipse">
                  <a:avLst/>
                </a:prstGeom>
                <a:solidFill>
                  <a:srgbClr val="FFC000"/>
                </a:solidFill>
                <a:ln w="571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TextBox 79">
                  <a:extLst>
                    <a:ext uri="{FF2B5EF4-FFF2-40B4-BE49-F238E27FC236}">
                      <a16:creationId xmlns:a16="http://schemas.microsoft.com/office/drawing/2014/main" id="{D7C9B881-B5B4-8E4F-236F-54779A187012}"/>
                    </a:ext>
                  </a:extLst>
                </p:cNvPr>
                <p:cNvSpPr txBox="1"/>
                <p:nvPr/>
              </p:nvSpPr>
              <p:spPr>
                <a:xfrm>
                  <a:off x="1048278" y="3225082"/>
                  <a:ext cx="746242" cy="1037733"/>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A</a:t>
                  </a:r>
                </a:p>
              </p:txBody>
            </p:sp>
          </p:grpSp>
          <p:sp>
            <p:nvSpPr>
              <p:cNvPr id="79" name="CuadroTexto 78">
                <a:extLst>
                  <a:ext uri="{FF2B5EF4-FFF2-40B4-BE49-F238E27FC236}">
                    <a16:creationId xmlns:a16="http://schemas.microsoft.com/office/drawing/2014/main" id="{F4BAD0BE-78A5-CFA3-4EFB-B25FC8AB7068}"/>
                  </a:ext>
                </a:extLst>
              </p:cNvPr>
              <p:cNvSpPr txBox="1"/>
              <p:nvPr/>
            </p:nvSpPr>
            <p:spPr>
              <a:xfrm>
                <a:off x="1051381" y="2415108"/>
                <a:ext cx="1692014" cy="39532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prstClr val="black"/>
                    </a:solidFill>
                    <a:effectLst/>
                    <a:uLnTx/>
                    <a:uFillTx/>
                    <a:latin typeface="Calibri" panose="020F0502020204030204"/>
                  </a:rPr>
                  <a:t>ATTAINABLE</a:t>
                </a:r>
              </a:p>
            </p:txBody>
          </p:sp>
        </p:grpSp>
        <p:grpSp>
          <p:nvGrpSpPr>
            <p:cNvPr id="66" name="Grupo 65">
              <a:extLst>
                <a:ext uri="{FF2B5EF4-FFF2-40B4-BE49-F238E27FC236}">
                  <a16:creationId xmlns:a16="http://schemas.microsoft.com/office/drawing/2014/main" id="{6BEFF6AF-6814-90E5-F898-4250016AD315}"/>
                </a:ext>
              </a:extLst>
            </p:cNvPr>
            <p:cNvGrpSpPr/>
            <p:nvPr/>
          </p:nvGrpSpPr>
          <p:grpSpPr>
            <a:xfrm>
              <a:off x="3704659" y="9440079"/>
              <a:ext cx="1440000" cy="1440000"/>
              <a:chOff x="997290" y="1312168"/>
              <a:chExt cx="1800200" cy="1800200"/>
            </a:xfrm>
          </p:grpSpPr>
          <p:grpSp>
            <p:nvGrpSpPr>
              <p:cNvPr id="73" name="Grupo 72">
                <a:extLst>
                  <a:ext uri="{FF2B5EF4-FFF2-40B4-BE49-F238E27FC236}">
                    <a16:creationId xmlns:a16="http://schemas.microsoft.com/office/drawing/2014/main" id="{F5467885-5875-0816-F055-38E3FB824446}"/>
                  </a:ext>
                </a:extLst>
              </p:cNvPr>
              <p:cNvGrpSpPr/>
              <p:nvPr/>
            </p:nvGrpSpPr>
            <p:grpSpPr>
              <a:xfrm>
                <a:off x="997290" y="1312168"/>
                <a:ext cx="1800200" cy="1800200"/>
                <a:chOff x="521301" y="3140968"/>
                <a:chExt cx="1800200" cy="1800200"/>
              </a:xfrm>
            </p:grpSpPr>
            <p:sp>
              <p:nvSpPr>
                <p:cNvPr id="75" name="Oval 76">
                  <a:extLst>
                    <a:ext uri="{FF2B5EF4-FFF2-40B4-BE49-F238E27FC236}">
                      <a16:creationId xmlns:a16="http://schemas.microsoft.com/office/drawing/2014/main" id="{774F945D-82DA-9B7E-B1B6-E26D4ECFCCEE}"/>
                    </a:ext>
                  </a:extLst>
                </p:cNvPr>
                <p:cNvSpPr/>
                <p:nvPr/>
              </p:nvSpPr>
              <p:spPr>
                <a:xfrm>
                  <a:off x="521301" y="3140968"/>
                  <a:ext cx="1800200" cy="1800200"/>
                </a:xfrm>
                <a:prstGeom prst="ellipse">
                  <a:avLst/>
                </a:prstGeom>
                <a:solidFill>
                  <a:srgbClr val="FFC000"/>
                </a:solidFill>
                <a:ln w="12700" cap="flat" cmpd="sng" algn="ctr">
                  <a:solidFill>
                    <a:srgbClr val="FE740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6E0313B3-0708-3DA1-D095-47D0213223BB}"/>
                    </a:ext>
                  </a:extLst>
                </p:cNvPr>
                <p:cNvSpPr/>
                <p:nvPr/>
              </p:nvSpPr>
              <p:spPr>
                <a:xfrm>
                  <a:off x="629487" y="3249154"/>
                  <a:ext cx="1583829" cy="1583829"/>
                </a:xfrm>
                <a:prstGeom prst="ellipse">
                  <a:avLst/>
                </a:prstGeom>
                <a:solidFill>
                  <a:srgbClr val="FFC000"/>
                </a:solidFill>
                <a:ln w="571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9">
                  <a:extLst>
                    <a:ext uri="{FF2B5EF4-FFF2-40B4-BE49-F238E27FC236}">
                      <a16:creationId xmlns:a16="http://schemas.microsoft.com/office/drawing/2014/main" id="{B8D54002-A835-E683-3320-19C7501C1A29}"/>
                    </a:ext>
                  </a:extLst>
                </p:cNvPr>
                <p:cNvSpPr txBox="1"/>
                <p:nvPr/>
              </p:nvSpPr>
              <p:spPr>
                <a:xfrm>
                  <a:off x="1064990" y="3225082"/>
                  <a:ext cx="712813" cy="1037733"/>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R</a:t>
                  </a:r>
                </a:p>
              </p:txBody>
            </p:sp>
          </p:grpSp>
          <p:sp>
            <p:nvSpPr>
              <p:cNvPr id="74" name="CuadroTexto 73">
                <a:extLst>
                  <a:ext uri="{FF2B5EF4-FFF2-40B4-BE49-F238E27FC236}">
                    <a16:creationId xmlns:a16="http://schemas.microsoft.com/office/drawing/2014/main" id="{632E2AB0-12D0-351B-7C37-F924C84C5D16}"/>
                  </a:ext>
                </a:extLst>
              </p:cNvPr>
              <p:cNvSpPr txBox="1"/>
              <p:nvPr/>
            </p:nvSpPr>
            <p:spPr>
              <a:xfrm>
                <a:off x="1051381" y="2415108"/>
                <a:ext cx="1692014" cy="39532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prstClr val="black"/>
                    </a:solidFill>
                    <a:effectLst/>
                    <a:uLnTx/>
                    <a:uFillTx/>
                    <a:latin typeface="Calibri" panose="020F0502020204030204"/>
                  </a:rPr>
                  <a:t>REALISTIC</a:t>
                </a:r>
              </a:p>
            </p:txBody>
          </p:sp>
        </p:grpSp>
        <p:grpSp>
          <p:nvGrpSpPr>
            <p:cNvPr id="67" name="Grupo 66">
              <a:extLst>
                <a:ext uri="{FF2B5EF4-FFF2-40B4-BE49-F238E27FC236}">
                  <a16:creationId xmlns:a16="http://schemas.microsoft.com/office/drawing/2014/main" id="{328C0216-958B-30F6-7359-C88AF2169207}"/>
                </a:ext>
              </a:extLst>
            </p:cNvPr>
            <p:cNvGrpSpPr/>
            <p:nvPr/>
          </p:nvGrpSpPr>
          <p:grpSpPr>
            <a:xfrm>
              <a:off x="3691880" y="11275500"/>
              <a:ext cx="1440000" cy="1440000"/>
              <a:chOff x="997290" y="1312168"/>
              <a:chExt cx="1800200" cy="1800200"/>
            </a:xfrm>
          </p:grpSpPr>
          <p:grpSp>
            <p:nvGrpSpPr>
              <p:cNvPr id="68" name="Grupo 67">
                <a:extLst>
                  <a:ext uri="{FF2B5EF4-FFF2-40B4-BE49-F238E27FC236}">
                    <a16:creationId xmlns:a16="http://schemas.microsoft.com/office/drawing/2014/main" id="{A94DB8C1-492D-28F1-9611-7F6483A5AFFB}"/>
                  </a:ext>
                </a:extLst>
              </p:cNvPr>
              <p:cNvGrpSpPr/>
              <p:nvPr/>
            </p:nvGrpSpPr>
            <p:grpSpPr>
              <a:xfrm>
                <a:off x="997290" y="1312168"/>
                <a:ext cx="1800200" cy="1800200"/>
                <a:chOff x="521301" y="3140968"/>
                <a:chExt cx="1800200" cy="1800200"/>
              </a:xfrm>
            </p:grpSpPr>
            <p:sp>
              <p:nvSpPr>
                <p:cNvPr id="70" name="Oval 76">
                  <a:extLst>
                    <a:ext uri="{FF2B5EF4-FFF2-40B4-BE49-F238E27FC236}">
                      <a16:creationId xmlns:a16="http://schemas.microsoft.com/office/drawing/2014/main" id="{12A00392-C8F8-511C-46B2-A99B4961D5B8}"/>
                    </a:ext>
                  </a:extLst>
                </p:cNvPr>
                <p:cNvSpPr/>
                <p:nvPr/>
              </p:nvSpPr>
              <p:spPr>
                <a:xfrm>
                  <a:off x="521301" y="3140968"/>
                  <a:ext cx="1800200" cy="1800200"/>
                </a:xfrm>
                <a:prstGeom prst="ellipse">
                  <a:avLst/>
                </a:prstGeom>
                <a:solidFill>
                  <a:srgbClr val="FFC000"/>
                </a:solidFill>
                <a:ln w="12700" cap="flat" cmpd="sng" algn="ctr">
                  <a:solidFill>
                    <a:srgbClr val="FE740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Oval 75">
                  <a:extLst>
                    <a:ext uri="{FF2B5EF4-FFF2-40B4-BE49-F238E27FC236}">
                      <a16:creationId xmlns:a16="http://schemas.microsoft.com/office/drawing/2014/main" id="{134F931D-3DD3-27D5-762F-05FA79B0E302}"/>
                    </a:ext>
                  </a:extLst>
                </p:cNvPr>
                <p:cNvSpPr/>
                <p:nvPr/>
              </p:nvSpPr>
              <p:spPr>
                <a:xfrm>
                  <a:off x="629487" y="3249154"/>
                  <a:ext cx="1583829" cy="1583829"/>
                </a:xfrm>
                <a:prstGeom prst="ellipse">
                  <a:avLst/>
                </a:prstGeom>
                <a:solidFill>
                  <a:srgbClr val="FFC000"/>
                </a:solidFill>
                <a:ln w="571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9">
                  <a:extLst>
                    <a:ext uri="{FF2B5EF4-FFF2-40B4-BE49-F238E27FC236}">
                      <a16:creationId xmlns:a16="http://schemas.microsoft.com/office/drawing/2014/main" id="{C0FAF878-FA4E-D812-F53C-89EE0C9CE0FE}"/>
                    </a:ext>
                  </a:extLst>
                </p:cNvPr>
                <p:cNvSpPr txBox="1"/>
                <p:nvPr/>
              </p:nvSpPr>
              <p:spPr>
                <a:xfrm>
                  <a:off x="1089419" y="3225082"/>
                  <a:ext cx="663957" cy="1037733"/>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rPr>
                    <a:t>T</a:t>
                  </a:r>
                </a:p>
              </p:txBody>
            </p:sp>
          </p:grpSp>
          <p:sp>
            <p:nvSpPr>
              <p:cNvPr id="69" name="CuadroTexto 68">
                <a:extLst>
                  <a:ext uri="{FF2B5EF4-FFF2-40B4-BE49-F238E27FC236}">
                    <a16:creationId xmlns:a16="http://schemas.microsoft.com/office/drawing/2014/main" id="{C1636C19-0A7D-7F33-F9DF-5B60A1183025}"/>
                  </a:ext>
                </a:extLst>
              </p:cNvPr>
              <p:cNvSpPr txBox="1"/>
              <p:nvPr/>
            </p:nvSpPr>
            <p:spPr>
              <a:xfrm>
                <a:off x="1051381" y="2415108"/>
                <a:ext cx="1692014" cy="39532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prstClr val="black"/>
                    </a:solidFill>
                    <a:effectLst/>
                    <a:uLnTx/>
                    <a:uFillTx/>
                    <a:latin typeface="Calibri" panose="020F0502020204030204"/>
                  </a:rPr>
                  <a:t>TIME-BOUND</a:t>
                </a:r>
              </a:p>
            </p:txBody>
          </p:sp>
        </p:grpSp>
      </p:grpSp>
      <p:grpSp>
        <p:nvGrpSpPr>
          <p:cNvPr id="102" name="Group 15">
            <a:extLst>
              <a:ext uri="{FF2B5EF4-FFF2-40B4-BE49-F238E27FC236}">
                <a16:creationId xmlns:a16="http://schemas.microsoft.com/office/drawing/2014/main" id="{504AC62A-FA07-C243-14BC-1829587B526C}"/>
              </a:ext>
            </a:extLst>
          </p:cNvPr>
          <p:cNvGrpSpPr/>
          <p:nvPr/>
        </p:nvGrpSpPr>
        <p:grpSpPr>
          <a:xfrm>
            <a:off x="5977241" y="5249404"/>
            <a:ext cx="4012814" cy="3059717"/>
            <a:chOff x="395534" y="3668694"/>
            <a:chExt cx="3972999" cy="1329270"/>
          </a:xfrm>
        </p:grpSpPr>
        <p:sp>
          <p:nvSpPr>
            <p:cNvPr id="103" name="TextBox 16">
              <a:extLst>
                <a:ext uri="{FF2B5EF4-FFF2-40B4-BE49-F238E27FC236}">
                  <a16:creationId xmlns:a16="http://schemas.microsoft.com/office/drawing/2014/main" id="{BF360B47-7047-3639-A979-B19932592BB8}"/>
                </a:ext>
              </a:extLst>
            </p:cNvPr>
            <p:cNvSpPr txBox="1"/>
            <p:nvPr/>
          </p:nvSpPr>
          <p:spPr>
            <a:xfrm>
              <a:off x="395534" y="3668694"/>
              <a:ext cx="3972999" cy="414504"/>
            </a:xfrm>
            <a:prstGeom prst="rect">
              <a:avLst/>
            </a:prstGeom>
            <a:noFill/>
          </p:spPr>
          <p:txBody>
            <a:bodyPr wrap="square" rtlCol="0" anchor="ctr">
              <a:spAutoFit/>
            </a:bodyPr>
            <a:lstStyle/>
            <a:p>
              <a:r>
                <a:rPr lang="en-US" altLang="ko-KR" sz="2400" b="1" dirty="0">
                  <a:solidFill>
                    <a:schemeClr val="bg1"/>
                  </a:solidFill>
                  <a:highlight>
                    <a:srgbClr val="000004"/>
                  </a:highlight>
                  <a:cs typeface="Arial" pitchFamily="34" charset="0"/>
                </a:rPr>
                <a:t>VECTOR </a:t>
              </a:r>
              <a:r>
                <a:rPr lang="en-US" altLang="ko-KR" sz="3200" b="1" dirty="0">
                  <a:solidFill>
                    <a:schemeClr val="bg1"/>
                  </a:solidFill>
                  <a:highlight>
                    <a:srgbClr val="000004"/>
                  </a:highlight>
                  <a:cs typeface="Arial" pitchFamily="34" charset="0"/>
                </a:rPr>
                <a:t>2: </a:t>
              </a:r>
              <a:r>
                <a:rPr lang="en-US" altLang="ko-KR" sz="2400" b="1" dirty="0" err="1">
                  <a:solidFill>
                    <a:schemeClr val="bg1"/>
                  </a:solidFill>
                  <a:highlight>
                    <a:srgbClr val="000004"/>
                  </a:highlight>
                  <a:cs typeface="Arial" pitchFamily="34" charset="0"/>
                </a:rPr>
                <a:t>Consolidación</a:t>
              </a:r>
              <a:r>
                <a:rPr lang="en-US" altLang="ko-KR" sz="2400" b="1" dirty="0">
                  <a:solidFill>
                    <a:schemeClr val="bg1"/>
                  </a:solidFill>
                  <a:highlight>
                    <a:srgbClr val="000004"/>
                  </a:highlight>
                  <a:cs typeface="Arial" pitchFamily="34" charset="0"/>
                </a:rPr>
                <a:t> de la </a:t>
              </a:r>
              <a:r>
                <a:rPr lang="en-US" altLang="ko-KR" sz="2400" b="1" dirty="0" err="1">
                  <a:solidFill>
                    <a:schemeClr val="bg1"/>
                  </a:solidFill>
                  <a:highlight>
                    <a:srgbClr val="000004"/>
                  </a:highlight>
                  <a:cs typeface="Arial" pitchFamily="34" charset="0"/>
                </a:rPr>
                <a:t>investigación</a:t>
              </a:r>
              <a:endParaRPr lang="ko-KR" altLang="en-US" sz="3200" b="1" dirty="0">
                <a:solidFill>
                  <a:schemeClr val="bg1"/>
                </a:solidFill>
                <a:highlight>
                  <a:srgbClr val="000004"/>
                </a:highlight>
                <a:cs typeface="Arial" pitchFamily="34" charset="0"/>
              </a:endParaRPr>
            </a:p>
          </p:txBody>
        </p:sp>
        <p:sp>
          <p:nvSpPr>
            <p:cNvPr id="104" name="TextBox 17">
              <a:extLst>
                <a:ext uri="{FF2B5EF4-FFF2-40B4-BE49-F238E27FC236}">
                  <a16:creationId xmlns:a16="http://schemas.microsoft.com/office/drawing/2014/main" id="{6F7CB4D6-3D73-499E-36E2-E083804C3317}"/>
                </a:ext>
              </a:extLst>
            </p:cNvPr>
            <p:cNvSpPr txBox="1"/>
            <p:nvPr/>
          </p:nvSpPr>
          <p:spPr>
            <a:xfrm>
              <a:off x="395537" y="4155584"/>
              <a:ext cx="3972996" cy="842380"/>
            </a:xfrm>
            <a:prstGeom prst="rect">
              <a:avLst/>
            </a:prstGeom>
            <a:noFill/>
          </p:spPr>
          <p:txBody>
            <a:bodyPr wrap="square" rtlCol="0">
              <a:spAutoFit/>
            </a:bodyPr>
            <a:lstStyle/>
            <a:p>
              <a:pPr marL="342900" indent="-342900" algn="just">
                <a:buFont typeface="Wingdings" panose="05000000000000000000" pitchFamily="2" charset="2"/>
                <a:buChar char="ü"/>
              </a:pPr>
              <a:r>
                <a:rPr lang="es-ES" altLang="ko-KR" sz="2000" dirty="0">
                  <a:solidFill>
                    <a:srgbClr val="000004"/>
                  </a:solidFill>
                  <a:cs typeface="Arial" pitchFamily="34" charset="0"/>
                </a:rPr>
                <a:t>Excelencia en la investigación.</a:t>
              </a:r>
            </a:p>
            <a:p>
              <a:pPr marL="342900" indent="-342900" algn="just">
                <a:buFont typeface="Wingdings" panose="05000000000000000000" pitchFamily="2" charset="2"/>
                <a:buChar char="ü"/>
              </a:pPr>
              <a:r>
                <a:rPr lang="es-ES" altLang="ko-KR" sz="2000" dirty="0">
                  <a:solidFill>
                    <a:srgbClr val="000004"/>
                  </a:solidFill>
                  <a:cs typeface="Arial" pitchFamily="34" charset="0"/>
                </a:rPr>
                <a:t>Capacitación de investigadores y Personal de Administración y Servicios.</a:t>
              </a:r>
            </a:p>
            <a:p>
              <a:pPr marL="342900" indent="-342900" algn="just">
                <a:buFont typeface="Wingdings" panose="05000000000000000000" pitchFamily="2" charset="2"/>
                <a:buChar char="ü"/>
              </a:pPr>
              <a:r>
                <a:rPr lang="es-ES" altLang="ko-KR" sz="2000" dirty="0">
                  <a:solidFill>
                    <a:srgbClr val="000004"/>
                  </a:solidFill>
                  <a:cs typeface="Arial" pitchFamily="34" charset="0"/>
                </a:rPr>
                <a:t>Mejora de la comunicación interna.</a:t>
              </a:r>
              <a:endParaRPr lang="en-US" altLang="ko-KR" sz="2000" dirty="0">
                <a:solidFill>
                  <a:srgbClr val="000004"/>
                </a:solidFill>
                <a:cs typeface="Arial" pitchFamily="34" charset="0"/>
              </a:endParaRPr>
            </a:p>
          </p:txBody>
        </p:sp>
      </p:grpSp>
      <p:grpSp>
        <p:nvGrpSpPr>
          <p:cNvPr id="105" name="Group 15">
            <a:extLst>
              <a:ext uri="{FF2B5EF4-FFF2-40B4-BE49-F238E27FC236}">
                <a16:creationId xmlns:a16="http://schemas.microsoft.com/office/drawing/2014/main" id="{72A085C2-4F61-EDEA-9D26-626AB8B8143C}"/>
              </a:ext>
            </a:extLst>
          </p:cNvPr>
          <p:cNvGrpSpPr/>
          <p:nvPr/>
        </p:nvGrpSpPr>
        <p:grpSpPr>
          <a:xfrm>
            <a:off x="16027245" y="6090673"/>
            <a:ext cx="5174184" cy="3597577"/>
            <a:chOff x="395534" y="3762672"/>
            <a:chExt cx="4804908" cy="1765431"/>
          </a:xfrm>
        </p:grpSpPr>
        <p:sp>
          <p:nvSpPr>
            <p:cNvPr id="106" name="TextBox 16">
              <a:extLst>
                <a:ext uri="{FF2B5EF4-FFF2-40B4-BE49-F238E27FC236}">
                  <a16:creationId xmlns:a16="http://schemas.microsoft.com/office/drawing/2014/main" id="{99462510-D600-3AE2-1992-4F594A0156C7}"/>
                </a:ext>
              </a:extLst>
            </p:cNvPr>
            <p:cNvSpPr txBox="1"/>
            <p:nvPr/>
          </p:nvSpPr>
          <p:spPr>
            <a:xfrm>
              <a:off x="395534" y="3762672"/>
              <a:ext cx="4804908" cy="226552"/>
            </a:xfrm>
            <a:prstGeom prst="rect">
              <a:avLst/>
            </a:prstGeom>
            <a:noFill/>
          </p:spPr>
          <p:txBody>
            <a:bodyPr wrap="square" rtlCol="0" anchor="ctr">
              <a:spAutoFit/>
            </a:bodyPr>
            <a:lstStyle/>
            <a:p>
              <a:r>
                <a:rPr lang="en-US" altLang="ko-KR" sz="2400" b="1" dirty="0">
                  <a:solidFill>
                    <a:schemeClr val="bg1"/>
                  </a:solidFill>
                  <a:highlight>
                    <a:srgbClr val="000004"/>
                  </a:highlight>
                  <a:cs typeface="Arial" pitchFamily="34" charset="0"/>
                </a:rPr>
                <a:t>VECTOR 3: </a:t>
              </a:r>
              <a:r>
                <a:rPr lang="en-US" altLang="ko-KR" sz="2400" b="1" dirty="0" err="1">
                  <a:solidFill>
                    <a:schemeClr val="bg1"/>
                  </a:solidFill>
                  <a:highlight>
                    <a:srgbClr val="000004"/>
                  </a:highlight>
                  <a:cs typeface="Arial" pitchFamily="34" charset="0"/>
                </a:rPr>
                <a:t>Captación</a:t>
              </a:r>
              <a:r>
                <a:rPr lang="en-US" altLang="ko-KR" sz="2400" b="1" dirty="0">
                  <a:solidFill>
                    <a:schemeClr val="bg1"/>
                  </a:solidFill>
                  <a:highlight>
                    <a:srgbClr val="000004"/>
                  </a:highlight>
                  <a:cs typeface="Arial" pitchFamily="34" charset="0"/>
                </a:rPr>
                <a:t> de </a:t>
              </a:r>
              <a:r>
                <a:rPr lang="en-US" altLang="ko-KR" sz="2400" b="1" dirty="0" err="1">
                  <a:solidFill>
                    <a:schemeClr val="bg1"/>
                  </a:solidFill>
                  <a:highlight>
                    <a:srgbClr val="000004"/>
                  </a:highlight>
                  <a:cs typeface="Arial" pitchFamily="34" charset="0"/>
                </a:rPr>
                <a:t>fondos</a:t>
              </a:r>
              <a:endParaRPr lang="ko-KR" altLang="en-US" sz="2400" b="1" dirty="0">
                <a:solidFill>
                  <a:schemeClr val="bg1"/>
                </a:solidFill>
                <a:highlight>
                  <a:srgbClr val="000004"/>
                </a:highlight>
                <a:cs typeface="Arial" pitchFamily="34" charset="0"/>
              </a:endParaRPr>
            </a:p>
          </p:txBody>
        </p:sp>
        <p:sp>
          <p:nvSpPr>
            <p:cNvPr id="107" name="TextBox 17">
              <a:extLst>
                <a:ext uri="{FF2B5EF4-FFF2-40B4-BE49-F238E27FC236}">
                  <a16:creationId xmlns:a16="http://schemas.microsoft.com/office/drawing/2014/main" id="{37E6A1DF-3691-4F3A-6F75-CC04424164E8}"/>
                </a:ext>
              </a:extLst>
            </p:cNvPr>
            <p:cNvSpPr txBox="1"/>
            <p:nvPr/>
          </p:nvSpPr>
          <p:spPr>
            <a:xfrm>
              <a:off x="413210" y="4123482"/>
              <a:ext cx="3972996" cy="1404621"/>
            </a:xfrm>
            <a:prstGeom prst="rect">
              <a:avLst/>
            </a:prstGeom>
            <a:noFill/>
          </p:spPr>
          <p:txBody>
            <a:bodyPr wrap="square" rtlCol="0">
              <a:spAutoFit/>
            </a:bodyPr>
            <a:lstStyle/>
            <a:p>
              <a:pPr marL="342900" indent="-342900">
                <a:buFont typeface="Wingdings" panose="05000000000000000000" pitchFamily="2" charset="2"/>
                <a:buChar char="ü"/>
              </a:pPr>
              <a:r>
                <a:rPr lang="es-ES" altLang="ko-KR" sz="2000" dirty="0">
                  <a:solidFill>
                    <a:schemeClr val="tx1">
                      <a:lumMod val="50000"/>
                    </a:schemeClr>
                  </a:solidFill>
                  <a:cs typeface="Arial" pitchFamily="34" charset="0"/>
                </a:rPr>
                <a:t>Financiación pública nacional y europea.</a:t>
              </a:r>
            </a:p>
            <a:p>
              <a:pPr marL="342900" indent="-342900">
                <a:buFont typeface="Wingdings" panose="05000000000000000000" pitchFamily="2" charset="2"/>
                <a:buChar char="ü"/>
              </a:pPr>
              <a:r>
                <a:rPr lang="es-ES" altLang="ko-KR" sz="2000" dirty="0">
                  <a:solidFill>
                    <a:schemeClr val="tx1">
                      <a:lumMod val="50000"/>
                    </a:schemeClr>
                  </a:solidFill>
                  <a:cs typeface="Arial" pitchFamily="34" charset="0"/>
                </a:rPr>
                <a:t>Asistencia y organización de eventos sobre la captación de fondos (públicos y privados).</a:t>
              </a:r>
            </a:p>
            <a:p>
              <a:pPr marL="342900" indent="-342900">
                <a:buFont typeface="Wingdings" panose="05000000000000000000" pitchFamily="2" charset="2"/>
                <a:buChar char="ü"/>
              </a:pPr>
              <a:r>
                <a:rPr lang="es-ES" altLang="ko-KR" sz="2000" dirty="0">
                  <a:solidFill>
                    <a:schemeClr val="tx1">
                      <a:lumMod val="50000"/>
                    </a:schemeClr>
                  </a:solidFill>
                  <a:cs typeface="Arial" pitchFamily="34" charset="0"/>
                </a:rPr>
                <a:t>Establecimiento y consolidación de relaciones con intermediarios y con Administraciones Públicas.</a:t>
              </a:r>
            </a:p>
            <a:p>
              <a:pPr marL="342900" indent="-342900">
                <a:buFont typeface="Wingdings" panose="05000000000000000000" pitchFamily="2" charset="2"/>
                <a:buChar char="ü"/>
              </a:pPr>
              <a:endParaRPr lang="en-US" altLang="ko-KR" sz="2000" dirty="0">
                <a:solidFill>
                  <a:schemeClr val="tx1">
                    <a:lumMod val="50000"/>
                  </a:schemeClr>
                </a:solidFill>
                <a:cs typeface="Arial" pitchFamily="34" charset="0"/>
              </a:endParaRPr>
            </a:p>
          </p:txBody>
        </p:sp>
      </p:grpSp>
      <p:grpSp>
        <p:nvGrpSpPr>
          <p:cNvPr id="3" name="Grupo 2">
            <a:extLst>
              <a:ext uri="{FF2B5EF4-FFF2-40B4-BE49-F238E27FC236}">
                <a16:creationId xmlns:a16="http://schemas.microsoft.com/office/drawing/2014/main" id="{0BB580B5-2BC3-A66E-249D-278BDC736CF7}"/>
              </a:ext>
            </a:extLst>
          </p:cNvPr>
          <p:cNvGrpSpPr/>
          <p:nvPr/>
        </p:nvGrpSpPr>
        <p:grpSpPr>
          <a:xfrm>
            <a:off x="12391013" y="13092800"/>
            <a:ext cx="508153" cy="2371369"/>
            <a:chOff x="4218981" y="13067928"/>
            <a:chExt cx="508153" cy="1285056"/>
          </a:xfrm>
        </p:grpSpPr>
        <p:cxnSp>
          <p:nvCxnSpPr>
            <p:cNvPr id="4" name="Straight Connector 9">
              <a:extLst>
                <a:ext uri="{FF2B5EF4-FFF2-40B4-BE49-F238E27FC236}">
                  <a16:creationId xmlns:a16="http://schemas.microsoft.com/office/drawing/2014/main" id="{3D07587B-373E-2944-6A0F-3347562024B0}"/>
                </a:ext>
              </a:extLst>
            </p:cNvPr>
            <p:cNvCxnSpPr>
              <a:cxnSpLocks/>
            </p:cNvCxnSpPr>
            <p:nvPr/>
          </p:nvCxnSpPr>
          <p:spPr>
            <a:xfrm>
              <a:off x="4476116" y="13067928"/>
              <a:ext cx="0" cy="128505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9">
              <a:extLst>
                <a:ext uri="{FF2B5EF4-FFF2-40B4-BE49-F238E27FC236}">
                  <a16:creationId xmlns:a16="http://schemas.microsoft.com/office/drawing/2014/main" id="{23D534EE-0299-B417-DDB6-CDD9D07F6D38}"/>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6" name="Grupo 5">
            <a:extLst>
              <a:ext uri="{FF2B5EF4-FFF2-40B4-BE49-F238E27FC236}">
                <a16:creationId xmlns:a16="http://schemas.microsoft.com/office/drawing/2014/main" id="{E2B217A6-CF78-89B3-BE6D-B098409B763F}"/>
              </a:ext>
            </a:extLst>
          </p:cNvPr>
          <p:cNvGrpSpPr/>
          <p:nvPr/>
        </p:nvGrpSpPr>
        <p:grpSpPr>
          <a:xfrm>
            <a:off x="12245044" y="-520507"/>
            <a:ext cx="508153" cy="1139043"/>
            <a:chOff x="11131702" y="-617747"/>
            <a:chExt cx="508153" cy="1139043"/>
          </a:xfrm>
        </p:grpSpPr>
        <p:cxnSp>
          <p:nvCxnSpPr>
            <p:cNvPr id="7" name="Straight Connector 9">
              <a:extLst>
                <a:ext uri="{FF2B5EF4-FFF2-40B4-BE49-F238E27FC236}">
                  <a16:creationId xmlns:a16="http://schemas.microsoft.com/office/drawing/2014/main" id="{0E35D7B4-1FAC-C15C-2711-A747BE0EE449}"/>
                </a:ext>
              </a:extLst>
            </p:cNvPr>
            <p:cNvCxnSpPr>
              <a:cxnSpLocks/>
            </p:cNvCxnSpPr>
            <p:nvPr/>
          </p:nvCxnSpPr>
          <p:spPr>
            <a:xfrm>
              <a:off x="11360344" y="-617747"/>
              <a:ext cx="0" cy="1139043"/>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4C826598-8D7D-A04B-CFF9-F51AAB6115C1}"/>
                </a:ext>
              </a:extLst>
            </p:cNvPr>
            <p:cNvCxnSpPr>
              <a:cxnSpLocks/>
            </p:cNvCxnSpPr>
            <p:nvPr/>
          </p:nvCxnSpPr>
          <p:spPr>
            <a:xfrm flipV="1">
              <a:off x="11131702" y="521296"/>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sp>
        <p:nvSpPr>
          <p:cNvPr id="29" name="Freeform: Shape 53">
            <a:extLst>
              <a:ext uri="{FF2B5EF4-FFF2-40B4-BE49-F238E27FC236}">
                <a16:creationId xmlns:a16="http://schemas.microsoft.com/office/drawing/2014/main" id="{91917550-4CAF-AAE4-BD4C-0D1687506221}"/>
              </a:ext>
            </a:extLst>
          </p:cNvPr>
          <p:cNvSpPr/>
          <p:nvPr/>
        </p:nvSpPr>
        <p:spPr>
          <a:xfrm>
            <a:off x="11921844" y="1560731"/>
            <a:ext cx="1154554" cy="2042174"/>
          </a:xfrm>
          <a:custGeom>
            <a:avLst/>
            <a:gdLst>
              <a:gd name="connsiteX0" fmla="*/ 9111 w 643868"/>
              <a:gd name="connsiteY0" fmla="*/ 0 h 1040987"/>
              <a:gd name="connsiteX1" fmla="*/ 324972 w 643868"/>
              <a:gd name="connsiteY1" fmla="*/ 362427 h 1040987"/>
              <a:gd name="connsiteX2" fmla="*/ 643868 w 643868"/>
              <a:gd name="connsiteY2" fmla="*/ 43534 h 1040987"/>
              <a:gd name="connsiteX3" fmla="*/ 640830 w 643868"/>
              <a:gd name="connsiteY3" fmla="*/ 103261 h 1040987"/>
              <a:gd name="connsiteX4" fmla="*/ 612485 w 643868"/>
              <a:gd name="connsiteY4" fmla="*/ 566927 h 1040987"/>
              <a:gd name="connsiteX5" fmla="*/ 597299 w 643868"/>
              <a:gd name="connsiteY5" fmla="*/ 594261 h 1040987"/>
              <a:gd name="connsiteX6" fmla="*/ 386231 w 643868"/>
              <a:gd name="connsiteY6" fmla="*/ 765127 h 1040987"/>
              <a:gd name="connsiteX7" fmla="*/ 386231 w 643868"/>
              <a:gd name="connsiteY7" fmla="*/ 767666 h 1040987"/>
              <a:gd name="connsiteX8" fmla="*/ 371861 w 643868"/>
              <a:gd name="connsiteY8" fmla="*/ 767666 h 1040987"/>
              <a:gd name="connsiteX9" fmla="*/ 371861 w 643868"/>
              <a:gd name="connsiteY9" fmla="*/ 1040987 h 1040987"/>
              <a:gd name="connsiteX10" fmla="*/ 238080 w 643868"/>
              <a:gd name="connsiteY10" fmla="*/ 1040987 h 1040987"/>
              <a:gd name="connsiteX11" fmla="*/ 238080 w 643868"/>
              <a:gd name="connsiteY11" fmla="*/ 767666 h 1040987"/>
              <a:gd name="connsiteX12" fmla="*/ 234108 w 643868"/>
              <a:gd name="connsiteY12" fmla="*/ 767666 h 1040987"/>
              <a:gd name="connsiteX13" fmla="*/ 11136 w 643868"/>
              <a:gd name="connsiteY13" fmla="*/ 555791 h 1040987"/>
              <a:gd name="connsiteX14" fmla="*/ 0 w 643868"/>
              <a:gd name="connsiteY14" fmla="*/ 532508 h 1040987"/>
              <a:gd name="connsiteX15" fmla="*/ 8100 w 643868"/>
              <a:gd name="connsiteY15" fmla="*/ 11136 h 1040987"/>
              <a:gd name="connsiteX16" fmla="*/ 9111 w 643868"/>
              <a:gd name="connsiteY16" fmla="*/ 0 h 104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868" h="1040987">
                <a:moveTo>
                  <a:pt x="9111" y="0"/>
                </a:moveTo>
                <a:cubicBezTo>
                  <a:pt x="115412" y="122497"/>
                  <a:pt x="219685" y="241955"/>
                  <a:pt x="324972" y="362427"/>
                </a:cubicBezTo>
                <a:cubicBezTo>
                  <a:pt x="431269" y="256130"/>
                  <a:pt x="536559" y="150845"/>
                  <a:pt x="643868" y="43534"/>
                </a:cubicBezTo>
                <a:cubicBezTo>
                  <a:pt x="642854" y="64791"/>
                  <a:pt x="641843" y="84027"/>
                  <a:pt x="640830" y="103261"/>
                </a:cubicBezTo>
                <a:cubicBezTo>
                  <a:pt x="631719" y="258155"/>
                  <a:pt x="622608" y="412035"/>
                  <a:pt x="612485" y="566927"/>
                </a:cubicBezTo>
                <a:cubicBezTo>
                  <a:pt x="611471" y="576039"/>
                  <a:pt x="605397" y="588188"/>
                  <a:pt x="597299" y="594261"/>
                </a:cubicBezTo>
                <a:lnTo>
                  <a:pt x="386231" y="765127"/>
                </a:lnTo>
                <a:lnTo>
                  <a:pt x="386231" y="767666"/>
                </a:lnTo>
                <a:lnTo>
                  <a:pt x="371861" y="767666"/>
                </a:lnTo>
                <a:lnTo>
                  <a:pt x="371861" y="1040987"/>
                </a:lnTo>
                <a:lnTo>
                  <a:pt x="238080" y="1040987"/>
                </a:lnTo>
                <a:lnTo>
                  <a:pt x="238080" y="767666"/>
                </a:lnTo>
                <a:lnTo>
                  <a:pt x="234108" y="767666"/>
                </a:lnTo>
                <a:lnTo>
                  <a:pt x="11136" y="555791"/>
                </a:lnTo>
                <a:cubicBezTo>
                  <a:pt x="5062" y="550730"/>
                  <a:pt x="0" y="540604"/>
                  <a:pt x="0" y="532508"/>
                </a:cubicBezTo>
                <a:cubicBezTo>
                  <a:pt x="2026" y="358380"/>
                  <a:pt x="5062" y="184253"/>
                  <a:pt x="8100" y="11136"/>
                </a:cubicBezTo>
                <a:cubicBezTo>
                  <a:pt x="8100" y="9112"/>
                  <a:pt x="8100" y="6074"/>
                  <a:pt x="9111" y="0"/>
                </a:cubicBez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4400">
              <a:solidFill>
                <a:srgbClr val="009999"/>
              </a:solidFill>
            </a:endParaRPr>
          </a:p>
        </p:txBody>
      </p:sp>
      <p:sp>
        <p:nvSpPr>
          <p:cNvPr id="32" name="Rectangle 37">
            <a:extLst>
              <a:ext uri="{FF2B5EF4-FFF2-40B4-BE49-F238E27FC236}">
                <a16:creationId xmlns:a16="http://schemas.microsoft.com/office/drawing/2014/main" id="{5D974BA1-BAD6-3D73-2560-3355B21F1D0E}"/>
              </a:ext>
            </a:extLst>
          </p:cNvPr>
          <p:cNvSpPr/>
          <p:nvPr/>
        </p:nvSpPr>
        <p:spPr>
          <a:xfrm>
            <a:off x="12344189" y="3404338"/>
            <a:ext cx="2755371" cy="2624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solidFill>
                <a:srgbClr val="009999"/>
              </a:solidFill>
            </a:endParaRPr>
          </a:p>
        </p:txBody>
      </p:sp>
      <p:sp>
        <p:nvSpPr>
          <p:cNvPr id="33" name="Rectangle 38">
            <a:extLst>
              <a:ext uri="{FF2B5EF4-FFF2-40B4-BE49-F238E27FC236}">
                <a16:creationId xmlns:a16="http://schemas.microsoft.com/office/drawing/2014/main" id="{B19A7BB6-1584-0191-412D-2F27C86C5D1F}"/>
              </a:ext>
            </a:extLst>
          </p:cNvPr>
          <p:cNvSpPr/>
          <p:nvPr/>
        </p:nvSpPr>
        <p:spPr>
          <a:xfrm>
            <a:off x="10823747" y="4100381"/>
            <a:ext cx="4318493" cy="2624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solidFill>
                <a:srgbClr val="009999"/>
              </a:solidFill>
            </a:endParaRPr>
          </a:p>
        </p:txBody>
      </p:sp>
      <p:sp>
        <p:nvSpPr>
          <p:cNvPr id="34" name="Rectangle 39">
            <a:extLst>
              <a:ext uri="{FF2B5EF4-FFF2-40B4-BE49-F238E27FC236}">
                <a16:creationId xmlns:a16="http://schemas.microsoft.com/office/drawing/2014/main" id="{6CC1B174-0070-A448-3E49-721EA099A337}"/>
              </a:ext>
            </a:extLst>
          </p:cNvPr>
          <p:cNvSpPr/>
          <p:nvPr/>
        </p:nvSpPr>
        <p:spPr>
          <a:xfrm>
            <a:off x="10823747" y="4796424"/>
            <a:ext cx="3118911" cy="2624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solidFill>
                <a:srgbClr val="009999"/>
              </a:solidFill>
            </a:endParaRPr>
          </a:p>
        </p:txBody>
      </p:sp>
      <p:sp>
        <p:nvSpPr>
          <p:cNvPr id="35" name="Rectangle 40">
            <a:extLst>
              <a:ext uri="{FF2B5EF4-FFF2-40B4-BE49-F238E27FC236}">
                <a16:creationId xmlns:a16="http://schemas.microsoft.com/office/drawing/2014/main" id="{E886D6A5-488A-9647-7189-90949DEFCC1B}"/>
              </a:ext>
            </a:extLst>
          </p:cNvPr>
          <p:cNvSpPr/>
          <p:nvPr/>
        </p:nvSpPr>
        <p:spPr>
          <a:xfrm>
            <a:off x="12499124" y="5492467"/>
            <a:ext cx="1443534" cy="2624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solidFill>
                <a:srgbClr val="009999"/>
              </a:solidFill>
            </a:endParaRPr>
          </a:p>
        </p:txBody>
      </p:sp>
      <p:sp>
        <p:nvSpPr>
          <p:cNvPr id="36" name="Freeform: Shape 54">
            <a:extLst>
              <a:ext uri="{FF2B5EF4-FFF2-40B4-BE49-F238E27FC236}">
                <a16:creationId xmlns:a16="http://schemas.microsoft.com/office/drawing/2014/main" id="{377DA444-FCCD-37F2-2B91-B0CBECCA32A2}"/>
              </a:ext>
            </a:extLst>
          </p:cNvPr>
          <p:cNvSpPr/>
          <p:nvPr/>
        </p:nvSpPr>
        <p:spPr>
          <a:xfrm>
            <a:off x="12067962" y="5492467"/>
            <a:ext cx="862321" cy="2186021"/>
          </a:xfrm>
          <a:custGeom>
            <a:avLst/>
            <a:gdLst>
              <a:gd name="connsiteX0" fmla="*/ 173558 w 480896"/>
              <a:gd name="connsiteY0" fmla="*/ 0 h 1114312"/>
              <a:gd name="connsiteX1" fmla="*/ 307339 w 480896"/>
              <a:gd name="connsiteY1" fmla="*/ 0 h 1114312"/>
              <a:gd name="connsiteX2" fmla="*/ 307339 w 480896"/>
              <a:gd name="connsiteY2" fmla="*/ 576209 h 1114312"/>
              <a:gd name="connsiteX3" fmla="*/ 480896 w 480896"/>
              <a:gd name="connsiteY3" fmla="*/ 576209 h 1114312"/>
              <a:gd name="connsiteX4" fmla="*/ 240448 w 480896"/>
              <a:gd name="connsiteY4" fmla="*/ 1114312 h 1114312"/>
              <a:gd name="connsiteX5" fmla="*/ 0 w 480896"/>
              <a:gd name="connsiteY5" fmla="*/ 576209 h 1114312"/>
              <a:gd name="connsiteX6" fmla="*/ 173558 w 480896"/>
              <a:gd name="connsiteY6" fmla="*/ 576209 h 11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96" h="1114312">
                <a:moveTo>
                  <a:pt x="173558" y="0"/>
                </a:moveTo>
                <a:lnTo>
                  <a:pt x="307339" y="0"/>
                </a:lnTo>
                <a:lnTo>
                  <a:pt x="307339" y="576209"/>
                </a:lnTo>
                <a:lnTo>
                  <a:pt x="480896" y="576209"/>
                </a:lnTo>
                <a:lnTo>
                  <a:pt x="240448" y="1114312"/>
                </a:lnTo>
                <a:lnTo>
                  <a:pt x="0" y="576209"/>
                </a:lnTo>
                <a:lnTo>
                  <a:pt x="173558" y="576209"/>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4400" dirty="0">
              <a:solidFill>
                <a:srgbClr val="009999"/>
              </a:solidFill>
            </a:endParaRPr>
          </a:p>
        </p:txBody>
      </p:sp>
      <p:sp>
        <p:nvSpPr>
          <p:cNvPr id="39" name="Freeform 36">
            <a:extLst>
              <a:ext uri="{FF2B5EF4-FFF2-40B4-BE49-F238E27FC236}">
                <a16:creationId xmlns:a16="http://schemas.microsoft.com/office/drawing/2014/main" id="{1505416F-F690-A0F2-F03F-2A92C81DC436}"/>
              </a:ext>
            </a:extLst>
          </p:cNvPr>
          <p:cNvSpPr/>
          <p:nvPr/>
        </p:nvSpPr>
        <p:spPr>
          <a:xfrm>
            <a:off x="15005402" y="3141703"/>
            <a:ext cx="999834" cy="1494311"/>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solidFill>
                <a:srgbClr val="009999"/>
              </a:solidFill>
            </a:endParaRPr>
          </a:p>
        </p:txBody>
      </p:sp>
      <p:sp>
        <p:nvSpPr>
          <p:cNvPr id="40" name="Freeform 38">
            <a:extLst>
              <a:ext uri="{FF2B5EF4-FFF2-40B4-BE49-F238E27FC236}">
                <a16:creationId xmlns:a16="http://schemas.microsoft.com/office/drawing/2014/main" id="{DC44F11A-5E25-61AC-C547-F2EAB915C445}"/>
              </a:ext>
            </a:extLst>
          </p:cNvPr>
          <p:cNvSpPr/>
          <p:nvPr/>
        </p:nvSpPr>
        <p:spPr>
          <a:xfrm>
            <a:off x="13852329" y="4542285"/>
            <a:ext cx="999834" cy="1494311"/>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solidFill>
                <a:srgbClr val="009999"/>
              </a:solidFill>
            </a:endParaRPr>
          </a:p>
        </p:txBody>
      </p:sp>
      <p:sp>
        <p:nvSpPr>
          <p:cNvPr id="41" name="Freeform 39">
            <a:extLst>
              <a:ext uri="{FF2B5EF4-FFF2-40B4-BE49-F238E27FC236}">
                <a16:creationId xmlns:a16="http://schemas.microsoft.com/office/drawing/2014/main" id="{E89114A7-8910-CAEA-9802-A654D86E272B}"/>
              </a:ext>
            </a:extLst>
          </p:cNvPr>
          <p:cNvSpPr/>
          <p:nvPr/>
        </p:nvSpPr>
        <p:spPr>
          <a:xfrm rot="10800000">
            <a:off x="9938848" y="3847484"/>
            <a:ext cx="999834" cy="1494311"/>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solidFill>
                <a:srgbClr val="009999"/>
              </a:solidFill>
            </a:endParaRPr>
          </a:p>
        </p:txBody>
      </p:sp>
      <p:grpSp>
        <p:nvGrpSpPr>
          <p:cNvPr id="101" name="Grupo 100">
            <a:extLst>
              <a:ext uri="{FF2B5EF4-FFF2-40B4-BE49-F238E27FC236}">
                <a16:creationId xmlns:a16="http://schemas.microsoft.com/office/drawing/2014/main" id="{892BFB4D-DC7C-CEB8-1296-029516343854}"/>
              </a:ext>
            </a:extLst>
          </p:cNvPr>
          <p:cNvGrpSpPr/>
          <p:nvPr/>
        </p:nvGrpSpPr>
        <p:grpSpPr>
          <a:xfrm>
            <a:off x="9032092" y="8301174"/>
            <a:ext cx="7180272" cy="4139800"/>
            <a:chOff x="2290564" y="8532154"/>
            <a:chExt cx="4378641" cy="3294366"/>
          </a:xfrm>
        </p:grpSpPr>
        <p:sp>
          <p:nvSpPr>
            <p:cNvPr id="93" name="Freeform 160">
              <a:extLst>
                <a:ext uri="{FF2B5EF4-FFF2-40B4-BE49-F238E27FC236}">
                  <a16:creationId xmlns:a16="http://schemas.microsoft.com/office/drawing/2014/main" id="{04D52A47-EB3F-1E1B-6626-242D79B08FE9}"/>
                </a:ext>
              </a:extLst>
            </p:cNvPr>
            <p:cNvSpPr>
              <a:spLocks/>
            </p:cNvSpPr>
            <p:nvPr/>
          </p:nvSpPr>
          <p:spPr bwMode="auto">
            <a:xfrm>
              <a:off x="3248392" y="8739185"/>
              <a:ext cx="2511735" cy="2859342"/>
            </a:xfrm>
            <a:custGeom>
              <a:avLst/>
              <a:gdLst>
                <a:gd name="T0" fmla="*/ 1497 w 1497"/>
                <a:gd name="T1" fmla="*/ 0 h 1308"/>
                <a:gd name="T2" fmla="*/ 1480 w 1497"/>
                <a:gd name="T3" fmla="*/ 1308 h 1308"/>
                <a:gd name="T4" fmla="*/ 23 w 1497"/>
                <a:gd name="T5" fmla="*/ 1280 h 1308"/>
                <a:gd name="T6" fmla="*/ 0 w 1497"/>
                <a:gd name="T7" fmla="*/ 6 h 1308"/>
                <a:gd name="T8" fmla="*/ 1497 w 1497"/>
                <a:gd name="T9" fmla="*/ 0 h 1308"/>
              </a:gdLst>
              <a:ahLst/>
              <a:cxnLst>
                <a:cxn ang="0">
                  <a:pos x="T0" y="T1"/>
                </a:cxn>
                <a:cxn ang="0">
                  <a:pos x="T2" y="T3"/>
                </a:cxn>
                <a:cxn ang="0">
                  <a:pos x="T4" y="T5"/>
                </a:cxn>
                <a:cxn ang="0">
                  <a:pos x="T6" y="T7"/>
                </a:cxn>
                <a:cxn ang="0">
                  <a:pos x="T8" y="T9"/>
                </a:cxn>
              </a:cxnLst>
              <a:rect l="0" t="0" r="r" b="b"/>
              <a:pathLst>
                <a:path w="1497" h="1308">
                  <a:moveTo>
                    <a:pt x="1497" y="0"/>
                  </a:moveTo>
                  <a:lnTo>
                    <a:pt x="1480" y="1308"/>
                  </a:lnTo>
                  <a:lnTo>
                    <a:pt x="23" y="1280"/>
                  </a:lnTo>
                  <a:lnTo>
                    <a:pt x="0" y="6"/>
                  </a:lnTo>
                  <a:lnTo>
                    <a:pt x="1497" y="0"/>
                  </a:lnTo>
                  <a:close/>
                </a:path>
              </a:pathLst>
            </a:custGeom>
            <a:solidFill>
              <a:srgbClr val="92D050"/>
            </a:solidFill>
            <a:ln w="3175">
              <a:noFill/>
              <a:prstDash val="solid"/>
              <a:round/>
              <a:headEnd/>
              <a:tailEnd/>
            </a:ln>
          </p:spPr>
          <p:txBody>
            <a:bodyPr vert="horz" wrap="square" lIns="411480" tIns="137160" rIns="411480" bIns="137160" numCol="1" anchor="ctr" anchorCtr="0" compatLnSpc="1">
              <a:prstTxWarp prst="textNoShape">
                <a:avLst/>
              </a:prstTxWarp>
            </a:bodyPr>
            <a:lstStyle/>
            <a:p>
              <a:pPr algn="ctr"/>
              <a:endParaRPr lang="en-US" sz="1600" cap="all" dirty="0">
                <a:solidFill>
                  <a:schemeClr val="bg2">
                    <a:lumMod val="25000"/>
                  </a:schemeClr>
                </a:solidFill>
              </a:endParaRPr>
            </a:p>
            <a:p>
              <a:pPr algn="ctr"/>
              <a:r>
                <a:rPr lang="es-ES" b="1" dirty="0">
                  <a:solidFill>
                    <a:schemeClr val="tx1">
                      <a:lumMod val="50000"/>
                    </a:schemeClr>
                  </a:solidFill>
                </a:rPr>
                <a:t>Convertir a CIAGRO-UMH, en los próximos 3 años, en un referente en agroalimentación impulsando alianzas estratégicas con empresas, administraciones públicas, agricultores y otras entidades para desarrollar soluciones sostenibles e innovadoras en su área de influencia.</a:t>
              </a:r>
            </a:p>
          </p:txBody>
        </p:sp>
        <p:sp>
          <p:nvSpPr>
            <p:cNvPr id="94" name="Freeform 216">
              <a:extLst>
                <a:ext uri="{FF2B5EF4-FFF2-40B4-BE49-F238E27FC236}">
                  <a16:creationId xmlns:a16="http://schemas.microsoft.com/office/drawing/2014/main" id="{683641A3-1420-9906-6FED-76294FE933C7}"/>
                </a:ext>
              </a:extLst>
            </p:cNvPr>
            <p:cNvSpPr>
              <a:spLocks/>
            </p:cNvSpPr>
            <p:nvPr/>
          </p:nvSpPr>
          <p:spPr bwMode="auto">
            <a:xfrm>
              <a:off x="5396928" y="8569318"/>
              <a:ext cx="939998" cy="52465"/>
            </a:xfrm>
            <a:custGeom>
              <a:avLst/>
              <a:gdLst>
                <a:gd name="T0" fmla="*/ 5 w 430"/>
                <a:gd name="T1" fmla="*/ 0 h 24"/>
                <a:gd name="T2" fmla="*/ 144 w 430"/>
                <a:gd name="T3" fmla="*/ 0 h 24"/>
                <a:gd name="T4" fmla="*/ 284 w 430"/>
                <a:gd name="T5" fmla="*/ 3 h 24"/>
                <a:gd name="T6" fmla="*/ 422 w 430"/>
                <a:gd name="T7" fmla="*/ 8 h 24"/>
                <a:gd name="T8" fmla="*/ 426 w 430"/>
                <a:gd name="T9" fmla="*/ 8 h 24"/>
                <a:gd name="T10" fmla="*/ 428 w 430"/>
                <a:gd name="T11" fmla="*/ 10 h 24"/>
                <a:gd name="T12" fmla="*/ 429 w 430"/>
                <a:gd name="T13" fmla="*/ 13 h 24"/>
                <a:gd name="T14" fmla="*/ 430 w 430"/>
                <a:gd name="T15" fmla="*/ 16 h 24"/>
                <a:gd name="T16" fmla="*/ 429 w 430"/>
                <a:gd name="T17" fmla="*/ 18 h 24"/>
                <a:gd name="T18" fmla="*/ 428 w 430"/>
                <a:gd name="T19" fmla="*/ 21 h 24"/>
                <a:gd name="T20" fmla="*/ 426 w 430"/>
                <a:gd name="T21" fmla="*/ 22 h 24"/>
                <a:gd name="T22" fmla="*/ 422 w 430"/>
                <a:gd name="T23" fmla="*/ 24 h 24"/>
                <a:gd name="T24" fmla="*/ 284 w 430"/>
                <a:gd name="T25" fmla="*/ 21 h 24"/>
                <a:gd name="T26" fmla="*/ 144 w 430"/>
                <a:gd name="T27" fmla="*/ 17 h 24"/>
                <a:gd name="T28" fmla="*/ 5 w 430"/>
                <a:gd name="T29" fmla="*/ 10 h 24"/>
                <a:gd name="T30" fmla="*/ 2 w 430"/>
                <a:gd name="T31" fmla="*/ 10 h 24"/>
                <a:gd name="T32" fmla="*/ 1 w 430"/>
                <a:gd name="T33" fmla="*/ 8 h 24"/>
                <a:gd name="T34" fmla="*/ 0 w 430"/>
                <a:gd name="T35" fmla="*/ 6 h 24"/>
                <a:gd name="T36" fmla="*/ 0 w 430"/>
                <a:gd name="T37" fmla="*/ 4 h 24"/>
                <a:gd name="T38" fmla="*/ 1 w 430"/>
                <a:gd name="T39" fmla="*/ 1 h 24"/>
                <a:gd name="T40" fmla="*/ 2 w 430"/>
                <a:gd name="T41" fmla="*/ 0 h 24"/>
                <a:gd name="T42" fmla="*/ 5 w 430"/>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0" h="24">
                  <a:moveTo>
                    <a:pt x="5" y="0"/>
                  </a:moveTo>
                  <a:lnTo>
                    <a:pt x="144" y="0"/>
                  </a:lnTo>
                  <a:lnTo>
                    <a:pt x="284" y="3"/>
                  </a:lnTo>
                  <a:lnTo>
                    <a:pt x="422" y="8"/>
                  </a:lnTo>
                  <a:lnTo>
                    <a:pt x="426" y="8"/>
                  </a:lnTo>
                  <a:lnTo>
                    <a:pt x="428" y="10"/>
                  </a:lnTo>
                  <a:lnTo>
                    <a:pt x="429" y="13"/>
                  </a:lnTo>
                  <a:lnTo>
                    <a:pt x="430" y="16"/>
                  </a:lnTo>
                  <a:lnTo>
                    <a:pt x="429" y="18"/>
                  </a:lnTo>
                  <a:lnTo>
                    <a:pt x="428" y="21"/>
                  </a:lnTo>
                  <a:lnTo>
                    <a:pt x="426" y="22"/>
                  </a:lnTo>
                  <a:lnTo>
                    <a:pt x="422" y="24"/>
                  </a:lnTo>
                  <a:lnTo>
                    <a:pt x="284" y="21"/>
                  </a:lnTo>
                  <a:lnTo>
                    <a:pt x="144" y="17"/>
                  </a:lnTo>
                  <a:lnTo>
                    <a:pt x="5" y="10"/>
                  </a:lnTo>
                  <a:lnTo>
                    <a:pt x="2" y="10"/>
                  </a:lnTo>
                  <a:lnTo>
                    <a:pt x="1" y="8"/>
                  </a:lnTo>
                  <a:lnTo>
                    <a:pt x="0" y="6"/>
                  </a:lnTo>
                  <a:lnTo>
                    <a:pt x="0" y="4"/>
                  </a:lnTo>
                  <a:lnTo>
                    <a:pt x="1" y="1"/>
                  </a:lnTo>
                  <a:lnTo>
                    <a:pt x="2" y="0"/>
                  </a:lnTo>
                  <a:lnTo>
                    <a:pt x="5" y="0"/>
                  </a:lnTo>
                  <a:close/>
                </a:path>
              </a:pathLst>
            </a:custGeom>
            <a:solidFill>
              <a:srgbClr val="4F4A47"/>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5" name="Freeform 217">
              <a:extLst>
                <a:ext uri="{FF2B5EF4-FFF2-40B4-BE49-F238E27FC236}">
                  <a16:creationId xmlns:a16="http://schemas.microsoft.com/office/drawing/2014/main" id="{D673C90C-C286-C16A-FD9A-F4D652E6D376}"/>
                </a:ext>
              </a:extLst>
            </p:cNvPr>
            <p:cNvSpPr>
              <a:spLocks noEditPoints="1"/>
            </p:cNvSpPr>
            <p:nvPr/>
          </p:nvSpPr>
          <p:spPr bwMode="auto">
            <a:xfrm>
              <a:off x="2576936" y="8532154"/>
              <a:ext cx="3797155" cy="1093021"/>
            </a:xfrm>
            <a:custGeom>
              <a:avLst/>
              <a:gdLst>
                <a:gd name="T0" fmla="*/ 25 w 1737"/>
                <a:gd name="T1" fmla="*/ 106 h 500"/>
                <a:gd name="T2" fmla="*/ 37 w 1737"/>
                <a:gd name="T3" fmla="*/ 48 h 500"/>
                <a:gd name="T4" fmla="*/ 64 w 1737"/>
                <a:gd name="T5" fmla="*/ 48 h 500"/>
                <a:gd name="T6" fmla="*/ 64 w 1737"/>
                <a:gd name="T7" fmla="*/ 48 h 500"/>
                <a:gd name="T8" fmla="*/ 1682 w 1737"/>
                <a:gd name="T9" fmla="*/ 50 h 500"/>
                <a:gd name="T10" fmla="*/ 1686 w 1737"/>
                <a:gd name="T11" fmla="*/ 55 h 500"/>
                <a:gd name="T12" fmla="*/ 16 w 1737"/>
                <a:gd name="T13" fmla="*/ 31 h 500"/>
                <a:gd name="T14" fmla="*/ 22 w 1737"/>
                <a:gd name="T15" fmla="*/ 31 h 500"/>
                <a:gd name="T16" fmla="*/ 35 w 1737"/>
                <a:gd name="T17" fmla="*/ 37 h 500"/>
                <a:gd name="T18" fmla="*/ 64 w 1737"/>
                <a:gd name="T19" fmla="*/ 30 h 500"/>
                <a:gd name="T20" fmla="*/ 64 w 1737"/>
                <a:gd name="T21" fmla="*/ 34 h 500"/>
                <a:gd name="T22" fmla="*/ 77 w 1737"/>
                <a:gd name="T23" fmla="*/ 30 h 500"/>
                <a:gd name="T24" fmla="*/ 35 w 1737"/>
                <a:gd name="T25" fmla="*/ 17 h 500"/>
                <a:gd name="T26" fmla="*/ 35 w 1737"/>
                <a:gd name="T27" fmla="*/ 17 h 500"/>
                <a:gd name="T28" fmla="*/ 22 w 1737"/>
                <a:gd name="T29" fmla="*/ 18 h 500"/>
                <a:gd name="T30" fmla="*/ 1703 w 1737"/>
                <a:gd name="T31" fmla="*/ 14 h 500"/>
                <a:gd name="T32" fmla="*/ 1058 w 1737"/>
                <a:gd name="T33" fmla="*/ 18 h 500"/>
                <a:gd name="T34" fmla="*/ 1521 w 1737"/>
                <a:gd name="T35" fmla="*/ 29 h 500"/>
                <a:gd name="T36" fmla="*/ 1685 w 1737"/>
                <a:gd name="T37" fmla="*/ 35 h 500"/>
                <a:gd name="T38" fmla="*/ 1688 w 1737"/>
                <a:gd name="T39" fmla="*/ 29 h 500"/>
                <a:gd name="T40" fmla="*/ 1695 w 1737"/>
                <a:gd name="T41" fmla="*/ 29 h 500"/>
                <a:gd name="T42" fmla="*/ 1701 w 1737"/>
                <a:gd name="T43" fmla="*/ 25 h 500"/>
                <a:gd name="T44" fmla="*/ 1703 w 1737"/>
                <a:gd name="T45" fmla="*/ 14 h 500"/>
                <a:gd name="T46" fmla="*/ 1712 w 1737"/>
                <a:gd name="T47" fmla="*/ 1 h 500"/>
                <a:gd name="T48" fmla="*/ 1728 w 1737"/>
                <a:gd name="T49" fmla="*/ 126 h 500"/>
                <a:gd name="T50" fmla="*/ 1736 w 1737"/>
                <a:gd name="T51" fmla="*/ 491 h 500"/>
                <a:gd name="T52" fmla="*/ 1732 w 1737"/>
                <a:gd name="T53" fmla="*/ 499 h 500"/>
                <a:gd name="T54" fmla="*/ 1723 w 1737"/>
                <a:gd name="T55" fmla="*/ 499 h 500"/>
                <a:gd name="T56" fmla="*/ 1718 w 1737"/>
                <a:gd name="T57" fmla="*/ 491 h 500"/>
                <a:gd name="T58" fmla="*/ 1710 w 1737"/>
                <a:gd name="T59" fmla="*/ 496 h 500"/>
                <a:gd name="T60" fmla="*/ 1703 w 1737"/>
                <a:gd name="T61" fmla="*/ 499 h 500"/>
                <a:gd name="T62" fmla="*/ 1695 w 1737"/>
                <a:gd name="T63" fmla="*/ 499 h 500"/>
                <a:gd name="T64" fmla="*/ 1690 w 1737"/>
                <a:gd name="T65" fmla="*/ 491 h 500"/>
                <a:gd name="T66" fmla="*/ 1678 w 1737"/>
                <a:gd name="T67" fmla="*/ 493 h 500"/>
                <a:gd name="T68" fmla="*/ 1673 w 1737"/>
                <a:gd name="T69" fmla="*/ 499 h 500"/>
                <a:gd name="T70" fmla="*/ 1665 w 1737"/>
                <a:gd name="T71" fmla="*/ 496 h 500"/>
                <a:gd name="T72" fmla="*/ 1665 w 1737"/>
                <a:gd name="T73" fmla="*/ 412 h 500"/>
                <a:gd name="T74" fmla="*/ 1682 w 1737"/>
                <a:gd name="T75" fmla="*/ 179 h 500"/>
                <a:gd name="T76" fmla="*/ 1613 w 1737"/>
                <a:gd name="T77" fmla="*/ 59 h 500"/>
                <a:gd name="T78" fmla="*/ 923 w 1737"/>
                <a:gd name="T79" fmla="*/ 51 h 500"/>
                <a:gd name="T80" fmla="*/ 77 w 1737"/>
                <a:gd name="T81" fmla="*/ 48 h 500"/>
                <a:gd name="T82" fmla="*/ 83 w 1737"/>
                <a:gd name="T83" fmla="*/ 411 h 500"/>
                <a:gd name="T84" fmla="*/ 77 w 1737"/>
                <a:gd name="T85" fmla="*/ 497 h 500"/>
                <a:gd name="T86" fmla="*/ 70 w 1737"/>
                <a:gd name="T87" fmla="*/ 500 h 500"/>
                <a:gd name="T88" fmla="*/ 62 w 1737"/>
                <a:gd name="T89" fmla="*/ 497 h 500"/>
                <a:gd name="T90" fmla="*/ 59 w 1737"/>
                <a:gd name="T91" fmla="*/ 499 h 500"/>
                <a:gd name="T92" fmla="*/ 51 w 1737"/>
                <a:gd name="T93" fmla="*/ 497 h 500"/>
                <a:gd name="T94" fmla="*/ 45 w 1737"/>
                <a:gd name="T95" fmla="*/ 499 h 500"/>
                <a:gd name="T96" fmla="*/ 37 w 1737"/>
                <a:gd name="T97" fmla="*/ 495 h 500"/>
                <a:gd name="T98" fmla="*/ 17 w 1737"/>
                <a:gd name="T99" fmla="*/ 254 h 500"/>
                <a:gd name="T100" fmla="*/ 1 w 1737"/>
                <a:gd name="T101" fmla="*/ 16 h 500"/>
                <a:gd name="T102" fmla="*/ 0 w 1737"/>
                <a:gd name="T103" fmla="*/ 8 h 500"/>
                <a:gd name="T104" fmla="*/ 25 w 1737"/>
                <a:gd name="T105" fmla="*/ 5 h 500"/>
                <a:gd name="T106" fmla="*/ 372 w 1737"/>
                <a:gd name="T107" fmla="*/ 3 h 500"/>
                <a:gd name="T108" fmla="*/ 1376 w 1737"/>
                <a:gd name="T109" fmla="*/ 0 h 500"/>
                <a:gd name="T110" fmla="*/ 1705 w 1737"/>
                <a:gd name="T111" fmla="*/ 1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7" h="500">
                  <a:moveTo>
                    <a:pt x="24" y="48"/>
                  </a:moveTo>
                  <a:lnTo>
                    <a:pt x="18" y="48"/>
                  </a:lnTo>
                  <a:lnTo>
                    <a:pt x="25" y="106"/>
                  </a:lnTo>
                  <a:lnTo>
                    <a:pt x="24" y="48"/>
                  </a:lnTo>
                  <a:close/>
                  <a:moveTo>
                    <a:pt x="37" y="48"/>
                  </a:moveTo>
                  <a:lnTo>
                    <a:pt x="37" y="48"/>
                  </a:lnTo>
                  <a:lnTo>
                    <a:pt x="37" y="56"/>
                  </a:lnTo>
                  <a:lnTo>
                    <a:pt x="37" y="48"/>
                  </a:lnTo>
                  <a:close/>
                  <a:moveTo>
                    <a:pt x="64" y="48"/>
                  </a:moveTo>
                  <a:lnTo>
                    <a:pt x="60" y="48"/>
                  </a:lnTo>
                  <a:lnTo>
                    <a:pt x="63" y="131"/>
                  </a:lnTo>
                  <a:lnTo>
                    <a:pt x="64" y="48"/>
                  </a:lnTo>
                  <a:close/>
                  <a:moveTo>
                    <a:pt x="1686" y="47"/>
                  </a:moveTo>
                  <a:lnTo>
                    <a:pt x="1684" y="47"/>
                  </a:lnTo>
                  <a:lnTo>
                    <a:pt x="1682" y="50"/>
                  </a:lnTo>
                  <a:lnTo>
                    <a:pt x="1680" y="52"/>
                  </a:lnTo>
                  <a:lnTo>
                    <a:pt x="1677" y="52"/>
                  </a:lnTo>
                  <a:lnTo>
                    <a:pt x="1686" y="55"/>
                  </a:lnTo>
                  <a:lnTo>
                    <a:pt x="1686" y="47"/>
                  </a:lnTo>
                  <a:close/>
                  <a:moveTo>
                    <a:pt x="22" y="31"/>
                  </a:moveTo>
                  <a:lnTo>
                    <a:pt x="16" y="31"/>
                  </a:lnTo>
                  <a:lnTo>
                    <a:pt x="17" y="38"/>
                  </a:lnTo>
                  <a:lnTo>
                    <a:pt x="24" y="38"/>
                  </a:lnTo>
                  <a:lnTo>
                    <a:pt x="22" y="31"/>
                  </a:lnTo>
                  <a:close/>
                  <a:moveTo>
                    <a:pt x="39" y="30"/>
                  </a:moveTo>
                  <a:lnTo>
                    <a:pt x="35" y="30"/>
                  </a:lnTo>
                  <a:lnTo>
                    <a:pt x="35" y="37"/>
                  </a:lnTo>
                  <a:lnTo>
                    <a:pt x="38" y="35"/>
                  </a:lnTo>
                  <a:lnTo>
                    <a:pt x="39" y="30"/>
                  </a:lnTo>
                  <a:close/>
                  <a:moveTo>
                    <a:pt x="64" y="30"/>
                  </a:moveTo>
                  <a:lnTo>
                    <a:pt x="60" y="30"/>
                  </a:lnTo>
                  <a:lnTo>
                    <a:pt x="60" y="34"/>
                  </a:lnTo>
                  <a:lnTo>
                    <a:pt x="64" y="34"/>
                  </a:lnTo>
                  <a:lnTo>
                    <a:pt x="64" y="30"/>
                  </a:lnTo>
                  <a:close/>
                  <a:moveTo>
                    <a:pt x="159" y="29"/>
                  </a:moveTo>
                  <a:lnTo>
                    <a:pt x="77" y="30"/>
                  </a:lnTo>
                  <a:lnTo>
                    <a:pt x="77" y="33"/>
                  </a:lnTo>
                  <a:lnTo>
                    <a:pt x="159" y="29"/>
                  </a:lnTo>
                  <a:close/>
                  <a:moveTo>
                    <a:pt x="35" y="17"/>
                  </a:moveTo>
                  <a:lnTo>
                    <a:pt x="35" y="18"/>
                  </a:lnTo>
                  <a:lnTo>
                    <a:pt x="42" y="17"/>
                  </a:lnTo>
                  <a:lnTo>
                    <a:pt x="35" y="17"/>
                  </a:lnTo>
                  <a:close/>
                  <a:moveTo>
                    <a:pt x="15" y="17"/>
                  </a:moveTo>
                  <a:lnTo>
                    <a:pt x="15" y="20"/>
                  </a:lnTo>
                  <a:lnTo>
                    <a:pt x="22" y="18"/>
                  </a:lnTo>
                  <a:lnTo>
                    <a:pt x="22" y="17"/>
                  </a:lnTo>
                  <a:lnTo>
                    <a:pt x="15" y="17"/>
                  </a:lnTo>
                  <a:close/>
                  <a:moveTo>
                    <a:pt x="1703" y="14"/>
                  </a:moveTo>
                  <a:lnTo>
                    <a:pt x="1523" y="17"/>
                  </a:lnTo>
                  <a:lnTo>
                    <a:pt x="1342" y="17"/>
                  </a:lnTo>
                  <a:lnTo>
                    <a:pt x="1058" y="18"/>
                  </a:lnTo>
                  <a:lnTo>
                    <a:pt x="1317" y="23"/>
                  </a:lnTo>
                  <a:lnTo>
                    <a:pt x="1355" y="23"/>
                  </a:lnTo>
                  <a:lnTo>
                    <a:pt x="1521" y="29"/>
                  </a:lnTo>
                  <a:lnTo>
                    <a:pt x="1570" y="30"/>
                  </a:lnTo>
                  <a:lnTo>
                    <a:pt x="1618" y="33"/>
                  </a:lnTo>
                  <a:lnTo>
                    <a:pt x="1685" y="35"/>
                  </a:lnTo>
                  <a:lnTo>
                    <a:pt x="1685" y="34"/>
                  </a:lnTo>
                  <a:lnTo>
                    <a:pt x="1686" y="31"/>
                  </a:lnTo>
                  <a:lnTo>
                    <a:pt x="1688" y="29"/>
                  </a:lnTo>
                  <a:lnTo>
                    <a:pt x="1690" y="27"/>
                  </a:lnTo>
                  <a:lnTo>
                    <a:pt x="1693" y="27"/>
                  </a:lnTo>
                  <a:lnTo>
                    <a:pt x="1695" y="29"/>
                  </a:lnTo>
                  <a:lnTo>
                    <a:pt x="1697" y="26"/>
                  </a:lnTo>
                  <a:lnTo>
                    <a:pt x="1698" y="25"/>
                  </a:lnTo>
                  <a:lnTo>
                    <a:pt x="1701" y="25"/>
                  </a:lnTo>
                  <a:lnTo>
                    <a:pt x="1702" y="26"/>
                  </a:lnTo>
                  <a:lnTo>
                    <a:pt x="1705" y="27"/>
                  </a:lnTo>
                  <a:lnTo>
                    <a:pt x="1703" y="14"/>
                  </a:lnTo>
                  <a:close/>
                  <a:moveTo>
                    <a:pt x="1709" y="0"/>
                  </a:moveTo>
                  <a:lnTo>
                    <a:pt x="1711" y="0"/>
                  </a:lnTo>
                  <a:lnTo>
                    <a:pt x="1712" y="1"/>
                  </a:lnTo>
                  <a:lnTo>
                    <a:pt x="1715" y="3"/>
                  </a:lnTo>
                  <a:lnTo>
                    <a:pt x="1715" y="5"/>
                  </a:lnTo>
                  <a:lnTo>
                    <a:pt x="1728" y="126"/>
                  </a:lnTo>
                  <a:lnTo>
                    <a:pt x="1735" y="247"/>
                  </a:lnTo>
                  <a:lnTo>
                    <a:pt x="1737" y="369"/>
                  </a:lnTo>
                  <a:lnTo>
                    <a:pt x="1736" y="491"/>
                  </a:lnTo>
                  <a:lnTo>
                    <a:pt x="1736" y="495"/>
                  </a:lnTo>
                  <a:lnTo>
                    <a:pt x="1733" y="497"/>
                  </a:lnTo>
                  <a:lnTo>
                    <a:pt x="1732" y="499"/>
                  </a:lnTo>
                  <a:lnTo>
                    <a:pt x="1728" y="500"/>
                  </a:lnTo>
                  <a:lnTo>
                    <a:pt x="1726" y="500"/>
                  </a:lnTo>
                  <a:lnTo>
                    <a:pt x="1723" y="499"/>
                  </a:lnTo>
                  <a:lnTo>
                    <a:pt x="1720" y="497"/>
                  </a:lnTo>
                  <a:lnTo>
                    <a:pt x="1719" y="495"/>
                  </a:lnTo>
                  <a:lnTo>
                    <a:pt x="1718" y="491"/>
                  </a:lnTo>
                  <a:lnTo>
                    <a:pt x="1718" y="437"/>
                  </a:lnTo>
                  <a:lnTo>
                    <a:pt x="1711" y="493"/>
                  </a:lnTo>
                  <a:lnTo>
                    <a:pt x="1710" y="496"/>
                  </a:lnTo>
                  <a:lnTo>
                    <a:pt x="1709" y="497"/>
                  </a:lnTo>
                  <a:lnTo>
                    <a:pt x="1706" y="499"/>
                  </a:lnTo>
                  <a:lnTo>
                    <a:pt x="1703" y="499"/>
                  </a:lnTo>
                  <a:lnTo>
                    <a:pt x="1701" y="500"/>
                  </a:lnTo>
                  <a:lnTo>
                    <a:pt x="1698" y="500"/>
                  </a:lnTo>
                  <a:lnTo>
                    <a:pt x="1695" y="499"/>
                  </a:lnTo>
                  <a:lnTo>
                    <a:pt x="1693" y="497"/>
                  </a:lnTo>
                  <a:lnTo>
                    <a:pt x="1691" y="495"/>
                  </a:lnTo>
                  <a:lnTo>
                    <a:pt x="1690" y="491"/>
                  </a:lnTo>
                  <a:lnTo>
                    <a:pt x="1689" y="419"/>
                  </a:lnTo>
                  <a:lnTo>
                    <a:pt x="1684" y="457"/>
                  </a:lnTo>
                  <a:lnTo>
                    <a:pt x="1678" y="493"/>
                  </a:lnTo>
                  <a:lnTo>
                    <a:pt x="1677" y="496"/>
                  </a:lnTo>
                  <a:lnTo>
                    <a:pt x="1674" y="497"/>
                  </a:lnTo>
                  <a:lnTo>
                    <a:pt x="1673" y="499"/>
                  </a:lnTo>
                  <a:lnTo>
                    <a:pt x="1671" y="499"/>
                  </a:lnTo>
                  <a:lnTo>
                    <a:pt x="1668" y="497"/>
                  </a:lnTo>
                  <a:lnTo>
                    <a:pt x="1665" y="496"/>
                  </a:lnTo>
                  <a:lnTo>
                    <a:pt x="1664" y="493"/>
                  </a:lnTo>
                  <a:lnTo>
                    <a:pt x="1663" y="491"/>
                  </a:lnTo>
                  <a:lnTo>
                    <a:pt x="1665" y="412"/>
                  </a:lnTo>
                  <a:lnTo>
                    <a:pt x="1672" y="334"/>
                  </a:lnTo>
                  <a:lnTo>
                    <a:pt x="1678" y="255"/>
                  </a:lnTo>
                  <a:lnTo>
                    <a:pt x="1682" y="179"/>
                  </a:lnTo>
                  <a:lnTo>
                    <a:pt x="1686" y="102"/>
                  </a:lnTo>
                  <a:lnTo>
                    <a:pt x="1686" y="72"/>
                  </a:lnTo>
                  <a:lnTo>
                    <a:pt x="1613" y="59"/>
                  </a:lnTo>
                  <a:lnTo>
                    <a:pt x="1540" y="50"/>
                  </a:lnTo>
                  <a:lnTo>
                    <a:pt x="1333" y="50"/>
                  </a:lnTo>
                  <a:lnTo>
                    <a:pt x="923" y="51"/>
                  </a:lnTo>
                  <a:lnTo>
                    <a:pt x="515" y="52"/>
                  </a:lnTo>
                  <a:lnTo>
                    <a:pt x="105" y="47"/>
                  </a:lnTo>
                  <a:lnTo>
                    <a:pt x="77" y="48"/>
                  </a:lnTo>
                  <a:lnTo>
                    <a:pt x="80" y="251"/>
                  </a:lnTo>
                  <a:lnTo>
                    <a:pt x="81" y="331"/>
                  </a:lnTo>
                  <a:lnTo>
                    <a:pt x="83" y="411"/>
                  </a:lnTo>
                  <a:lnTo>
                    <a:pt x="80" y="491"/>
                  </a:lnTo>
                  <a:lnTo>
                    <a:pt x="79" y="495"/>
                  </a:lnTo>
                  <a:lnTo>
                    <a:pt x="77" y="497"/>
                  </a:lnTo>
                  <a:lnTo>
                    <a:pt x="75" y="499"/>
                  </a:lnTo>
                  <a:lnTo>
                    <a:pt x="72" y="500"/>
                  </a:lnTo>
                  <a:lnTo>
                    <a:pt x="70" y="500"/>
                  </a:lnTo>
                  <a:lnTo>
                    <a:pt x="67" y="499"/>
                  </a:lnTo>
                  <a:lnTo>
                    <a:pt x="64" y="496"/>
                  </a:lnTo>
                  <a:lnTo>
                    <a:pt x="62" y="497"/>
                  </a:lnTo>
                  <a:lnTo>
                    <a:pt x="60" y="499"/>
                  </a:lnTo>
                  <a:lnTo>
                    <a:pt x="60" y="499"/>
                  </a:lnTo>
                  <a:lnTo>
                    <a:pt x="59" y="499"/>
                  </a:lnTo>
                  <a:lnTo>
                    <a:pt x="56" y="499"/>
                  </a:lnTo>
                  <a:lnTo>
                    <a:pt x="54" y="499"/>
                  </a:lnTo>
                  <a:lnTo>
                    <a:pt x="51" y="497"/>
                  </a:lnTo>
                  <a:lnTo>
                    <a:pt x="50" y="495"/>
                  </a:lnTo>
                  <a:lnTo>
                    <a:pt x="47" y="497"/>
                  </a:lnTo>
                  <a:lnTo>
                    <a:pt x="45" y="499"/>
                  </a:lnTo>
                  <a:lnTo>
                    <a:pt x="42" y="497"/>
                  </a:lnTo>
                  <a:lnTo>
                    <a:pt x="39" y="496"/>
                  </a:lnTo>
                  <a:lnTo>
                    <a:pt x="37" y="495"/>
                  </a:lnTo>
                  <a:lnTo>
                    <a:pt x="35" y="491"/>
                  </a:lnTo>
                  <a:lnTo>
                    <a:pt x="25" y="373"/>
                  </a:lnTo>
                  <a:lnTo>
                    <a:pt x="17" y="254"/>
                  </a:lnTo>
                  <a:lnTo>
                    <a:pt x="12" y="135"/>
                  </a:lnTo>
                  <a:lnTo>
                    <a:pt x="3" y="17"/>
                  </a:lnTo>
                  <a:lnTo>
                    <a:pt x="1" y="16"/>
                  </a:lnTo>
                  <a:lnTo>
                    <a:pt x="0" y="13"/>
                  </a:lnTo>
                  <a:lnTo>
                    <a:pt x="0" y="10"/>
                  </a:lnTo>
                  <a:lnTo>
                    <a:pt x="0" y="8"/>
                  </a:lnTo>
                  <a:lnTo>
                    <a:pt x="3" y="6"/>
                  </a:lnTo>
                  <a:lnTo>
                    <a:pt x="5" y="5"/>
                  </a:lnTo>
                  <a:lnTo>
                    <a:pt x="25" y="5"/>
                  </a:lnTo>
                  <a:lnTo>
                    <a:pt x="28" y="5"/>
                  </a:lnTo>
                  <a:lnTo>
                    <a:pt x="32" y="5"/>
                  </a:lnTo>
                  <a:lnTo>
                    <a:pt x="372" y="3"/>
                  </a:lnTo>
                  <a:lnTo>
                    <a:pt x="1047" y="3"/>
                  </a:lnTo>
                  <a:lnTo>
                    <a:pt x="1211" y="1"/>
                  </a:lnTo>
                  <a:lnTo>
                    <a:pt x="1376" y="0"/>
                  </a:lnTo>
                  <a:lnTo>
                    <a:pt x="1540" y="0"/>
                  </a:lnTo>
                  <a:lnTo>
                    <a:pt x="1703" y="4"/>
                  </a:lnTo>
                  <a:lnTo>
                    <a:pt x="1705" y="1"/>
                  </a:lnTo>
                  <a:lnTo>
                    <a:pt x="1706" y="0"/>
                  </a:lnTo>
                  <a:lnTo>
                    <a:pt x="1709" y="0"/>
                  </a:lnTo>
                  <a:close/>
                </a:path>
              </a:pathLst>
            </a:custGeom>
            <a:solidFill>
              <a:schemeClr val="tx1">
                <a:lumMod val="5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6" name="Freeform 218">
              <a:extLst>
                <a:ext uri="{FF2B5EF4-FFF2-40B4-BE49-F238E27FC236}">
                  <a16:creationId xmlns:a16="http://schemas.microsoft.com/office/drawing/2014/main" id="{CBA08A4E-41CF-CC18-8203-5E94A4963711}"/>
                </a:ext>
              </a:extLst>
            </p:cNvPr>
            <p:cNvSpPr>
              <a:spLocks noEditPoints="1"/>
            </p:cNvSpPr>
            <p:nvPr/>
          </p:nvSpPr>
          <p:spPr bwMode="auto">
            <a:xfrm>
              <a:off x="2603167" y="10733499"/>
              <a:ext cx="3770922" cy="1093021"/>
            </a:xfrm>
            <a:custGeom>
              <a:avLst/>
              <a:gdLst>
                <a:gd name="T0" fmla="*/ 1691 w 1725"/>
                <a:gd name="T1" fmla="*/ 484 h 500"/>
                <a:gd name="T2" fmla="*/ 10 w 1725"/>
                <a:gd name="T3" fmla="*/ 483 h 500"/>
                <a:gd name="T4" fmla="*/ 12 w 1725"/>
                <a:gd name="T5" fmla="*/ 481 h 500"/>
                <a:gd name="T6" fmla="*/ 1037 w 1725"/>
                <a:gd name="T7" fmla="*/ 481 h 500"/>
                <a:gd name="T8" fmla="*/ 1278 w 1725"/>
                <a:gd name="T9" fmla="*/ 476 h 500"/>
                <a:gd name="T10" fmla="*/ 84 w 1725"/>
                <a:gd name="T11" fmla="*/ 468 h 500"/>
                <a:gd name="T12" fmla="*/ 48 w 1725"/>
                <a:gd name="T13" fmla="*/ 468 h 500"/>
                <a:gd name="T14" fmla="*/ 48 w 1725"/>
                <a:gd name="T15" fmla="*/ 466 h 500"/>
                <a:gd name="T16" fmla="*/ 1520 w 1725"/>
                <a:gd name="T17" fmla="*/ 467 h 500"/>
                <a:gd name="T18" fmla="*/ 1673 w 1725"/>
                <a:gd name="T19" fmla="*/ 464 h 500"/>
                <a:gd name="T20" fmla="*/ 27 w 1725"/>
                <a:gd name="T21" fmla="*/ 468 h 500"/>
                <a:gd name="T22" fmla="*/ 25 w 1725"/>
                <a:gd name="T23" fmla="*/ 446 h 500"/>
                <a:gd name="T24" fmla="*/ 25 w 1725"/>
                <a:gd name="T25" fmla="*/ 446 h 500"/>
                <a:gd name="T26" fmla="*/ 52 w 1725"/>
                <a:gd name="T27" fmla="*/ 451 h 500"/>
                <a:gd name="T28" fmla="*/ 1691 w 1725"/>
                <a:gd name="T29" fmla="*/ 0 h 500"/>
                <a:gd name="T30" fmla="*/ 1698 w 1725"/>
                <a:gd name="T31" fmla="*/ 4 h 500"/>
                <a:gd name="T32" fmla="*/ 1706 w 1725"/>
                <a:gd name="T33" fmla="*/ 7 h 500"/>
                <a:gd name="T34" fmla="*/ 1711 w 1725"/>
                <a:gd name="T35" fmla="*/ 0 h 500"/>
                <a:gd name="T36" fmla="*/ 1720 w 1725"/>
                <a:gd name="T37" fmla="*/ 0 h 500"/>
                <a:gd name="T38" fmla="*/ 1724 w 1725"/>
                <a:gd name="T39" fmla="*/ 7 h 500"/>
                <a:gd name="T40" fmla="*/ 1716 w 1725"/>
                <a:gd name="T41" fmla="*/ 373 h 500"/>
                <a:gd name="T42" fmla="*/ 1700 w 1725"/>
                <a:gd name="T43" fmla="*/ 498 h 500"/>
                <a:gd name="T44" fmla="*/ 1694 w 1725"/>
                <a:gd name="T45" fmla="*/ 498 h 500"/>
                <a:gd name="T46" fmla="*/ 1571 w 1725"/>
                <a:gd name="T47" fmla="*/ 497 h 500"/>
                <a:gd name="T48" fmla="*/ 889 w 1725"/>
                <a:gd name="T49" fmla="*/ 497 h 500"/>
                <a:gd name="T50" fmla="*/ 3 w 1725"/>
                <a:gd name="T51" fmla="*/ 493 h 500"/>
                <a:gd name="T52" fmla="*/ 0 w 1725"/>
                <a:gd name="T53" fmla="*/ 488 h 500"/>
                <a:gd name="T54" fmla="*/ 3 w 1725"/>
                <a:gd name="T55" fmla="*/ 460 h 500"/>
                <a:gd name="T56" fmla="*/ 3 w 1725"/>
                <a:gd name="T57" fmla="*/ 453 h 500"/>
                <a:gd name="T58" fmla="*/ 21 w 1725"/>
                <a:gd name="T59" fmla="*/ 114 h 500"/>
                <a:gd name="T60" fmla="*/ 21 w 1725"/>
                <a:gd name="T61" fmla="*/ 32 h 500"/>
                <a:gd name="T62" fmla="*/ 29 w 1725"/>
                <a:gd name="T63" fmla="*/ 4 h 500"/>
                <a:gd name="T64" fmla="*/ 35 w 1725"/>
                <a:gd name="T65" fmla="*/ 5 h 500"/>
                <a:gd name="T66" fmla="*/ 38 w 1725"/>
                <a:gd name="T67" fmla="*/ 6 h 500"/>
                <a:gd name="T68" fmla="*/ 44 w 1725"/>
                <a:gd name="T69" fmla="*/ 0 h 500"/>
                <a:gd name="T70" fmla="*/ 48 w 1725"/>
                <a:gd name="T71" fmla="*/ 0 h 500"/>
                <a:gd name="T72" fmla="*/ 55 w 1725"/>
                <a:gd name="T73" fmla="*/ 1 h 500"/>
                <a:gd name="T74" fmla="*/ 63 w 1725"/>
                <a:gd name="T75" fmla="*/ 1 h 500"/>
                <a:gd name="T76" fmla="*/ 68 w 1725"/>
                <a:gd name="T77" fmla="*/ 7 h 500"/>
                <a:gd name="T78" fmla="*/ 68 w 1725"/>
                <a:gd name="T79" fmla="*/ 247 h 500"/>
                <a:gd name="T80" fmla="*/ 232 w 1725"/>
                <a:gd name="T81" fmla="*/ 450 h 500"/>
                <a:gd name="T82" fmla="*/ 1288 w 1725"/>
                <a:gd name="T83" fmla="*/ 449 h 500"/>
                <a:gd name="T84" fmla="*/ 1674 w 1725"/>
                <a:gd name="T85" fmla="*/ 428 h 500"/>
                <a:gd name="T86" fmla="*/ 1666 w 1725"/>
                <a:gd name="T87" fmla="*/ 243 h 500"/>
                <a:gd name="T88" fmla="*/ 1651 w 1725"/>
                <a:gd name="T89" fmla="*/ 7 h 500"/>
                <a:gd name="T90" fmla="*/ 1656 w 1725"/>
                <a:gd name="T91" fmla="*/ 1 h 500"/>
                <a:gd name="T92" fmla="*/ 1662 w 1725"/>
                <a:gd name="T93" fmla="*/ 2 h 500"/>
                <a:gd name="T94" fmla="*/ 1672 w 1725"/>
                <a:gd name="T95" fmla="*/ 43 h 500"/>
                <a:gd name="T96" fmla="*/ 1679 w 1725"/>
                <a:gd name="T97" fmla="*/ 5 h 500"/>
                <a:gd name="T98" fmla="*/ 1686 w 1725"/>
                <a:gd name="T99"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5" h="500">
                  <a:moveTo>
                    <a:pt x="1691" y="484"/>
                  </a:moveTo>
                  <a:lnTo>
                    <a:pt x="1685" y="484"/>
                  </a:lnTo>
                  <a:lnTo>
                    <a:pt x="1691" y="484"/>
                  </a:lnTo>
                  <a:lnTo>
                    <a:pt x="1691" y="484"/>
                  </a:lnTo>
                  <a:close/>
                  <a:moveTo>
                    <a:pt x="12" y="481"/>
                  </a:moveTo>
                  <a:lnTo>
                    <a:pt x="10" y="483"/>
                  </a:lnTo>
                  <a:lnTo>
                    <a:pt x="54" y="483"/>
                  </a:lnTo>
                  <a:lnTo>
                    <a:pt x="54" y="483"/>
                  </a:lnTo>
                  <a:lnTo>
                    <a:pt x="12" y="481"/>
                  </a:lnTo>
                  <a:close/>
                  <a:moveTo>
                    <a:pt x="1278" y="476"/>
                  </a:moveTo>
                  <a:lnTo>
                    <a:pt x="1030" y="481"/>
                  </a:lnTo>
                  <a:lnTo>
                    <a:pt x="1037" y="481"/>
                  </a:lnTo>
                  <a:lnTo>
                    <a:pt x="1279" y="480"/>
                  </a:lnTo>
                  <a:lnTo>
                    <a:pt x="1278" y="479"/>
                  </a:lnTo>
                  <a:lnTo>
                    <a:pt x="1278" y="476"/>
                  </a:lnTo>
                  <a:close/>
                  <a:moveTo>
                    <a:pt x="65" y="467"/>
                  </a:moveTo>
                  <a:lnTo>
                    <a:pt x="65" y="468"/>
                  </a:lnTo>
                  <a:lnTo>
                    <a:pt x="84" y="468"/>
                  </a:lnTo>
                  <a:lnTo>
                    <a:pt x="65" y="467"/>
                  </a:lnTo>
                  <a:close/>
                  <a:moveTo>
                    <a:pt x="48" y="466"/>
                  </a:moveTo>
                  <a:lnTo>
                    <a:pt x="48" y="468"/>
                  </a:lnTo>
                  <a:lnTo>
                    <a:pt x="52" y="468"/>
                  </a:lnTo>
                  <a:lnTo>
                    <a:pt x="52" y="467"/>
                  </a:lnTo>
                  <a:lnTo>
                    <a:pt x="48" y="466"/>
                  </a:lnTo>
                  <a:close/>
                  <a:moveTo>
                    <a:pt x="1673" y="464"/>
                  </a:moveTo>
                  <a:lnTo>
                    <a:pt x="1528" y="467"/>
                  </a:lnTo>
                  <a:lnTo>
                    <a:pt x="1520" y="467"/>
                  </a:lnTo>
                  <a:lnTo>
                    <a:pt x="1674" y="468"/>
                  </a:lnTo>
                  <a:lnTo>
                    <a:pt x="1673" y="466"/>
                  </a:lnTo>
                  <a:lnTo>
                    <a:pt x="1673" y="464"/>
                  </a:lnTo>
                  <a:close/>
                  <a:moveTo>
                    <a:pt x="25" y="464"/>
                  </a:moveTo>
                  <a:lnTo>
                    <a:pt x="23" y="468"/>
                  </a:lnTo>
                  <a:lnTo>
                    <a:pt x="27" y="468"/>
                  </a:lnTo>
                  <a:lnTo>
                    <a:pt x="26" y="464"/>
                  </a:lnTo>
                  <a:lnTo>
                    <a:pt x="25" y="464"/>
                  </a:lnTo>
                  <a:close/>
                  <a:moveTo>
                    <a:pt x="25" y="446"/>
                  </a:moveTo>
                  <a:lnTo>
                    <a:pt x="25" y="451"/>
                  </a:lnTo>
                  <a:lnTo>
                    <a:pt x="26" y="451"/>
                  </a:lnTo>
                  <a:lnTo>
                    <a:pt x="25" y="446"/>
                  </a:lnTo>
                  <a:close/>
                  <a:moveTo>
                    <a:pt x="51" y="369"/>
                  </a:moveTo>
                  <a:lnTo>
                    <a:pt x="48" y="451"/>
                  </a:lnTo>
                  <a:lnTo>
                    <a:pt x="52" y="451"/>
                  </a:lnTo>
                  <a:lnTo>
                    <a:pt x="51" y="369"/>
                  </a:lnTo>
                  <a:close/>
                  <a:moveTo>
                    <a:pt x="1689" y="0"/>
                  </a:moveTo>
                  <a:lnTo>
                    <a:pt x="1691" y="0"/>
                  </a:lnTo>
                  <a:lnTo>
                    <a:pt x="1694" y="0"/>
                  </a:lnTo>
                  <a:lnTo>
                    <a:pt x="1697" y="1"/>
                  </a:lnTo>
                  <a:lnTo>
                    <a:pt x="1698" y="4"/>
                  </a:lnTo>
                  <a:lnTo>
                    <a:pt x="1699" y="6"/>
                  </a:lnTo>
                  <a:lnTo>
                    <a:pt x="1706" y="62"/>
                  </a:lnTo>
                  <a:lnTo>
                    <a:pt x="1706" y="7"/>
                  </a:lnTo>
                  <a:lnTo>
                    <a:pt x="1707" y="5"/>
                  </a:lnTo>
                  <a:lnTo>
                    <a:pt x="1708" y="2"/>
                  </a:lnTo>
                  <a:lnTo>
                    <a:pt x="1711" y="0"/>
                  </a:lnTo>
                  <a:lnTo>
                    <a:pt x="1714" y="0"/>
                  </a:lnTo>
                  <a:lnTo>
                    <a:pt x="1716" y="0"/>
                  </a:lnTo>
                  <a:lnTo>
                    <a:pt x="1720" y="0"/>
                  </a:lnTo>
                  <a:lnTo>
                    <a:pt x="1721" y="2"/>
                  </a:lnTo>
                  <a:lnTo>
                    <a:pt x="1724" y="5"/>
                  </a:lnTo>
                  <a:lnTo>
                    <a:pt x="1724" y="7"/>
                  </a:lnTo>
                  <a:lnTo>
                    <a:pt x="1725" y="129"/>
                  </a:lnTo>
                  <a:lnTo>
                    <a:pt x="1723" y="251"/>
                  </a:lnTo>
                  <a:lnTo>
                    <a:pt x="1716" y="373"/>
                  </a:lnTo>
                  <a:lnTo>
                    <a:pt x="1703" y="494"/>
                  </a:lnTo>
                  <a:lnTo>
                    <a:pt x="1702" y="497"/>
                  </a:lnTo>
                  <a:lnTo>
                    <a:pt x="1700" y="498"/>
                  </a:lnTo>
                  <a:lnTo>
                    <a:pt x="1698" y="500"/>
                  </a:lnTo>
                  <a:lnTo>
                    <a:pt x="1697" y="500"/>
                  </a:lnTo>
                  <a:lnTo>
                    <a:pt x="1694" y="498"/>
                  </a:lnTo>
                  <a:lnTo>
                    <a:pt x="1693" y="497"/>
                  </a:lnTo>
                  <a:lnTo>
                    <a:pt x="1691" y="494"/>
                  </a:lnTo>
                  <a:lnTo>
                    <a:pt x="1571" y="497"/>
                  </a:lnTo>
                  <a:lnTo>
                    <a:pt x="1450" y="497"/>
                  </a:lnTo>
                  <a:lnTo>
                    <a:pt x="1330" y="497"/>
                  </a:lnTo>
                  <a:lnTo>
                    <a:pt x="889" y="497"/>
                  </a:lnTo>
                  <a:lnTo>
                    <a:pt x="446" y="498"/>
                  </a:lnTo>
                  <a:lnTo>
                    <a:pt x="5" y="494"/>
                  </a:lnTo>
                  <a:lnTo>
                    <a:pt x="3" y="493"/>
                  </a:lnTo>
                  <a:lnTo>
                    <a:pt x="1" y="492"/>
                  </a:lnTo>
                  <a:lnTo>
                    <a:pt x="0" y="491"/>
                  </a:lnTo>
                  <a:lnTo>
                    <a:pt x="0" y="488"/>
                  </a:lnTo>
                  <a:lnTo>
                    <a:pt x="0" y="487"/>
                  </a:lnTo>
                  <a:lnTo>
                    <a:pt x="0" y="485"/>
                  </a:lnTo>
                  <a:lnTo>
                    <a:pt x="3" y="460"/>
                  </a:lnTo>
                  <a:lnTo>
                    <a:pt x="1" y="458"/>
                  </a:lnTo>
                  <a:lnTo>
                    <a:pt x="1" y="455"/>
                  </a:lnTo>
                  <a:lnTo>
                    <a:pt x="3" y="453"/>
                  </a:lnTo>
                  <a:lnTo>
                    <a:pt x="10" y="339"/>
                  </a:lnTo>
                  <a:lnTo>
                    <a:pt x="18" y="223"/>
                  </a:lnTo>
                  <a:lnTo>
                    <a:pt x="21" y="114"/>
                  </a:lnTo>
                  <a:lnTo>
                    <a:pt x="21" y="87"/>
                  </a:lnTo>
                  <a:lnTo>
                    <a:pt x="20" y="60"/>
                  </a:lnTo>
                  <a:lnTo>
                    <a:pt x="21" y="32"/>
                  </a:lnTo>
                  <a:lnTo>
                    <a:pt x="26" y="6"/>
                  </a:lnTo>
                  <a:lnTo>
                    <a:pt x="27" y="5"/>
                  </a:lnTo>
                  <a:lnTo>
                    <a:pt x="29" y="4"/>
                  </a:lnTo>
                  <a:lnTo>
                    <a:pt x="31" y="2"/>
                  </a:lnTo>
                  <a:lnTo>
                    <a:pt x="34" y="4"/>
                  </a:lnTo>
                  <a:lnTo>
                    <a:pt x="35" y="5"/>
                  </a:lnTo>
                  <a:lnTo>
                    <a:pt x="37" y="6"/>
                  </a:lnTo>
                  <a:lnTo>
                    <a:pt x="37" y="7"/>
                  </a:lnTo>
                  <a:lnTo>
                    <a:pt x="38" y="6"/>
                  </a:lnTo>
                  <a:lnTo>
                    <a:pt x="39" y="2"/>
                  </a:lnTo>
                  <a:lnTo>
                    <a:pt x="41" y="1"/>
                  </a:lnTo>
                  <a:lnTo>
                    <a:pt x="44" y="0"/>
                  </a:lnTo>
                  <a:lnTo>
                    <a:pt x="47" y="0"/>
                  </a:lnTo>
                  <a:lnTo>
                    <a:pt x="48" y="0"/>
                  </a:lnTo>
                  <a:lnTo>
                    <a:pt x="48" y="0"/>
                  </a:lnTo>
                  <a:lnTo>
                    <a:pt x="50" y="1"/>
                  </a:lnTo>
                  <a:lnTo>
                    <a:pt x="52" y="2"/>
                  </a:lnTo>
                  <a:lnTo>
                    <a:pt x="55" y="1"/>
                  </a:lnTo>
                  <a:lnTo>
                    <a:pt x="58" y="0"/>
                  </a:lnTo>
                  <a:lnTo>
                    <a:pt x="60" y="0"/>
                  </a:lnTo>
                  <a:lnTo>
                    <a:pt x="63" y="1"/>
                  </a:lnTo>
                  <a:lnTo>
                    <a:pt x="65" y="2"/>
                  </a:lnTo>
                  <a:lnTo>
                    <a:pt x="67" y="5"/>
                  </a:lnTo>
                  <a:lnTo>
                    <a:pt x="68" y="7"/>
                  </a:lnTo>
                  <a:lnTo>
                    <a:pt x="71" y="87"/>
                  </a:lnTo>
                  <a:lnTo>
                    <a:pt x="69" y="167"/>
                  </a:lnTo>
                  <a:lnTo>
                    <a:pt x="68" y="247"/>
                  </a:lnTo>
                  <a:lnTo>
                    <a:pt x="65" y="453"/>
                  </a:lnTo>
                  <a:lnTo>
                    <a:pt x="68" y="453"/>
                  </a:lnTo>
                  <a:lnTo>
                    <a:pt x="232" y="450"/>
                  </a:lnTo>
                  <a:lnTo>
                    <a:pt x="395" y="450"/>
                  </a:lnTo>
                  <a:lnTo>
                    <a:pt x="1041" y="450"/>
                  </a:lnTo>
                  <a:lnTo>
                    <a:pt x="1288" y="449"/>
                  </a:lnTo>
                  <a:lnTo>
                    <a:pt x="1537" y="449"/>
                  </a:lnTo>
                  <a:lnTo>
                    <a:pt x="1606" y="439"/>
                  </a:lnTo>
                  <a:lnTo>
                    <a:pt x="1674" y="428"/>
                  </a:lnTo>
                  <a:lnTo>
                    <a:pt x="1674" y="396"/>
                  </a:lnTo>
                  <a:lnTo>
                    <a:pt x="1670" y="320"/>
                  </a:lnTo>
                  <a:lnTo>
                    <a:pt x="1666" y="243"/>
                  </a:lnTo>
                  <a:lnTo>
                    <a:pt x="1660" y="166"/>
                  </a:lnTo>
                  <a:lnTo>
                    <a:pt x="1653" y="86"/>
                  </a:lnTo>
                  <a:lnTo>
                    <a:pt x="1651" y="7"/>
                  </a:lnTo>
                  <a:lnTo>
                    <a:pt x="1652" y="5"/>
                  </a:lnTo>
                  <a:lnTo>
                    <a:pt x="1653" y="4"/>
                  </a:lnTo>
                  <a:lnTo>
                    <a:pt x="1656" y="1"/>
                  </a:lnTo>
                  <a:lnTo>
                    <a:pt x="1659" y="1"/>
                  </a:lnTo>
                  <a:lnTo>
                    <a:pt x="1661" y="1"/>
                  </a:lnTo>
                  <a:lnTo>
                    <a:pt x="1662" y="2"/>
                  </a:lnTo>
                  <a:lnTo>
                    <a:pt x="1665" y="4"/>
                  </a:lnTo>
                  <a:lnTo>
                    <a:pt x="1666" y="6"/>
                  </a:lnTo>
                  <a:lnTo>
                    <a:pt x="1672" y="43"/>
                  </a:lnTo>
                  <a:lnTo>
                    <a:pt x="1677" y="79"/>
                  </a:lnTo>
                  <a:lnTo>
                    <a:pt x="1678" y="7"/>
                  </a:lnTo>
                  <a:lnTo>
                    <a:pt x="1679" y="5"/>
                  </a:lnTo>
                  <a:lnTo>
                    <a:pt x="1681" y="2"/>
                  </a:lnTo>
                  <a:lnTo>
                    <a:pt x="1683" y="0"/>
                  </a:lnTo>
                  <a:lnTo>
                    <a:pt x="1686" y="0"/>
                  </a:lnTo>
                  <a:lnTo>
                    <a:pt x="1689" y="0"/>
                  </a:lnTo>
                  <a:close/>
                </a:path>
              </a:pathLst>
            </a:custGeom>
            <a:solidFill>
              <a:schemeClr val="tx1">
                <a:lumMod val="5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7" name="Freeform 219">
              <a:extLst>
                <a:ext uri="{FF2B5EF4-FFF2-40B4-BE49-F238E27FC236}">
                  <a16:creationId xmlns:a16="http://schemas.microsoft.com/office/drawing/2014/main" id="{EB5B5112-89AA-B757-1686-B5C6B4AEF3F6}"/>
                </a:ext>
              </a:extLst>
            </p:cNvPr>
            <p:cNvSpPr>
              <a:spLocks noEditPoints="1"/>
            </p:cNvSpPr>
            <p:nvPr/>
          </p:nvSpPr>
          <p:spPr bwMode="auto">
            <a:xfrm>
              <a:off x="2290564" y="9756338"/>
              <a:ext cx="439395" cy="776045"/>
            </a:xfrm>
            <a:custGeom>
              <a:avLst/>
              <a:gdLst>
                <a:gd name="T0" fmla="*/ 113 w 201"/>
                <a:gd name="T1" fmla="*/ 337 h 355"/>
                <a:gd name="T2" fmla="*/ 117 w 201"/>
                <a:gd name="T3" fmla="*/ 331 h 355"/>
                <a:gd name="T4" fmla="*/ 134 w 201"/>
                <a:gd name="T5" fmla="*/ 335 h 355"/>
                <a:gd name="T6" fmla="*/ 127 w 201"/>
                <a:gd name="T7" fmla="*/ 320 h 355"/>
                <a:gd name="T8" fmla="*/ 55 w 201"/>
                <a:gd name="T9" fmla="*/ 337 h 355"/>
                <a:gd name="T10" fmla="*/ 19 w 201"/>
                <a:gd name="T11" fmla="*/ 301 h 355"/>
                <a:gd name="T12" fmla="*/ 37 w 201"/>
                <a:gd name="T13" fmla="*/ 334 h 355"/>
                <a:gd name="T14" fmla="*/ 173 w 201"/>
                <a:gd name="T15" fmla="*/ 299 h 355"/>
                <a:gd name="T16" fmla="*/ 178 w 201"/>
                <a:gd name="T17" fmla="*/ 327 h 355"/>
                <a:gd name="T18" fmla="*/ 173 w 201"/>
                <a:gd name="T19" fmla="*/ 330 h 355"/>
                <a:gd name="T20" fmla="*/ 165 w 201"/>
                <a:gd name="T21" fmla="*/ 331 h 355"/>
                <a:gd name="T22" fmla="*/ 165 w 201"/>
                <a:gd name="T23" fmla="*/ 334 h 355"/>
                <a:gd name="T24" fmla="*/ 180 w 201"/>
                <a:gd name="T25" fmla="*/ 310 h 355"/>
                <a:gd name="T26" fmla="*/ 17 w 201"/>
                <a:gd name="T27" fmla="*/ 261 h 355"/>
                <a:gd name="T28" fmla="*/ 17 w 201"/>
                <a:gd name="T29" fmla="*/ 261 h 355"/>
                <a:gd name="T30" fmla="*/ 151 w 201"/>
                <a:gd name="T31" fmla="*/ 257 h 355"/>
                <a:gd name="T32" fmla="*/ 181 w 201"/>
                <a:gd name="T33" fmla="*/ 253 h 355"/>
                <a:gd name="T34" fmla="*/ 178 w 201"/>
                <a:gd name="T35" fmla="*/ 261 h 355"/>
                <a:gd name="T36" fmla="*/ 182 w 201"/>
                <a:gd name="T37" fmla="*/ 283 h 355"/>
                <a:gd name="T38" fmla="*/ 180 w 201"/>
                <a:gd name="T39" fmla="*/ 235 h 355"/>
                <a:gd name="T40" fmla="*/ 19 w 201"/>
                <a:gd name="T41" fmla="*/ 186 h 355"/>
                <a:gd name="T42" fmla="*/ 21 w 201"/>
                <a:gd name="T43" fmla="*/ 220 h 355"/>
                <a:gd name="T44" fmla="*/ 19 w 201"/>
                <a:gd name="T45" fmla="*/ 210 h 355"/>
                <a:gd name="T46" fmla="*/ 22 w 201"/>
                <a:gd name="T47" fmla="*/ 202 h 355"/>
                <a:gd name="T48" fmla="*/ 134 w 201"/>
                <a:gd name="T49" fmla="*/ 177 h 355"/>
                <a:gd name="T50" fmla="*/ 139 w 201"/>
                <a:gd name="T51" fmla="*/ 180 h 355"/>
                <a:gd name="T52" fmla="*/ 81 w 201"/>
                <a:gd name="T53" fmla="*/ 181 h 355"/>
                <a:gd name="T54" fmla="*/ 84 w 201"/>
                <a:gd name="T55" fmla="*/ 180 h 355"/>
                <a:gd name="T56" fmla="*/ 79 w 201"/>
                <a:gd name="T57" fmla="*/ 176 h 355"/>
                <a:gd name="T58" fmla="*/ 159 w 201"/>
                <a:gd name="T59" fmla="*/ 183 h 355"/>
                <a:gd name="T60" fmla="*/ 166 w 201"/>
                <a:gd name="T61" fmla="*/ 181 h 355"/>
                <a:gd name="T62" fmla="*/ 172 w 201"/>
                <a:gd name="T63" fmla="*/ 183 h 355"/>
                <a:gd name="T64" fmla="*/ 176 w 201"/>
                <a:gd name="T65" fmla="*/ 177 h 355"/>
                <a:gd name="T66" fmla="*/ 182 w 201"/>
                <a:gd name="T67" fmla="*/ 180 h 355"/>
                <a:gd name="T68" fmla="*/ 47 w 201"/>
                <a:gd name="T69" fmla="*/ 177 h 355"/>
                <a:gd name="T70" fmla="*/ 46 w 201"/>
                <a:gd name="T71" fmla="*/ 173 h 355"/>
                <a:gd name="T72" fmla="*/ 70 w 201"/>
                <a:gd name="T73" fmla="*/ 92 h 355"/>
                <a:gd name="T74" fmla="*/ 87 w 201"/>
                <a:gd name="T75" fmla="*/ 57 h 355"/>
                <a:gd name="T76" fmla="*/ 87 w 201"/>
                <a:gd name="T77" fmla="*/ 57 h 355"/>
                <a:gd name="T78" fmla="*/ 125 w 201"/>
                <a:gd name="T79" fmla="*/ 0 h 355"/>
                <a:gd name="T80" fmla="*/ 127 w 201"/>
                <a:gd name="T81" fmla="*/ 7 h 355"/>
                <a:gd name="T82" fmla="*/ 89 w 201"/>
                <a:gd name="T83" fmla="*/ 127 h 355"/>
                <a:gd name="T84" fmla="*/ 88 w 201"/>
                <a:gd name="T85" fmla="*/ 134 h 355"/>
                <a:gd name="T86" fmla="*/ 87 w 201"/>
                <a:gd name="T87" fmla="*/ 160 h 355"/>
                <a:gd name="T88" fmla="*/ 190 w 201"/>
                <a:gd name="T89" fmla="*/ 164 h 355"/>
                <a:gd name="T90" fmla="*/ 193 w 201"/>
                <a:gd name="T91" fmla="*/ 168 h 355"/>
                <a:gd name="T92" fmla="*/ 199 w 201"/>
                <a:gd name="T93" fmla="*/ 190 h 355"/>
                <a:gd name="T94" fmla="*/ 199 w 201"/>
                <a:gd name="T95" fmla="*/ 249 h 355"/>
                <a:gd name="T96" fmla="*/ 193 w 201"/>
                <a:gd name="T97" fmla="*/ 338 h 355"/>
                <a:gd name="T98" fmla="*/ 186 w 201"/>
                <a:gd name="T99" fmla="*/ 341 h 355"/>
                <a:gd name="T100" fmla="*/ 88 w 201"/>
                <a:gd name="T101" fmla="*/ 355 h 355"/>
                <a:gd name="T102" fmla="*/ 51 w 201"/>
                <a:gd name="T103" fmla="*/ 350 h 355"/>
                <a:gd name="T104" fmla="*/ 16 w 201"/>
                <a:gd name="T105" fmla="*/ 341 h 355"/>
                <a:gd name="T106" fmla="*/ 9 w 201"/>
                <a:gd name="T107" fmla="*/ 339 h 355"/>
                <a:gd name="T108" fmla="*/ 3 w 201"/>
                <a:gd name="T109" fmla="*/ 225 h 355"/>
                <a:gd name="T110" fmla="*/ 2 w 201"/>
                <a:gd name="T111" fmla="*/ 180 h 355"/>
                <a:gd name="T112" fmla="*/ 3 w 201"/>
                <a:gd name="T113" fmla="*/ 170 h 355"/>
                <a:gd name="T114" fmla="*/ 9 w 201"/>
                <a:gd name="T115" fmla="*/ 155 h 355"/>
                <a:gd name="T116" fmla="*/ 43 w 201"/>
                <a:gd name="T117" fmla="*/ 91 h 355"/>
                <a:gd name="T118" fmla="*/ 67 w 201"/>
                <a:gd name="T119" fmla="*/ 57 h 355"/>
                <a:gd name="T120" fmla="*/ 118 w 201"/>
                <a:gd name="T121"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 h="355">
                  <a:moveTo>
                    <a:pt x="117" y="331"/>
                  </a:moveTo>
                  <a:lnTo>
                    <a:pt x="115" y="334"/>
                  </a:lnTo>
                  <a:lnTo>
                    <a:pt x="113" y="337"/>
                  </a:lnTo>
                  <a:lnTo>
                    <a:pt x="114" y="338"/>
                  </a:lnTo>
                  <a:lnTo>
                    <a:pt x="119" y="338"/>
                  </a:lnTo>
                  <a:lnTo>
                    <a:pt x="117" y="331"/>
                  </a:lnTo>
                  <a:close/>
                  <a:moveTo>
                    <a:pt x="127" y="320"/>
                  </a:moveTo>
                  <a:lnTo>
                    <a:pt x="134" y="333"/>
                  </a:lnTo>
                  <a:lnTo>
                    <a:pt x="134" y="335"/>
                  </a:lnTo>
                  <a:lnTo>
                    <a:pt x="134" y="337"/>
                  </a:lnTo>
                  <a:lnTo>
                    <a:pt x="140" y="337"/>
                  </a:lnTo>
                  <a:lnTo>
                    <a:pt x="127" y="320"/>
                  </a:lnTo>
                  <a:close/>
                  <a:moveTo>
                    <a:pt x="45" y="320"/>
                  </a:moveTo>
                  <a:lnTo>
                    <a:pt x="49" y="326"/>
                  </a:lnTo>
                  <a:lnTo>
                    <a:pt x="55" y="337"/>
                  </a:lnTo>
                  <a:lnTo>
                    <a:pt x="59" y="338"/>
                  </a:lnTo>
                  <a:lnTo>
                    <a:pt x="45" y="320"/>
                  </a:lnTo>
                  <a:close/>
                  <a:moveTo>
                    <a:pt x="19" y="301"/>
                  </a:moveTo>
                  <a:lnTo>
                    <a:pt x="20" y="330"/>
                  </a:lnTo>
                  <a:lnTo>
                    <a:pt x="20" y="331"/>
                  </a:lnTo>
                  <a:lnTo>
                    <a:pt x="37" y="334"/>
                  </a:lnTo>
                  <a:lnTo>
                    <a:pt x="34" y="329"/>
                  </a:lnTo>
                  <a:lnTo>
                    <a:pt x="19" y="301"/>
                  </a:lnTo>
                  <a:close/>
                  <a:moveTo>
                    <a:pt x="173" y="299"/>
                  </a:moveTo>
                  <a:lnTo>
                    <a:pt x="180" y="324"/>
                  </a:lnTo>
                  <a:lnTo>
                    <a:pt x="180" y="326"/>
                  </a:lnTo>
                  <a:lnTo>
                    <a:pt x="178" y="327"/>
                  </a:lnTo>
                  <a:lnTo>
                    <a:pt x="177" y="329"/>
                  </a:lnTo>
                  <a:lnTo>
                    <a:pt x="174" y="329"/>
                  </a:lnTo>
                  <a:lnTo>
                    <a:pt x="173" y="330"/>
                  </a:lnTo>
                  <a:lnTo>
                    <a:pt x="170" y="331"/>
                  </a:lnTo>
                  <a:lnTo>
                    <a:pt x="168" y="331"/>
                  </a:lnTo>
                  <a:lnTo>
                    <a:pt x="165" y="331"/>
                  </a:lnTo>
                  <a:lnTo>
                    <a:pt x="164" y="329"/>
                  </a:lnTo>
                  <a:lnTo>
                    <a:pt x="163" y="327"/>
                  </a:lnTo>
                  <a:lnTo>
                    <a:pt x="165" y="334"/>
                  </a:lnTo>
                  <a:lnTo>
                    <a:pt x="181" y="331"/>
                  </a:lnTo>
                  <a:lnTo>
                    <a:pt x="182" y="312"/>
                  </a:lnTo>
                  <a:lnTo>
                    <a:pt x="180" y="310"/>
                  </a:lnTo>
                  <a:lnTo>
                    <a:pt x="178" y="309"/>
                  </a:lnTo>
                  <a:lnTo>
                    <a:pt x="173" y="299"/>
                  </a:lnTo>
                  <a:close/>
                  <a:moveTo>
                    <a:pt x="17" y="261"/>
                  </a:moveTo>
                  <a:lnTo>
                    <a:pt x="17" y="265"/>
                  </a:lnTo>
                  <a:lnTo>
                    <a:pt x="20" y="266"/>
                  </a:lnTo>
                  <a:lnTo>
                    <a:pt x="17" y="261"/>
                  </a:lnTo>
                  <a:close/>
                  <a:moveTo>
                    <a:pt x="148" y="252"/>
                  </a:moveTo>
                  <a:lnTo>
                    <a:pt x="149" y="255"/>
                  </a:lnTo>
                  <a:lnTo>
                    <a:pt x="151" y="257"/>
                  </a:lnTo>
                  <a:lnTo>
                    <a:pt x="148" y="252"/>
                  </a:lnTo>
                  <a:close/>
                  <a:moveTo>
                    <a:pt x="169" y="220"/>
                  </a:moveTo>
                  <a:lnTo>
                    <a:pt x="181" y="253"/>
                  </a:lnTo>
                  <a:lnTo>
                    <a:pt x="182" y="257"/>
                  </a:lnTo>
                  <a:lnTo>
                    <a:pt x="181" y="259"/>
                  </a:lnTo>
                  <a:lnTo>
                    <a:pt x="178" y="261"/>
                  </a:lnTo>
                  <a:lnTo>
                    <a:pt x="176" y="262"/>
                  </a:lnTo>
                  <a:lnTo>
                    <a:pt x="173" y="262"/>
                  </a:lnTo>
                  <a:lnTo>
                    <a:pt x="182" y="283"/>
                  </a:lnTo>
                  <a:lnTo>
                    <a:pt x="182" y="249"/>
                  </a:lnTo>
                  <a:lnTo>
                    <a:pt x="182" y="236"/>
                  </a:lnTo>
                  <a:lnTo>
                    <a:pt x="180" y="235"/>
                  </a:lnTo>
                  <a:lnTo>
                    <a:pt x="178" y="233"/>
                  </a:lnTo>
                  <a:lnTo>
                    <a:pt x="169" y="220"/>
                  </a:lnTo>
                  <a:close/>
                  <a:moveTo>
                    <a:pt x="19" y="186"/>
                  </a:moveTo>
                  <a:lnTo>
                    <a:pt x="17" y="218"/>
                  </a:lnTo>
                  <a:lnTo>
                    <a:pt x="19" y="219"/>
                  </a:lnTo>
                  <a:lnTo>
                    <a:pt x="21" y="220"/>
                  </a:lnTo>
                  <a:lnTo>
                    <a:pt x="28" y="231"/>
                  </a:lnTo>
                  <a:lnTo>
                    <a:pt x="19" y="214"/>
                  </a:lnTo>
                  <a:lnTo>
                    <a:pt x="19" y="210"/>
                  </a:lnTo>
                  <a:lnTo>
                    <a:pt x="19" y="207"/>
                  </a:lnTo>
                  <a:lnTo>
                    <a:pt x="21" y="204"/>
                  </a:lnTo>
                  <a:lnTo>
                    <a:pt x="22" y="202"/>
                  </a:lnTo>
                  <a:lnTo>
                    <a:pt x="19" y="186"/>
                  </a:lnTo>
                  <a:close/>
                  <a:moveTo>
                    <a:pt x="140" y="177"/>
                  </a:moveTo>
                  <a:lnTo>
                    <a:pt x="134" y="177"/>
                  </a:lnTo>
                  <a:lnTo>
                    <a:pt x="143" y="194"/>
                  </a:lnTo>
                  <a:lnTo>
                    <a:pt x="139" y="183"/>
                  </a:lnTo>
                  <a:lnTo>
                    <a:pt x="139" y="180"/>
                  </a:lnTo>
                  <a:lnTo>
                    <a:pt x="140" y="177"/>
                  </a:lnTo>
                  <a:close/>
                  <a:moveTo>
                    <a:pt x="79" y="176"/>
                  </a:moveTo>
                  <a:lnTo>
                    <a:pt x="81" y="181"/>
                  </a:lnTo>
                  <a:lnTo>
                    <a:pt x="84" y="182"/>
                  </a:lnTo>
                  <a:lnTo>
                    <a:pt x="85" y="182"/>
                  </a:lnTo>
                  <a:lnTo>
                    <a:pt x="84" y="180"/>
                  </a:lnTo>
                  <a:lnTo>
                    <a:pt x="84" y="178"/>
                  </a:lnTo>
                  <a:lnTo>
                    <a:pt x="84" y="176"/>
                  </a:lnTo>
                  <a:lnTo>
                    <a:pt x="79" y="176"/>
                  </a:lnTo>
                  <a:close/>
                  <a:moveTo>
                    <a:pt x="184" y="174"/>
                  </a:moveTo>
                  <a:lnTo>
                    <a:pt x="153" y="177"/>
                  </a:lnTo>
                  <a:lnTo>
                    <a:pt x="159" y="183"/>
                  </a:lnTo>
                  <a:lnTo>
                    <a:pt x="161" y="181"/>
                  </a:lnTo>
                  <a:lnTo>
                    <a:pt x="164" y="181"/>
                  </a:lnTo>
                  <a:lnTo>
                    <a:pt x="166" y="181"/>
                  </a:lnTo>
                  <a:lnTo>
                    <a:pt x="169" y="183"/>
                  </a:lnTo>
                  <a:lnTo>
                    <a:pt x="172" y="186"/>
                  </a:lnTo>
                  <a:lnTo>
                    <a:pt x="172" y="183"/>
                  </a:lnTo>
                  <a:lnTo>
                    <a:pt x="172" y="181"/>
                  </a:lnTo>
                  <a:lnTo>
                    <a:pt x="173" y="178"/>
                  </a:lnTo>
                  <a:lnTo>
                    <a:pt x="176" y="177"/>
                  </a:lnTo>
                  <a:lnTo>
                    <a:pt x="178" y="177"/>
                  </a:lnTo>
                  <a:lnTo>
                    <a:pt x="181" y="178"/>
                  </a:lnTo>
                  <a:lnTo>
                    <a:pt x="182" y="180"/>
                  </a:lnTo>
                  <a:lnTo>
                    <a:pt x="184" y="174"/>
                  </a:lnTo>
                  <a:close/>
                  <a:moveTo>
                    <a:pt x="46" y="173"/>
                  </a:moveTo>
                  <a:lnTo>
                    <a:pt x="47" y="177"/>
                  </a:lnTo>
                  <a:lnTo>
                    <a:pt x="47" y="176"/>
                  </a:lnTo>
                  <a:lnTo>
                    <a:pt x="46" y="173"/>
                  </a:lnTo>
                  <a:lnTo>
                    <a:pt x="46" y="173"/>
                  </a:lnTo>
                  <a:close/>
                  <a:moveTo>
                    <a:pt x="76" y="71"/>
                  </a:moveTo>
                  <a:lnTo>
                    <a:pt x="66" y="84"/>
                  </a:lnTo>
                  <a:lnTo>
                    <a:pt x="70" y="92"/>
                  </a:lnTo>
                  <a:lnTo>
                    <a:pt x="71" y="80"/>
                  </a:lnTo>
                  <a:lnTo>
                    <a:pt x="76" y="71"/>
                  </a:lnTo>
                  <a:close/>
                  <a:moveTo>
                    <a:pt x="87" y="57"/>
                  </a:moveTo>
                  <a:lnTo>
                    <a:pt x="77" y="68"/>
                  </a:lnTo>
                  <a:lnTo>
                    <a:pt x="85" y="60"/>
                  </a:lnTo>
                  <a:lnTo>
                    <a:pt x="87" y="57"/>
                  </a:lnTo>
                  <a:close/>
                  <a:moveTo>
                    <a:pt x="121" y="0"/>
                  </a:moveTo>
                  <a:lnTo>
                    <a:pt x="122" y="0"/>
                  </a:lnTo>
                  <a:lnTo>
                    <a:pt x="125" y="0"/>
                  </a:lnTo>
                  <a:lnTo>
                    <a:pt x="126" y="2"/>
                  </a:lnTo>
                  <a:lnTo>
                    <a:pt x="127" y="4"/>
                  </a:lnTo>
                  <a:lnTo>
                    <a:pt x="127" y="7"/>
                  </a:lnTo>
                  <a:lnTo>
                    <a:pt x="112" y="45"/>
                  </a:lnTo>
                  <a:lnTo>
                    <a:pt x="98" y="84"/>
                  </a:lnTo>
                  <a:lnTo>
                    <a:pt x="89" y="127"/>
                  </a:lnTo>
                  <a:lnTo>
                    <a:pt x="89" y="127"/>
                  </a:lnTo>
                  <a:lnTo>
                    <a:pt x="89" y="131"/>
                  </a:lnTo>
                  <a:lnTo>
                    <a:pt x="88" y="134"/>
                  </a:lnTo>
                  <a:lnTo>
                    <a:pt x="84" y="155"/>
                  </a:lnTo>
                  <a:lnTo>
                    <a:pt x="87" y="159"/>
                  </a:lnTo>
                  <a:lnTo>
                    <a:pt x="87" y="160"/>
                  </a:lnTo>
                  <a:lnTo>
                    <a:pt x="121" y="159"/>
                  </a:lnTo>
                  <a:lnTo>
                    <a:pt x="156" y="160"/>
                  </a:lnTo>
                  <a:lnTo>
                    <a:pt x="190" y="164"/>
                  </a:lnTo>
                  <a:lnTo>
                    <a:pt x="191" y="164"/>
                  </a:lnTo>
                  <a:lnTo>
                    <a:pt x="193" y="166"/>
                  </a:lnTo>
                  <a:lnTo>
                    <a:pt x="193" y="168"/>
                  </a:lnTo>
                  <a:lnTo>
                    <a:pt x="193" y="170"/>
                  </a:lnTo>
                  <a:lnTo>
                    <a:pt x="194" y="172"/>
                  </a:lnTo>
                  <a:lnTo>
                    <a:pt x="199" y="190"/>
                  </a:lnTo>
                  <a:lnTo>
                    <a:pt x="201" y="210"/>
                  </a:lnTo>
                  <a:lnTo>
                    <a:pt x="201" y="231"/>
                  </a:lnTo>
                  <a:lnTo>
                    <a:pt x="199" y="249"/>
                  </a:lnTo>
                  <a:lnTo>
                    <a:pt x="198" y="292"/>
                  </a:lnTo>
                  <a:lnTo>
                    <a:pt x="193" y="335"/>
                  </a:lnTo>
                  <a:lnTo>
                    <a:pt x="193" y="338"/>
                  </a:lnTo>
                  <a:lnTo>
                    <a:pt x="191" y="339"/>
                  </a:lnTo>
                  <a:lnTo>
                    <a:pt x="189" y="341"/>
                  </a:lnTo>
                  <a:lnTo>
                    <a:pt x="186" y="341"/>
                  </a:lnTo>
                  <a:lnTo>
                    <a:pt x="155" y="351"/>
                  </a:lnTo>
                  <a:lnTo>
                    <a:pt x="122" y="355"/>
                  </a:lnTo>
                  <a:lnTo>
                    <a:pt x="88" y="355"/>
                  </a:lnTo>
                  <a:lnTo>
                    <a:pt x="55" y="350"/>
                  </a:lnTo>
                  <a:lnTo>
                    <a:pt x="53" y="351"/>
                  </a:lnTo>
                  <a:lnTo>
                    <a:pt x="51" y="350"/>
                  </a:lnTo>
                  <a:lnTo>
                    <a:pt x="49" y="350"/>
                  </a:lnTo>
                  <a:lnTo>
                    <a:pt x="17" y="342"/>
                  </a:lnTo>
                  <a:lnTo>
                    <a:pt x="16" y="341"/>
                  </a:lnTo>
                  <a:lnTo>
                    <a:pt x="13" y="342"/>
                  </a:lnTo>
                  <a:lnTo>
                    <a:pt x="12" y="341"/>
                  </a:lnTo>
                  <a:lnTo>
                    <a:pt x="9" y="339"/>
                  </a:lnTo>
                  <a:lnTo>
                    <a:pt x="9" y="337"/>
                  </a:lnTo>
                  <a:lnTo>
                    <a:pt x="5" y="280"/>
                  </a:lnTo>
                  <a:lnTo>
                    <a:pt x="3" y="225"/>
                  </a:lnTo>
                  <a:lnTo>
                    <a:pt x="3" y="211"/>
                  </a:lnTo>
                  <a:lnTo>
                    <a:pt x="2" y="195"/>
                  </a:lnTo>
                  <a:lnTo>
                    <a:pt x="2" y="180"/>
                  </a:lnTo>
                  <a:lnTo>
                    <a:pt x="0" y="177"/>
                  </a:lnTo>
                  <a:lnTo>
                    <a:pt x="0" y="176"/>
                  </a:lnTo>
                  <a:lnTo>
                    <a:pt x="3" y="170"/>
                  </a:lnTo>
                  <a:lnTo>
                    <a:pt x="4" y="164"/>
                  </a:lnTo>
                  <a:lnTo>
                    <a:pt x="7" y="159"/>
                  </a:lnTo>
                  <a:lnTo>
                    <a:pt x="9" y="155"/>
                  </a:lnTo>
                  <a:lnTo>
                    <a:pt x="25" y="123"/>
                  </a:lnTo>
                  <a:lnTo>
                    <a:pt x="42" y="93"/>
                  </a:lnTo>
                  <a:lnTo>
                    <a:pt x="43" y="91"/>
                  </a:lnTo>
                  <a:lnTo>
                    <a:pt x="46" y="88"/>
                  </a:lnTo>
                  <a:lnTo>
                    <a:pt x="53" y="77"/>
                  </a:lnTo>
                  <a:lnTo>
                    <a:pt x="67" y="57"/>
                  </a:lnTo>
                  <a:lnTo>
                    <a:pt x="81" y="37"/>
                  </a:lnTo>
                  <a:lnTo>
                    <a:pt x="98" y="17"/>
                  </a:lnTo>
                  <a:lnTo>
                    <a:pt x="118" y="0"/>
                  </a:lnTo>
                  <a:lnTo>
                    <a:pt x="121" y="0"/>
                  </a:lnTo>
                  <a:close/>
                </a:path>
              </a:pathLst>
            </a:custGeom>
            <a:solidFill>
              <a:schemeClr val="tx1">
                <a:lumMod val="5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8" name="Freeform 220">
              <a:extLst>
                <a:ext uri="{FF2B5EF4-FFF2-40B4-BE49-F238E27FC236}">
                  <a16:creationId xmlns:a16="http://schemas.microsoft.com/office/drawing/2014/main" id="{AAB3ABDA-E35F-9F31-5014-BF34A25DF202}"/>
                </a:ext>
              </a:extLst>
            </p:cNvPr>
            <p:cNvSpPr>
              <a:spLocks noEditPoints="1"/>
            </p:cNvSpPr>
            <p:nvPr/>
          </p:nvSpPr>
          <p:spPr bwMode="auto">
            <a:xfrm>
              <a:off x="2778051" y="9743221"/>
              <a:ext cx="437208" cy="773859"/>
            </a:xfrm>
            <a:custGeom>
              <a:avLst/>
              <a:gdLst>
                <a:gd name="T0" fmla="*/ 112 w 200"/>
                <a:gd name="T1" fmla="*/ 336 h 354"/>
                <a:gd name="T2" fmla="*/ 115 w 200"/>
                <a:gd name="T3" fmla="*/ 332 h 354"/>
                <a:gd name="T4" fmla="*/ 133 w 200"/>
                <a:gd name="T5" fmla="*/ 335 h 354"/>
                <a:gd name="T6" fmla="*/ 127 w 200"/>
                <a:gd name="T7" fmla="*/ 320 h 354"/>
                <a:gd name="T8" fmla="*/ 53 w 200"/>
                <a:gd name="T9" fmla="*/ 337 h 354"/>
                <a:gd name="T10" fmla="*/ 18 w 200"/>
                <a:gd name="T11" fmla="*/ 301 h 354"/>
                <a:gd name="T12" fmla="*/ 36 w 200"/>
                <a:gd name="T13" fmla="*/ 335 h 354"/>
                <a:gd name="T14" fmla="*/ 171 w 200"/>
                <a:gd name="T15" fmla="*/ 298 h 354"/>
                <a:gd name="T16" fmla="*/ 178 w 200"/>
                <a:gd name="T17" fmla="*/ 328 h 354"/>
                <a:gd name="T18" fmla="*/ 173 w 200"/>
                <a:gd name="T19" fmla="*/ 331 h 354"/>
                <a:gd name="T20" fmla="*/ 165 w 200"/>
                <a:gd name="T21" fmla="*/ 331 h 354"/>
                <a:gd name="T22" fmla="*/ 165 w 200"/>
                <a:gd name="T23" fmla="*/ 333 h 354"/>
                <a:gd name="T24" fmla="*/ 179 w 200"/>
                <a:gd name="T25" fmla="*/ 311 h 354"/>
                <a:gd name="T26" fmla="*/ 17 w 200"/>
                <a:gd name="T27" fmla="*/ 260 h 354"/>
                <a:gd name="T28" fmla="*/ 17 w 200"/>
                <a:gd name="T29" fmla="*/ 260 h 354"/>
                <a:gd name="T30" fmla="*/ 150 w 200"/>
                <a:gd name="T31" fmla="*/ 256 h 354"/>
                <a:gd name="T32" fmla="*/ 180 w 200"/>
                <a:gd name="T33" fmla="*/ 254 h 354"/>
                <a:gd name="T34" fmla="*/ 178 w 200"/>
                <a:gd name="T35" fmla="*/ 261 h 354"/>
                <a:gd name="T36" fmla="*/ 182 w 200"/>
                <a:gd name="T37" fmla="*/ 284 h 354"/>
                <a:gd name="T38" fmla="*/ 179 w 200"/>
                <a:gd name="T39" fmla="*/ 235 h 354"/>
                <a:gd name="T40" fmla="*/ 18 w 200"/>
                <a:gd name="T41" fmla="*/ 187 h 354"/>
                <a:gd name="T42" fmla="*/ 19 w 200"/>
                <a:gd name="T43" fmla="*/ 220 h 354"/>
                <a:gd name="T44" fmla="*/ 17 w 200"/>
                <a:gd name="T45" fmla="*/ 210 h 354"/>
                <a:gd name="T46" fmla="*/ 22 w 200"/>
                <a:gd name="T47" fmla="*/ 203 h 354"/>
                <a:gd name="T48" fmla="*/ 133 w 200"/>
                <a:gd name="T49" fmla="*/ 178 h 354"/>
                <a:gd name="T50" fmla="*/ 139 w 200"/>
                <a:gd name="T51" fmla="*/ 180 h 354"/>
                <a:gd name="T52" fmla="*/ 81 w 200"/>
                <a:gd name="T53" fmla="*/ 182 h 354"/>
                <a:gd name="T54" fmla="*/ 84 w 200"/>
                <a:gd name="T55" fmla="*/ 180 h 354"/>
                <a:gd name="T56" fmla="*/ 78 w 200"/>
                <a:gd name="T57" fmla="*/ 175 h 354"/>
                <a:gd name="T58" fmla="*/ 158 w 200"/>
                <a:gd name="T59" fmla="*/ 183 h 354"/>
                <a:gd name="T60" fmla="*/ 166 w 200"/>
                <a:gd name="T61" fmla="*/ 182 h 354"/>
                <a:gd name="T62" fmla="*/ 170 w 200"/>
                <a:gd name="T63" fmla="*/ 183 h 354"/>
                <a:gd name="T64" fmla="*/ 175 w 200"/>
                <a:gd name="T65" fmla="*/ 178 h 354"/>
                <a:gd name="T66" fmla="*/ 182 w 200"/>
                <a:gd name="T67" fmla="*/ 180 h 354"/>
                <a:gd name="T68" fmla="*/ 46 w 200"/>
                <a:gd name="T69" fmla="*/ 176 h 354"/>
                <a:gd name="T70" fmla="*/ 46 w 200"/>
                <a:gd name="T71" fmla="*/ 174 h 354"/>
                <a:gd name="T72" fmla="*/ 69 w 200"/>
                <a:gd name="T73" fmla="*/ 93 h 354"/>
                <a:gd name="T74" fmla="*/ 86 w 200"/>
                <a:gd name="T75" fmla="*/ 57 h 354"/>
                <a:gd name="T76" fmla="*/ 86 w 200"/>
                <a:gd name="T77" fmla="*/ 57 h 354"/>
                <a:gd name="T78" fmla="*/ 123 w 200"/>
                <a:gd name="T79" fmla="*/ 1 h 354"/>
                <a:gd name="T80" fmla="*/ 125 w 200"/>
                <a:gd name="T81" fmla="*/ 6 h 354"/>
                <a:gd name="T82" fmla="*/ 87 w 200"/>
                <a:gd name="T83" fmla="*/ 127 h 354"/>
                <a:gd name="T84" fmla="*/ 87 w 200"/>
                <a:gd name="T85" fmla="*/ 133 h 354"/>
                <a:gd name="T86" fmla="*/ 85 w 200"/>
                <a:gd name="T87" fmla="*/ 159 h 354"/>
                <a:gd name="T88" fmla="*/ 188 w 200"/>
                <a:gd name="T89" fmla="*/ 163 h 354"/>
                <a:gd name="T90" fmla="*/ 192 w 200"/>
                <a:gd name="T91" fmla="*/ 169 h 354"/>
                <a:gd name="T92" fmla="*/ 197 w 200"/>
                <a:gd name="T93" fmla="*/ 191 h 354"/>
                <a:gd name="T94" fmla="*/ 199 w 200"/>
                <a:gd name="T95" fmla="*/ 250 h 354"/>
                <a:gd name="T96" fmla="*/ 191 w 200"/>
                <a:gd name="T97" fmla="*/ 337 h 354"/>
                <a:gd name="T98" fmla="*/ 186 w 200"/>
                <a:gd name="T99" fmla="*/ 341 h 354"/>
                <a:gd name="T100" fmla="*/ 87 w 200"/>
                <a:gd name="T101" fmla="*/ 354 h 354"/>
                <a:gd name="T102" fmla="*/ 51 w 200"/>
                <a:gd name="T103" fmla="*/ 351 h 354"/>
                <a:gd name="T104" fmla="*/ 15 w 200"/>
                <a:gd name="T105" fmla="*/ 341 h 354"/>
                <a:gd name="T106" fmla="*/ 9 w 200"/>
                <a:gd name="T107" fmla="*/ 339 h 354"/>
                <a:gd name="T108" fmla="*/ 2 w 200"/>
                <a:gd name="T109" fmla="*/ 225 h 354"/>
                <a:gd name="T110" fmla="*/ 1 w 200"/>
                <a:gd name="T111" fmla="*/ 179 h 354"/>
                <a:gd name="T112" fmla="*/ 1 w 200"/>
                <a:gd name="T113" fmla="*/ 171 h 354"/>
                <a:gd name="T114" fmla="*/ 9 w 200"/>
                <a:gd name="T115" fmla="*/ 154 h 354"/>
                <a:gd name="T116" fmla="*/ 43 w 200"/>
                <a:gd name="T117" fmla="*/ 90 h 354"/>
                <a:gd name="T118" fmla="*/ 65 w 200"/>
                <a:gd name="T119" fmla="*/ 57 h 354"/>
                <a:gd name="T120" fmla="*/ 118 w 200"/>
                <a:gd name="T121" fmla="*/ 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354">
                  <a:moveTo>
                    <a:pt x="115" y="332"/>
                  </a:moveTo>
                  <a:lnTo>
                    <a:pt x="115" y="335"/>
                  </a:lnTo>
                  <a:lnTo>
                    <a:pt x="112" y="336"/>
                  </a:lnTo>
                  <a:lnTo>
                    <a:pt x="114" y="339"/>
                  </a:lnTo>
                  <a:lnTo>
                    <a:pt x="119" y="339"/>
                  </a:lnTo>
                  <a:lnTo>
                    <a:pt x="115" y="332"/>
                  </a:lnTo>
                  <a:close/>
                  <a:moveTo>
                    <a:pt x="127" y="320"/>
                  </a:moveTo>
                  <a:lnTo>
                    <a:pt x="132" y="332"/>
                  </a:lnTo>
                  <a:lnTo>
                    <a:pt x="133" y="335"/>
                  </a:lnTo>
                  <a:lnTo>
                    <a:pt x="133" y="337"/>
                  </a:lnTo>
                  <a:lnTo>
                    <a:pt x="140" y="336"/>
                  </a:lnTo>
                  <a:lnTo>
                    <a:pt x="127" y="320"/>
                  </a:lnTo>
                  <a:close/>
                  <a:moveTo>
                    <a:pt x="44" y="319"/>
                  </a:moveTo>
                  <a:lnTo>
                    <a:pt x="47" y="327"/>
                  </a:lnTo>
                  <a:lnTo>
                    <a:pt x="53" y="337"/>
                  </a:lnTo>
                  <a:lnTo>
                    <a:pt x="59" y="337"/>
                  </a:lnTo>
                  <a:lnTo>
                    <a:pt x="44" y="319"/>
                  </a:lnTo>
                  <a:close/>
                  <a:moveTo>
                    <a:pt x="18" y="301"/>
                  </a:moveTo>
                  <a:lnTo>
                    <a:pt x="18" y="331"/>
                  </a:lnTo>
                  <a:lnTo>
                    <a:pt x="19" y="331"/>
                  </a:lnTo>
                  <a:lnTo>
                    <a:pt x="36" y="335"/>
                  </a:lnTo>
                  <a:lnTo>
                    <a:pt x="34" y="330"/>
                  </a:lnTo>
                  <a:lnTo>
                    <a:pt x="18" y="301"/>
                  </a:lnTo>
                  <a:close/>
                  <a:moveTo>
                    <a:pt x="171" y="298"/>
                  </a:moveTo>
                  <a:lnTo>
                    <a:pt x="179" y="324"/>
                  </a:lnTo>
                  <a:lnTo>
                    <a:pt x="179" y="327"/>
                  </a:lnTo>
                  <a:lnTo>
                    <a:pt x="178" y="328"/>
                  </a:lnTo>
                  <a:lnTo>
                    <a:pt x="177" y="330"/>
                  </a:lnTo>
                  <a:lnTo>
                    <a:pt x="174" y="330"/>
                  </a:lnTo>
                  <a:lnTo>
                    <a:pt x="173" y="331"/>
                  </a:lnTo>
                  <a:lnTo>
                    <a:pt x="170" y="332"/>
                  </a:lnTo>
                  <a:lnTo>
                    <a:pt x="167" y="332"/>
                  </a:lnTo>
                  <a:lnTo>
                    <a:pt x="165" y="331"/>
                  </a:lnTo>
                  <a:lnTo>
                    <a:pt x="162" y="330"/>
                  </a:lnTo>
                  <a:lnTo>
                    <a:pt x="162" y="328"/>
                  </a:lnTo>
                  <a:lnTo>
                    <a:pt x="165" y="333"/>
                  </a:lnTo>
                  <a:lnTo>
                    <a:pt x="180" y="332"/>
                  </a:lnTo>
                  <a:lnTo>
                    <a:pt x="180" y="313"/>
                  </a:lnTo>
                  <a:lnTo>
                    <a:pt x="179" y="311"/>
                  </a:lnTo>
                  <a:lnTo>
                    <a:pt x="178" y="309"/>
                  </a:lnTo>
                  <a:lnTo>
                    <a:pt x="171" y="298"/>
                  </a:lnTo>
                  <a:close/>
                  <a:moveTo>
                    <a:pt x="17" y="260"/>
                  </a:moveTo>
                  <a:lnTo>
                    <a:pt x="17" y="264"/>
                  </a:lnTo>
                  <a:lnTo>
                    <a:pt x="19" y="265"/>
                  </a:lnTo>
                  <a:lnTo>
                    <a:pt x="17" y="260"/>
                  </a:lnTo>
                  <a:close/>
                  <a:moveTo>
                    <a:pt x="148" y="252"/>
                  </a:moveTo>
                  <a:lnTo>
                    <a:pt x="149" y="256"/>
                  </a:lnTo>
                  <a:lnTo>
                    <a:pt x="150" y="256"/>
                  </a:lnTo>
                  <a:lnTo>
                    <a:pt x="148" y="252"/>
                  </a:lnTo>
                  <a:close/>
                  <a:moveTo>
                    <a:pt x="169" y="221"/>
                  </a:moveTo>
                  <a:lnTo>
                    <a:pt x="180" y="254"/>
                  </a:lnTo>
                  <a:lnTo>
                    <a:pt x="180" y="256"/>
                  </a:lnTo>
                  <a:lnTo>
                    <a:pt x="179" y="259"/>
                  </a:lnTo>
                  <a:lnTo>
                    <a:pt x="178" y="261"/>
                  </a:lnTo>
                  <a:lnTo>
                    <a:pt x="175" y="261"/>
                  </a:lnTo>
                  <a:lnTo>
                    <a:pt x="173" y="261"/>
                  </a:lnTo>
                  <a:lnTo>
                    <a:pt x="182" y="284"/>
                  </a:lnTo>
                  <a:lnTo>
                    <a:pt x="182" y="250"/>
                  </a:lnTo>
                  <a:lnTo>
                    <a:pt x="182" y="237"/>
                  </a:lnTo>
                  <a:lnTo>
                    <a:pt x="179" y="235"/>
                  </a:lnTo>
                  <a:lnTo>
                    <a:pt x="178" y="234"/>
                  </a:lnTo>
                  <a:lnTo>
                    <a:pt x="169" y="221"/>
                  </a:lnTo>
                  <a:close/>
                  <a:moveTo>
                    <a:pt x="18" y="187"/>
                  </a:moveTo>
                  <a:lnTo>
                    <a:pt x="17" y="218"/>
                  </a:lnTo>
                  <a:lnTo>
                    <a:pt x="18" y="218"/>
                  </a:lnTo>
                  <a:lnTo>
                    <a:pt x="19" y="220"/>
                  </a:lnTo>
                  <a:lnTo>
                    <a:pt x="26" y="231"/>
                  </a:lnTo>
                  <a:lnTo>
                    <a:pt x="18" y="214"/>
                  </a:lnTo>
                  <a:lnTo>
                    <a:pt x="17" y="210"/>
                  </a:lnTo>
                  <a:lnTo>
                    <a:pt x="18" y="208"/>
                  </a:lnTo>
                  <a:lnTo>
                    <a:pt x="19" y="204"/>
                  </a:lnTo>
                  <a:lnTo>
                    <a:pt x="22" y="203"/>
                  </a:lnTo>
                  <a:lnTo>
                    <a:pt x="18" y="187"/>
                  </a:lnTo>
                  <a:close/>
                  <a:moveTo>
                    <a:pt x="140" y="178"/>
                  </a:moveTo>
                  <a:lnTo>
                    <a:pt x="133" y="178"/>
                  </a:lnTo>
                  <a:lnTo>
                    <a:pt x="142" y="193"/>
                  </a:lnTo>
                  <a:lnTo>
                    <a:pt x="139" y="184"/>
                  </a:lnTo>
                  <a:lnTo>
                    <a:pt x="139" y="180"/>
                  </a:lnTo>
                  <a:lnTo>
                    <a:pt x="140" y="178"/>
                  </a:lnTo>
                  <a:close/>
                  <a:moveTo>
                    <a:pt x="78" y="175"/>
                  </a:moveTo>
                  <a:lnTo>
                    <a:pt x="81" y="182"/>
                  </a:lnTo>
                  <a:lnTo>
                    <a:pt x="82" y="182"/>
                  </a:lnTo>
                  <a:lnTo>
                    <a:pt x="85" y="183"/>
                  </a:lnTo>
                  <a:lnTo>
                    <a:pt x="84" y="180"/>
                  </a:lnTo>
                  <a:lnTo>
                    <a:pt x="82" y="178"/>
                  </a:lnTo>
                  <a:lnTo>
                    <a:pt x="82" y="176"/>
                  </a:lnTo>
                  <a:lnTo>
                    <a:pt x="78" y="175"/>
                  </a:lnTo>
                  <a:close/>
                  <a:moveTo>
                    <a:pt x="183" y="175"/>
                  </a:moveTo>
                  <a:lnTo>
                    <a:pt x="153" y="176"/>
                  </a:lnTo>
                  <a:lnTo>
                    <a:pt x="158" y="183"/>
                  </a:lnTo>
                  <a:lnTo>
                    <a:pt x="159" y="182"/>
                  </a:lnTo>
                  <a:lnTo>
                    <a:pt x="163" y="182"/>
                  </a:lnTo>
                  <a:lnTo>
                    <a:pt x="166" y="182"/>
                  </a:lnTo>
                  <a:lnTo>
                    <a:pt x="169" y="183"/>
                  </a:lnTo>
                  <a:lnTo>
                    <a:pt x="170" y="186"/>
                  </a:lnTo>
                  <a:lnTo>
                    <a:pt x="170" y="183"/>
                  </a:lnTo>
                  <a:lnTo>
                    <a:pt x="171" y="180"/>
                  </a:lnTo>
                  <a:lnTo>
                    <a:pt x="173" y="179"/>
                  </a:lnTo>
                  <a:lnTo>
                    <a:pt x="175" y="178"/>
                  </a:lnTo>
                  <a:lnTo>
                    <a:pt x="178" y="178"/>
                  </a:lnTo>
                  <a:lnTo>
                    <a:pt x="179" y="178"/>
                  </a:lnTo>
                  <a:lnTo>
                    <a:pt x="182" y="180"/>
                  </a:lnTo>
                  <a:lnTo>
                    <a:pt x="183" y="175"/>
                  </a:lnTo>
                  <a:close/>
                  <a:moveTo>
                    <a:pt x="46" y="174"/>
                  </a:moveTo>
                  <a:lnTo>
                    <a:pt x="46" y="176"/>
                  </a:lnTo>
                  <a:lnTo>
                    <a:pt x="47" y="175"/>
                  </a:lnTo>
                  <a:lnTo>
                    <a:pt x="46" y="174"/>
                  </a:lnTo>
                  <a:lnTo>
                    <a:pt x="46" y="174"/>
                  </a:lnTo>
                  <a:close/>
                  <a:moveTo>
                    <a:pt x="74" y="70"/>
                  </a:moveTo>
                  <a:lnTo>
                    <a:pt x="65" y="83"/>
                  </a:lnTo>
                  <a:lnTo>
                    <a:pt x="69" y="93"/>
                  </a:lnTo>
                  <a:lnTo>
                    <a:pt x="70" y="81"/>
                  </a:lnTo>
                  <a:lnTo>
                    <a:pt x="74" y="70"/>
                  </a:lnTo>
                  <a:close/>
                  <a:moveTo>
                    <a:pt x="86" y="57"/>
                  </a:moveTo>
                  <a:lnTo>
                    <a:pt x="76" y="69"/>
                  </a:lnTo>
                  <a:lnTo>
                    <a:pt x="85" y="61"/>
                  </a:lnTo>
                  <a:lnTo>
                    <a:pt x="86" y="57"/>
                  </a:lnTo>
                  <a:close/>
                  <a:moveTo>
                    <a:pt x="119" y="0"/>
                  </a:moveTo>
                  <a:lnTo>
                    <a:pt x="122" y="0"/>
                  </a:lnTo>
                  <a:lnTo>
                    <a:pt x="123" y="1"/>
                  </a:lnTo>
                  <a:lnTo>
                    <a:pt x="125" y="2"/>
                  </a:lnTo>
                  <a:lnTo>
                    <a:pt x="125" y="5"/>
                  </a:lnTo>
                  <a:lnTo>
                    <a:pt x="125" y="6"/>
                  </a:lnTo>
                  <a:lnTo>
                    <a:pt x="111" y="45"/>
                  </a:lnTo>
                  <a:lnTo>
                    <a:pt x="98" y="85"/>
                  </a:lnTo>
                  <a:lnTo>
                    <a:pt x="87" y="127"/>
                  </a:lnTo>
                  <a:lnTo>
                    <a:pt x="87" y="128"/>
                  </a:lnTo>
                  <a:lnTo>
                    <a:pt x="89" y="131"/>
                  </a:lnTo>
                  <a:lnTo>
                    <a:pt x="87" y="133"/>
                  </a:lnTo>
                  <a:lnTo>
                    <a:pt x="84" y="155"/>
                  </a:lnTo>
                  <a:lnTo>
                    <a:pt x="85" y="159"/>
                  </a:lnTo>
                  <a:lnTo>
                    <a:pt x="85" y="159"/>
                  </a:lnTo>
                  <a:lnTo>
                    <a:pt x="120" y="159"/>
                  </a:lnTo>
                  <a:lnTo>
                    <a:pt x="154" y="159"/>
                  </a:lnTo>
                  <a:lnTo>
                    <a:pt x="188" y="163"/>
                  </a:lnTo>
                  <a:lnTo>
                    <a:pt x="191" y="165"/>
                  </a:lnTo>
                  <a:lnTo>
                    <a:pt x="192" y="166"/>
                  </a:lnTo>
                  <a:lnTo>
                    <a:pt x="192" y="169"/>
                  </a:lnTo>
                  <a:lnTo>
                    <a:pt x="192" y="170"/>
                  </a:lnTo>
                  <a:lnTo>
                    <a:pt x="194" y="172"/>
                  </a:lnTo>
                  <a:lnTo>
                    <a:pt x="197" y="191"/>
                  </a:lnTo>
                  <a:lnTo>
                    <a:pt x="200" y="210"/>
                  </a:lnTo>
                  <a:lnTo>
                    <a:pt x="200" y="230"/>
                  </a:lnTo>
                  <a:lnTo>
                    <a:pt x="199" y="250"/>
                  </a:lnTo>
                  <a:lnTo>
                    <a:pt x="196" y="293"/>
                  </a:lnTo>
                  <a:lnTo>
                    <a:pt x="192" y="335"/>
                  </a:lnTo>
                  <a:lnTo>
                    <a:pt x="191" y="337"/>
                  </a:lnTo>
                  <a:lnTo>
                    <a:pt x="190" y="340"/>
                  </a:lnTo>
                  <a:lnTo>
                    <a:pt x="188" y="340"/>
                  </a:lnTo>
                  <a:lnTo>
                    <a:pt x="186" y="341"/>
                  </a:lnTo>
                  <a:lnTo>
                    <a:pt x="154" y="351"/>
                  </a:lnTo>
                  <a:lnTo>
                    <a:pt x="122" y="354"/>
                  </a:lnTo>
                  <a:lnTo>
                    <a:pt x="87" y="354"/>
                  </a:lnTo>
                  <a:lnTo>
                    <a:pt x="55" y="351"/>
                  </a:lnTo>
                  <a:lnTo>
                    <a:pt x="52" y="351"/>
                  </a:lnTo>
                  <a:lnTo>
                    <a:pt x="51" y="351"/>
                  </a:lnTo>
                  <a:lnTo>
                    <a:pt x="48" y="349"/>
                  </a:lnTo>
                  <a:lnTo>
                    <a:pt x="17" y="341"/>
                  </a:lnTo>
                  <a:lnTo>
                    <a:pt x="15" y="341"/>
                  </a:lnTo>
                  <a:lnTo>
                    <a:pt x="13" y="341"/>
                  </a:lnTo>
                  <a:lnTo>
                    <a:pt x="10" y="341"/>
                  </a:lnTo>
                  <a:lnTo>
                    <a:pt x="9" y="339"/>
                  </a:lnTo>
                  <a:lnTo>
                    <a:pt x="8" y="336"/>
                  </a:lnTo>
                  <a:lnTo>
                    <a:pt x="5" y="281"/>
                  </a:lnTo>
                  <a:lnTo>
                    <a:pt x="2" y="225"/>
                  </a:lnTo>
                  <a:lnTo>
                    <a:pt x="1" y="212"/>
                  </a:lnTo>
                  <a:lnTo>
                    <a:pt x="1" y="196"/>
                  </a:lnTo>
                  <a:lnTo>
                    <a:pt x="1" y="179"/>
                  </a:lnTo>
                  <a:lnTo>
                    <a:pt x="0" y="178"/>
                  </a:lnTo>
                  <a:lnTo>
                    <a:pt x="0" y="175"/>
                  </a:lnTo>
                  <a:lnTo>
                    <a:pt x="1" y="171"/>
                  </a:lnTo>
                  <a:lnTo>
                    <a:pt x="4" y="165"/>
                  </a:lnTo>
                  <a:lnTo>
                    <a:pt x="5" y="159"/>
                  </a:lnTo>
                  <a:lnTo>
                    <a:pt x="9" y="154"/>
                  </a:lnTo>
                  <a:lnTo>
                    <a:pt x="23" y="123"/>
                  </a:lnTo>
                  <a:lnTo>
                    <a:pt x="42" y="94"/>
                  </a:lnTo>
                  <a:lnTo>
                    <a:pt x="43" y="90"/>
                  </a:lnTo>
                  <a:lnTo>
                    <a:pt x="44" y="87"/>
                  </a:lnTo>
                  <a:lnTo>
                    <a:pt x="51" y="78"/>
                  </a:lnTo>
                  <a:lnTo>
                    <a:pt x="65" y="57"/>
                  </a:lnTo>
                  <a:lnTo>
                    <a:pt x="81" y="36"/>
                  </a:lnTo>
                  <a:lnTo>
                    <a:pt x="98" y="17"/>
                  </a:lnTo>
                  <a:lnTo>
                    <a:pt x="118" y="1"/>
                  </a:lnTo>
                  <a:lnTo>
                    <a:pt x="119" y="0"/>
                  </a:lnTo>
                  <a:close/>
                </a:path>
              </a:pathLst>
            </a:custGeom>
            <a:solidFill>
              <a:schemeClr val="tx1">
                <a:lumMod val="5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9" name="Freeform 221">
              <a:extLst>
                <a:ext uri="{FF2B5EF4-FFF2-40B4-BE49-F238E27FC236}">
                  <a16:creationId xmlns:a16="http://schemas.microsoft.com/office/drawing/2014/main" id="{E48F42CB-7554-60B1-0D7D-932303AA9AC2}"/>
                </a:ext>
              </a:extLst>
            </p:cNvPr>
            <p:cNvSpPr>
              <a:spLocks noEditPoints="1"/>
            </p:cNvSpPr>
            <p:nvPr/>
          </p:nvSpPr>
          <p:spPr bwMode="auto">
            <a:xfrm>
              <a:off x="6231997" y="9780384"/>
              <a:ext cx="437208" cy="773859"/>
            </a:xfrm>
            <a:custGeom>
              <a:avLst/>
              <a:gdLst>
                <a:gd name="T0" fmla="*/ 114 w 200"/>
                <a:gd name="T1" fmla="*/ 297 h 354"/>
                <a:gd name="T2" fmla="*/ 129 w 200"/>
                <a:gd name="T3" fmla="*/ 273 h 354"/>
                <a:gd name="T4" fmla="*/ 131 w 200"/>
                <a:gd name="T5" fmla="*/ 262 h 354"/>
                <a:gd name="T6" fmla="*/ 154 w 200"/>
                <a:gd name="T7" fmla="*/ 180 h 354"/>
                <a:gd name="T8" fmla="*/ 115 w 200"/>
                <a:gd name="T9" fmla="*/ 171 h 354"/>
                <a:gd name="T10" fmla="*/ 116 w 200"/>
                <a:gd name="T11" fmla="*/ 179 h 354"/>
                <a:gd name="T12" fmla="*/ 118 w 200"/>
                <a:gd name="T13" fmla="*/ 172 h 354"/>
                <a:gd name="T14" fmla="*/ 30 w 200"/>
                <a:gd name="T15" fmla="*/ 171 h 354"/>
                <a:gd name="T16" fmla="*/ 25 w 200"/>
                <a:gd name="T17" fmla="*/ 176 h 354"/>
                <a:gd name="T18" fmla="*/ 18 w 200"/>
                <a:gd name="T19" fmla="*/ 174 h 354"/>
                <a:gd name="T20" fmla="*/ 42 w 200"/>
                <a:gd name="T21" fmla="*/ 171 h 354"/>
                <a:gd name="T22" fmla="*/ 34 w 200"/>
                <a:gd name="T23" fmla="*/ 172 h 354"/>
                <a:gd name="T24" fmla="*/ 57 w 200"/>
                <a:gd name="T25" fmla="*/ 161 h 354"/>
                <a:gd name="T26" fmla="*/ 60 w 200"/>
                <a:gd name="T27" fmla="*/ 176 h 354"/>
                <a:gd name="T28" fmla="*/ 173 w 200"/>
                <a:gd name="T29" fmla="*/ 123 h 354"/>
                <a:gd name="T30" fmla="*/ 182 w 200"/>
                <a:gd name="T31" fmla="*/ 148 h 354"/>
                <a:gd name="T32" fmla="*/ 182 w 200"/>
                <a:gd name="T33" fmla="*/ 169 h 354"/>
                <a:gd name="T34" fmla="*/ 181 w 200"/>
                <a:gd name="T35" fmla="*/ 135 h 354"/>
                <a:gd name="T36" fmla="*/ 52 w 200"/>
                <a:gd name="T37" fmla="*/ 102 h 354"/>
                <a:gd name="T38" fmla="*/ 181 w 200"/>
                <a:gd name="T39" fmla="*/ 89 h 354"/>
                <a:gd name="T40" fmla="*/ 181 w 200"/>
                <a:gd name="T41" fmla="*/ 89 h 354"/>
                <a:gd name="T42" fmla="*/ 18 w 200"/>
                <a:gd name="T43" fmla="*/ 118 h 354"/>
                <a:gd name="T44" fmla="*/ 31 w 200"/>
                <a:gd name="T45" fmla="*/ 133 h 354"/>
                <a:gd name="T46" fmla="*/ 19 w 200"/>
                <a:gd name="T47" fmla="*/ 95 h 354"/>
                <a:gd name="T48" fmla="*/ 27 w 200"/>
                <a:gd name="T49" fmla="*/ 93 h 354"/>
                <a:gd name="T50" fmla="*/ 19 w 200"/>
                <a:gd name="T51" fmla="*/ 22 h 354"/>
                <a:gd name="T52" fmla="*/ 22 w 200"/>
                <a:gd name="T53" fmla="*/ 46 h 354"/>
                <a:gd name="T54" fmla="*/ 21 w 200"/>
                <a:gd name="T55" fmla="*/ 27 h 354"/>
                <a:gd name="T56" fmla="*/ 26 w 200"/>
                <a:gd name="T57" fmla="*/ 26 h 354"/>
                <a:gd name="T58" fmla="*/ 33 w 200"/>
                <a:gd name="T59" fmla="*/ 22 h 354"/>
                <a:gd name="T60" fmla="*/ 38 w 200"/>
                <a:gd name="T61" fmla="*/ 26 h 354"/>
                <a:gd name="T62" fmla="*/ 166 w 200"/>
                <a:gd name="T63" fmla="*/ 26 h 354"/>
                <a:gd name="T64" fmla="*/ 181 w 200"/>
                <a:gd name="T65" fmla="*/ 23 h 354"/>
                <a:gd name="T66" fmla="*/ 60 w 200"/>
                <a:gd name="T67" fmla="*/ 18 h 354"/>
                <a:gd name="T68" fmla="*/ 67 w 200"/>
                <a:gd name="T69" fmla="*/ 19 h 354"/>
                <a:gd name="T70" fmla="*/ 156 w 200"/>
                <a:gd name="T71" fmla="*/ 35 h 354"/>
                <a:gd name="T72" fmla="*/ 141 w 200"/>
                <a:gd name="T73" fmla="*/ 17 h 354"/>
                <a:gd name="T74" fmla="*/ 84 w 200"/>
                <a:gd name="T75" fmla="*/ 23 h 354"/>
                <a:gd name="T76" fmla="*/ 86 w 200"/>
                <a:gd name="T77" fmla="*/ 15 h 354"/>
                <a:gd name="T78" fmla="*/ 145 w 200"/>
                <a:gd name="T79" fmla="*/ 4 h 354"/>
                <a:gd name="T80" fmla="*/ 152 w 200"/>
                <a:gd name="T81" fmla="*/ 5 h 354"/>
                <a:gd name="T82" fmla="*/ 187 w 200"/>
                <a:gd name="T83" fmla="*/ 13 h 354"/>
                <a:gd name="T84" fmla="*/ 191 w 200"/>
                <a:gd name="T85" fmla="*/ 18 h 354"/>
                <a:gd name="T86" fmla="*/ 198 w 200"/>
                <a:gd name="T87" fmla="*/ 142 h 354"/>
                <a:gd name="T88" fmla="*/ 200 w 200"/>
                <a:gd name="T89" fmla="*/ 176 h 354"/>
                <a:gd name="T90" fmla="*/ 196 w 200"/>
                <a:gd name="T91" fmla="*/ 190 h 354"/>
                <a:gd name="T92" fmla="*/ 177 w 200"/>
                <a:gd name="T93" fmla="*/ 231 h 354"/>
                <a:gd name="T94" fmla="*/ 156 w 200"/>
                <a:gd name="T95" fmla="*/ 267 h 354"/>
                <a:gd name="T96" fmla="*/ 119 w 200"/>
                <a:gd name="T97" fmla="*/ 318 h 354"/>
                <a:gd name="T98" fmla="*/ 81 w 200"/>
                <a:gd name="T99" fmla="*/ 354 h 354"/>
                <a:gd name="T100" fmla="*/ 74 w 200"/>
                <a:gd name="T101" fmla="*/ 352 h 354"/>
                <a:gd name="T102" fmla="*/ 89 w 200"/>
                <a:gd name="T103" fmla="*/ 309 h 354"/>
                <a:gd name="T104" fmla="*/ 111 w 200"/>
                <a:gd name="T105" fmla="*/ 226 h 354"/>
                <a:gd name="T106" fmla="*/ 116 w 200"/>
                <a:gd name="T107" fmla="*/ 200 h 354"/>
                <a:gd name="T108" fmla="*/ 80 w 200"/>
                <a:gd name="T109" fmla="*/ 196 h 354"/>
                <a:gd name="T110" fmla="*/ 9 w 200"/>
                <a:gd name="T111" fmla="*/ 190 h 354"/>
                <a:gd name="T112" fmla="*/ 8 w 200"/>
                <a:gd name="T113" fmla="*/ 184 h 354"/>
                <a:gd name="T114" fmla="*/ 0 w 200"/>
                <a:gd name="T115" fmla="*/ 144 h 354"/>
                <a:gd name="T116" fmla="*/ 4 w 200"/>
                <a:gd name="T117" fmla="*/ 61 h 354"/>
                <a:gd name="T118" fmla="*/ 10 w 200"/>
                <a:gd name="T119" fmla="*/ 15 h 354"/>
                <a:gd name="T120" fmla="*/ 46 w 200"/>
                <a:gd name="T121" fmla="*/ 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354">
                  <a:moveTo>
                    <a:pt x="123" y="285"/>
                  </a:moveTo>
                  <a:lnTo>
                    <a:pt x="115" y="293"/>
                  </a:lnTo>
                  <a:lnTo>
                    <a:pt x="114" y="297"/>
                  </a:lnTo>
                  <a:lnTo>
                    <a:pt x="123" y="285"/>
                  </a:lnTo>
                  <a:close/>
                  <a:moveTo>
                    <a:pt x="131" y="262"/>
                  </a:moveTo>
                  <a:lnTo>
                    <a:pt x="129" y="273"/>
                  </a:lnTo>
                  <a:lnTo>
                    <a:pt x="126" y="284"/>
                  </a:lnTo>
                  <a:lnTo>
                    <a:pt x="135" y="271"/>
                  </a:lnTo>
                  <a:lnTo>
                    <a:pt x="131" y="262"/>
                  </a:lnTo>
                  <a:close/>
                  <a:moveTo>
                    <a:pt x="153" y="178"/>
                  </a:moveTo>
                  <a:lnTo>
                    <a:pt x="153" y="179"/>
                  </a:lnTo>
                  <a:lnTo>
                    <a:pt x="154" y="180"/>
                  </a:lnTo>
                  <a:lnTo>
                    <a:pt x="154" y="180"/>
                  </a:lnTo>
                  <a:lnTo>
                    <a:pt x="153" y="178"/>
                  </a:lnTo>
                  <a:close/>
                  <a:moveTo>
                    <a:pt x="115" y="171"/>
                  </a:moveTo>
                  <a:lnTo>
                    <a:pt x="116" y="174"/>
                  </a:lnTo>
                  <a:lnTo>
                    <a:pt x="118" y="176"/>
                  </a:lnTo>
                  <a:lnTo>
                    <a:pt x="116" y="179"/>
                  </a:lnTo>
                  <a:lnTo>
                    <a:pt x="122" y="179"/>
                  </a:lnTo>
                  <a:lnTo>
                    <a:pt x="119" y="172"/>
                  </a:lnTo>
                  <a:lnTo>
                    <a:pt x="118" y="172"/>
                  </a:lnTo>
                  <a:lnTo>
                    <a:pt x="115" y="171"/>
                  </a:lnTo>
                  <a:close/>
                  <a:moveTo>
                    <a:pt x="30" y="169"/>
                  </a:moveTo>
                  <a:lnTo>
                    <a:pt x="30" y="171"/>
                  </a:lnTo>
                  <a:lnTo>
                    <a:pt x="29" y="174"/>
                  </a:lnTo>
                  <a:lnTo>
                    <a:pt x="27" y="175"/>
                  </a:lnTo>
                  <a:lnTo>
                    <a:pt x="25" y="176"/>
                  </a:lnTo>
                  <a:lnTo>
                    <a:pt x="22" y="176"/>
                  </a:lnTo>
                  <a:lnTo>
                    <a:pt x="19" y="176"/>
                  </a:lnTo>
                  <a:lnTo>
                    <a:pt x="18" y="174"/>
                  </a:lnTo>
                  <a:lnTo>
                    <a:pt x="17" y="180"/>
                  </a:lnTo>
                  <a:lnTo>
                    <a:pt x="47" y="178"/>
                  </a:lnTo>
                  <a:lnTo>
                    <a:pt x="42" y="171"/>
                  </a:lnTo>
                  <a:lnTo>
                    <a:pt x="39" y="172"/>
                  </a:lnTo>
                  <a:lnTo>
                    <a:pt x="37" y="174"/>
                  </a:lnTo>
                  <a:lnTo>
                    <a:pt x="34" y="172"/>
                  </a:lnTo>
                  <a:lnTo>
                    <a:pt x="31" y="171"/>
                  </a:lnTo>
                  <a:lnTo>
                    <a:pt x="30" y="169"/>
                  </a:lnTo>
                  <a:close/>
                  <a:moveTo>
                    <a:pt x="57" y="161"/>
                  </a:moveTo>
                  <a:lnTo>
                    <a:pt x="61" y="171"/>
                  </a:lnTo>
                  <a:lnTo>
                    <a:pt x="61" y="174"/>
                  </a:lnTo>
                  <a:lnTo>
                    <a:pt x="60" y="176"/>
                  </a:lnTo>
                  <a:lnTo>
                    <a:pt x="67" y="176"/>
                  </a:lnTo>
                  <a:lnTo>
                    <a:pt x="57" y="161"/>
                  </a:lnTo>
                  <a:close/>
                  <a:moveTo>
                    <a:pt x="173" y="123"/>
                  </a:moveTo>
                  <a:lnTo>
                    <a:pt x="182" y="141"/>
                  </a:lnTo>
                  <a:lnTo>
                    <a:pt x="183" y="144"/>
                  </a:lnTo>
                  <a:lnTo>
                    <a:pt x="182" y="148"/>
                  </a:lnTo>
                  <a:lnTo>
                    <a:pt x="181" y="150"/>
                  </a:lnTo>
                  <a:lnTo>
                    <a:pt x="178" y="152"/>
                  </a:lnTo>
                  <a:lnTo>
                    <a:pt x="182" y="169"/>
                  </a:lnTo>
                  <a:lnTo>
                    <a:pt x="183" y="137"/>
                  </a:lnTo>
                  <a:lnTo>
                    <a:pt x="182" y="136"/>
                  </a:lnTo>
                  <a:lnTo>
                    <a:pt x="181" y="135"/>
                  </a:lnTo>
                  <a:lnTo>
                    <a:pt x="173" y="123"/>
                  </a:lnTo>
                  <a:close/>
                  <a:moveTo>
                    <a:pt x="50" y="98"/>
                  </a:moveTo>
                  <a:lnTo>
                    <a:pt x="52" y="102"/>
                  </a:lnTo>
                  <a:lnTo>
                    <a:pt x="51" y="98"/>
                  </a:lnTo>
                  <a:lnTo>
                    <a:pt x="50" y="98"/>
                  </a:lnTo>
                  <a:close/>
                  <a:moveTo>
                    <a:pt x="181" y="89"/>
                  </a:moveTo>
                  <a:lnTo>
                    <a:pt x="183" y="94"/>
                  </a:lnTo>
                  <a:lnTo>
                    <a:pt x="183" y="90"/>
                  </a:lnTo>
                  <a:lnTo>
                    <a:pt x="181" y="89"/>
                  </a:lnTo>
                  <a:close/>
                  <a:moveTo>
                    <a:pt x="18" y="70"/>
                  </a:moveTo>
                  <a:lnTo>
                    <a:pt x="18" y="104"/>
                  </a:lnTo>
                  <a:lnTo>
                    <a:pt x="18" y="118"/>
                  </a:lnTo>
                  <a:lnTo>
                    <a:pt x="21" y="119"/>
                  </a:lnTo>
                  <a:lnTo>
                    <a:pt x="22" y="121"/>
                  </a:lnTo>
                  <a:lnTo>
                    <a:pt x="31" y="133"/>
                  </a:lnTo>
                  <a:lnTo>
                    <a:pt x="19" y="100"/>
                  </a:lnTo>
                  <a:lnTo>
                    <a:pt x="19" y="98"/>
                  </a:lnTo>
                  <a:lnTo>
                    <a:pt x="19" y="95"/>
                  </a:lnTo>
                  <a:lnTo>
                    <a:pt x="22" y="94"/>
                  </a:lnTo>
                  <a:lnTo>
                    <a:pt x="25" y="93"/>
                  </a:lnTo>
                  <a:lnTo>
                    <a:pt x="27" y="93"/>
                  </a:lnTo>
                  <a:lnTo>
                    <a:pt x="18" y="70"/>
                  </a:lnTo>
                  <a:close/>
                  <a:moveTo>
                    <a:pt x="35" y="21"/>
                  </a:moveTo>
                  <a:lnTo>
                    <a:pt x="19" y="22"/>
                  </a:lnTo>
                  <a:lnTo>
                    <a:pt x="18" y="42"/>
                  </a:lnTo>
                  <a:lnTo>
                    <a:pt x="21" y="43"/>
                  </a:lnTo>
                  <a:lnTo>
                    <a:pt x="22" y="46"/>
                  </a:lnTo>
                  <a:lnTo>
                    <a:pt x="27" y="56"/>
                  </a:lnTo>
                  <a:lnTo>
                    <a:pt x="21" y="30"/>
                  </a:lnTo>
                  <a:lnTo>
                    <a:pt x="21" y="27"/>
                  </a:lnTo>
                  <a:lnTo>
                    <a:pt x="22" y="26"/>
                  </a:lnTo>
                  <a:lnTo>
                    <a:pt x="23" y="26"/>
                  </a:lnTo>
                  <a:lnTo>
                    <a:pt x="26" y="26"/>
                  </a:lnTo>
                  <a:lnTo>
                    <a:pt x="27" y="23"/>
                  </a:lnTo>
                  <a:lnTo>
                    <a:pt x="30" y="22"/>
                  </a:lnTo>
                  <a:lnTo>
                    <a:pt x="33" y="22"/>
                  </a:lnTo>
                  <a:lnTo>
                    <a:pt x="35" y="23"/>
                  </a:lnTo>
                  <a:lnTo>
                    <a:pt x="38" y="25"/>
                  </a:lnTo>
                  <a:lnTo>
                    <a:pt x="38" y="26"/>
                  </a:lnTo>
                  <a:lnTo>
                    <a:pt x="35" y="21"/>
                  </a:lnTo>
                  <a:close/>
                  <a:moveTo>
                    <a:pt x="163" y="19"/>
                  </a:moveTo>
                  <a:lnTo>
                    <a:pt x="166" y="26"/>
                  </a:lnTo>
                  <a:lnTo>
                    <a:pt x="182" y="53"/>
                  </a:lnTo>
                  <a:lnTo>
                    <a:pt x="182" y="23"/>
                  </a:lnTo>
                  <a:lnTo>
                    <a:pt x="181" y="23"/>
                  </a:lnTo>
                  <a:lnTo>
                    <a:pt x="163" y="19"/>
                  </a:lnTo>
                  <a:close/>
                  <a:moveTo>
                    <a:pt x="67" y="17"/>
                  </a:moveTo>
                  <a:lnTo>
                    <a:pt x="60" y="18"/>
                  </a:lnTo>
                  <a:lnTo>
                    <a:pt x="73" y="34"/>
                  </a:lnTo>
                  <a:lnTo>
                    <a:pt x="68" y="22"/>
                  </a:lnTo>
                  <a:lnTo>
                    <a:pt x="67" y="19"/>
                  </a:lnTo>
                  <a:lnTo>
                    <a:pt x="67" y="17"/>
                  </a:lnTo>
                  <a:close/>
                  <a:moveTo>
                    <a:pt x="141" y="17"/>
                  </a:moveTo>
                  <a:lnTo>
                    <a:pt x="156" y="35"/>
                  </a:lnTo>
                  <a:lnTo>
                    <a:pt x="152" y="28"/>
                  </a:lnTo>
                  <a:lnTo>
                    <a:pt x="146" y="17"/>
                  </a:lnTo>
                  <a:lnTo>
                    <a:pt x="141" y="17"/>
                  </a:lnTo>
                  <a:close/>
                  <a:moveTo>
                    <a:pt x="86" y="15"/>
                  </a:moveTo>
                  <a:lnTo>
                    <a:pt x="81" y="17"/>
                  </a:lnTo>
                  <a:lnTo>
                    <a:pt x="84" y="23"/>
                  </a:lnTo>
                  <a:lnTo>
                    <a:pt x="85" y="21"/>
                  </a:lnTo>
                  <a:lnTo>
                    <a:pt x="88" y="18"/>
                  </a:lnTo>
                  <a:lnTo>
                    <a:pt x="86" y="15"/>
                  </a:lnTo>
                  <a:close/>
                  <a:moveTo>
                    <a:pt x="78" y="0"/>
                  </a:moveTo>
                  <a:lnTo>
                    <a:pt x="112" y="0"/>
                  </a:lnTo>
                  <a:lnTo>
                    <a:pt x="145" y="4"/>
                  </a:lnTo>
                  <a:lnTo>
                    <a:pt x="148" y="4"/>
                  </a:lnTo>
                  <a:lnTo>
                    <a:pt x="149" y="4"/>
                  </a:lnTo>
                  <a:lnTo>
                    <a:pt x="152" y="5"/>
                  </a:lnTo>
                  <a:lnTo>
                    <a:pt x="183" y="13"/>
                  </a:lnTo>
                  <a:lnTo>
                    <a:pt x="184" y="13"/>
                  </a:lnTo>
                  <a:lnTo>
                    <a:pt x="187" y="13"/>
                  </a:lnTo>
                  <a:lnTo>
                    <a:pt x="188" y="14"/>
                  </a:lnTo>
                  <a:lnTo>
                    <a:pt x="191" y="15"/>
                  </a:lnTo>
                  <a:lnTo>
                    <a:pt x="191" y="18"/>
                  </a:lnTo>
                  <a:lnTo>
                    <a:pt x="195" y="73"/>
                  </a:lnTo>
                  <a:lnTo>
                    <a:pt x="198" y="129"/>
                  </a:lnTo>
                  <a:lnTo>
                    <a:pt x="198" y="142"/>
                  </a:lnTo>
                  <a:lnTo>
                    <a:pt x="199" y="159"/>
                  </a:lnTo>
                  <a:lnTo>
                    <a:pt x="199" y="175"/>
                  </a:lnTo>
                  <a:lnTo>
                    <a:pt x="200" y="176"/>
                  </a:lnTo>
                  <a:lnTo>
                    <a:pt x="200" y="179"/>
                  </a:lnTo>
                  <a:lnTo>
                    <a:pt x="198" y="184"/>
                  </a:lnTo>
                  <a:lnTo>
                    <a:pt x="196" y="190"/>
                  </a:lnTo>
                  <a:lnTo>
                    <a:pt x="195" y="195"/>
                  </a:lnTo>
                  <a:lnTo>
                    <a:pt x="191" y="200"/>
                  </a:lnTo>
                  <a:lnTo>
                    <a:pt x="177" y="231"/>
                  </a:lnTo>
                  <a:lnTo>
                    <a:pt x="158" y="260"/>
                  </a:lnTo>
                  <a:lnTo>
                    <a:pt x="157" y="264"/>
                  </a:lnTo>
                  <a:lnTo>
                    <a:pt x="156" y="267"/>
                  </a:lnTo>
                  <a:lnTo>
                    <a:pt x="149" y="276"/>
                  </a:lnTo>
                  <a:lnTo>
                    <a:pt x="135" y="297"/>
                  </a:lnTo>
                  <a:lnTo>
                    <a:pt x="119" y="318"/>
                  </a:lnTo>
                  <a:lnTo>
                    <a:pt x="102" y="337"/>
                  </a:lnTo>
                  <a:lnTo>
                    <a:pt x="82" y="353"/>
                  </a:lnTo>
                  <a:lnTo>
                    <a:pt x="81" y="354"/>
                  </a:lnTo>
                  <a:lnTo>
                    <a:pt x="78" y="354"/>
                  </a:lnTo>
                  <a:lnTo>
                    <a:pt x="76" y="353"/>
                  </a:lnTo>
                  <a:lnTo>
                    <a:pt x="74" y="352"/>
                  </a:lnTo>
                  <a:lnTo>
                    <a:pt x="73" y="351"/>
                  </a:lnTo>
                  <a:lnTo>
                    <a:pt x="74" y="348"/>
                  </a:lnTo>
                  <a:lnTo>
                    <a:pt x="89" y="309"/>
                  </a:lnTo>
                  <a:lnTo>
                    <a:pt x="102" y="269"/>
                  </a:lnTo>
                  <a:lnTo>
                    <a:pt x="112" y="227"/>
                  </a:lnTo>
                  <a:lnTo>
                    <a:pt x="111" y="226"/>
                  </a:lnTo>
                  <a:lnTo>
                    <a:pt x="111" y="224"/>
                  </a:lnTo>
                  <a:lnTo>
                    <a:pt x="112" y="221"/>
                  </a:lnTo>
                  <a:lnTo>
                    <a:pt x="116" y="200"/>
                  </a:lnTo>
                  <a:lnTo>
                    <a:pt x="115" y="195"/>
                  </a:lnTo>
                  <a:lnTo>
                    <a:pt x="115" y="195"/>
                  </a:lnTo>
                  <a:lnTo>
                    <a:pt x="80" y="196"/>
                  </a:lnTo>
                  <a:lnTo>
                    <a:pt x="46" y="195"/>
                  </a:lnTo>
                  <a:lnTo>
                    <a:pt x="12" y="191"/>
                  </a:lnTo>
                  <a:lnTo>
                    <a:pt x="9" y="190"/>
                  </a:lnTo>
                  <a:lnTo>
                    <a:pt x="8" y="188"/>
                  </a:lnTo>
                  <a:lnTo>
                    <a:pt x="8" y="186"/>
                  </a:lnTo>
                  <a:lnTo>
                    <a:pt x="8" y="184"/>
                  </a:lnTo>
                  <a:lnTo>
                    <a:pt x="6" y="182"/>
                  </a:lnTo>
                  <a:lnTo>
                    <a:pt x="1" y="163"/>
                  </a:lnTo>
                  <a:lnTo>
                    <a:pt x="0" y="144"/>
                  </a:lnTo>
                  <a:lnTo>
                    <a:pt x="0" y="124"/>
                  </a:lnTo>
                  <a:lnTo>
                    <a:pt x="1" y="104"/>
                  </a:lnTo>
                  <a:lnTo>
                    <a:pt x="4" y="61"/>
                  </a:lnTo>
                  <a:lnTo>
                    <a:pt x="8" y="19"/>
                  </a:lnTo>
                  <a:lnTo>
                    <a:pt x="8" y="17"/>
                  </a:lnTo>
                  <a:lnTo>
                    <a:pt x="10" y="15"/>
                  </a:lnTo>
                  <a:lnTo>
                    <a:pt x="12" y="14"/>
                  </a:lnTo>
                  <a:lnTo>
                    <a:pt x="14" y="13"/>
                  </a:lnTo>
                  <a:lnTo>
                    <a:pt x="46" y="4"/>
                  </a:lnTo>
                  <a:lnTo>
                    <a:pt x="78" y="0"/>
                  </a:lnTo>
                  <a:close/>
                </a:path>
              </a:pathLst>
            </a:custGeom>
            <a:solidFill>
              <a:schemeClr val="tx1">
                <a:lumMod val="5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00" name="Freeform 222">
              <a:extLst>
                <a:ext uri="{FF2B5EF4-FFF2-40B4-BE49-F238E27FC236}">
                  <a16:creationId xmlns:a16="http://schemas.microsoft.com/office/drawing/2014/main" id="{30909AC1-A01D-C4DD-5A62-F08A2BDFD450}"/>
                </a:ext>
              </a:extLst>
            </p:cNvPr>
            <p:cNvSpPr>
              <a:spLocks noEditPoints="1"/>
            </p:cNvSpPr>
            <p:nvPr/>
          </p:nvSpPr>
          <p:spPr bwMode="auto">
            <a:xfrm>
              <a:off x="5748882" y="9791315"/>
              <a:ext cx="435023" cy="776045"/>
            </a:xfrm>
            <a:custGeom>
              <a:avLst/>
              <a:gdLst>
                <a:gd name="T0" fmla="*/ 114 w 199"/>
                <a:gd name="T1" fmla="*/ 298 h 355"/>
                <a:gd name="T2" fmla="*/ 128 w 199"/>
                <a:gd name="T3" fmla="*/ 275 h 355"/>
                <a:gd name="T4" fmla="*/ 131 w 199"/>
                <a:gd name="T5" fmla="*/ 263 h 355"/>
                <a:gd name="T6" fmla="*/ 154 w 199"/>
                <a:gd name="T7" fmla="*/ 182 h 355"/>
                <a:gd name="T8" fmla="*/ 115 w 199"/>
                <a:gd name="T9" fmla="*/ 173 h 355"/>
                <a:gd name="T10" fmla="*/ 116 w 199"/>
                <a:gd name="T11" fmla="*/ 179 h 355"/>
                <a:gd name="T12" fmla="*/ 116 w 199"/>
                <a:gd name="T13" fmla="*/ 173 h 355"/>
                <a:gd name="T14" fmla="*/ 28 w 199"/>
                <a:gd name="T15" fmla="*/ 171 h 355"/>
                <a:gd name="T16" fmla="*/ 23 w 199"/>
                <a:gd name="T17" fmla="*/ 178 h 355"/>
                <a:gd name="T18" fmla="*/ 17 w 199"/>
                <a:gd name="T19" fmla="*/ 175 h 355"/>
                <a:gd name="T20" fmla="*/ 42 w 199"/>
                <a:gd name="T21" fmla="*/ 173 h 355"/>
                <a:gd name="T22" fmla="*/ 34 w 199"/>
                <a:gd name="T23" fmla="*/ 174 h 355"/>
                <a:gd name="T24" fmla="*/ 56 w 199"/>
                <a:gd name="T25" fmla="*/ 161 h 355"/>
                <a:gd name="T26" fmla="*/ 60 w 199"/>
                <a:gd name="T27" fmla="*/ 178 h 355"/>
                <a:gd name="T28" fmla="*/ 172 w 199"/>
                <a:gd name="T29" fmla="*/ 124 h 355"/>
                <a:gd name="T30" fmla="*/ 180 w 199"/>
                <a:gd name="T31" fmla="*/ 148 h 355"/>
                <a:gd name="T32" fmla="*/ 182 w 199"/>
                <a:gd name="T33" fmla="*/ 169 h 355"/>
                <a:gd name="T34" fmla="*/ 179 w 199"/>
                <a:gd name="T35" fmla="*/ 135 h 355"/>
                <a:gd name="T36" fmla="*/ 51 w 199"/>
                <a:gd name="T37" fmla="*/ 103 h 355"/>
                <a:gd name="T38" fmla="*/ 180 w 199"/>
                <a:gd name="T39" fmla="*/ 89 h 355"/>
                <a:gd name="T40" fmla="*/ 180 w 199"/>
                <a:gd name="T41" fmla="*/ 89 h 355"/>
                <a:gd name="T42" fmla="*/ 17 w 199"/>
                <a:gd name="T43" fmla="*/ 119 h 355"/>
                <a:gd name="T44" fmla="*/ 30 w 199"/>
                <a:gd name="T45" fmla="*/ 135 h 355"/>
                <a:gd name="T46" fmla="*/ 19 w 199"/>
                <a:gd name="T47" fmla="*/ 95 h 355"/>
                <a:gd name="T48" fmla="*/ 26 w 199"/>
                <a:gd name="T49" fmla="*/ 93 h 355"/>
                <a:gd name="T50" fmla="*/ 18 w 199"/>
                <a:gd name="T51" fmla="*/ 23 h 355"/>
                <a:gd name="T52" fmla="*/ 22 w 199"/>
                <a:gd name="T53" fmla="*/ 46 h 355"/>
                <a:gd name="T54" fmla="*/ 19 w 199"/>
                <a:gd name="T55" fmla="*/ 29 h 355"/>
                <a:gd name="T56" fmla="*/ 24 w 199"/>
                <a:gd name="T57" fmla="*/ 26 h 355"/>
                <a:gd name="T58" fmla="*/ 31 w 199"/>
                <a:gd name="T59" fmla="*/ 23 h 355"/>
                <a:gd name="T60" fmla="*/ 36 w 199"/>
                <a:gd name="T61" fmla="*/ 27 h 355"/>
                <a:gd name="T62" fmla="*/ 165 w 199"/>
                <a:gd name="T63" fmla="*/ 26 h 355"/>
                <a:gd name="T64" fmla="*/ 179 w 199"/>
                <a:gd name="T65" fmla="*/ 25 h 355"/>
                <a:gd name="T66" fmla="*/ 60 w 199"/>
                <a:gd name="T67" fmla="*/ 18 h 355"/>
                <a:gd name="T68" fmla="*/ 65 w 199"/>
                <a:gd name="T69" fmla="*/ 20 h 355"/>
                <a:gd name="T70" fmla="*/ 154 w 199"/>
                <a:gd name="T71" fmla="*/ 37 h 355"/>
                <a:gd name="T72" fmla="*/ 141 w 199"/>
                <a:gd name="T73" fmla="*/ 18 h 355"/>
                <a:gd name="T74" fmla="*/ 83 w 199"/>
                <a:gd name="T75" fmla="*/ 23 h 355"/>
                <a:gd name="T76" fmla="*/ 86 w 199"/>
                <a:gd name="T77" fmla="*/ 17 h 355"/>
                <a:gd name="T78" fmla="*/ 144 w 199"/>
                <a:gd name="T79" fmla="*/ 5 h 355"/>
                <a:gd name="T80" fmla="*/ 150 w 199"/>
                <a:gd name="T81" fmla="*/ 5 h 355"/>
                <a:gd name="T82" fmla="*/ 186 w 199"/>
                <a:gd name="T83" fmla="*/ 13 h 355"/>
                <a:gd name="T84" fmla="*/ 191 w 199"/>
                <a:gd name="T85" fmla="*/ 18 h 355"/>
                <a:gd name="T86" fmla="*/ 197 w 199"/>
                <a:gd name="T87" fmla="*/ 144 h 355"/>
                <a:gd name="T88" fmla="*/ 199 w 199"/>
                <a:gd name="T89" fmla="*/ 178 h 355"/>
                <a:gd name="T90" fmla="*/ 196 w 199"/>
                <a:gd name="T91" fmla="*/ 191 h 355"/>
                <a:gd name="T92" fmla="*/ 175 w 199"/>
                <a:gd name="T93" fmla="*/ 232 h 355"/>
                <a:gd name="T94" fmla="*/ 154 w 199"/>
                <a:gd name="T95" fmla="*/ 267 h 355"/>
                <a:gd name="T96" fmla="*/ 117 w 199"/>
                <a:gd name="T97" fmla="*/ 318 h 355"/>
                <a:gd name="T98" fmla="*/ 79 w 199"/>
                <a:gd name="T99" fmla="*/ 355 h 355"/>
                <a:gd name="T100" fmla="*/ 73 w 199"/>
                <a:gd name="T101" fmla="*/ 353 h 355"/>
                <a:gd name="T102" fmla="*/ 87 w 199"/>
                <a:gd name="T103" fmla="*/ 310 h 355"/>
                <a:gd name="T104" fmla="*/ 111 w 199"/>
                <a:gd name="T105" fmla="*/ 228 h 355"/>
                <a:gd name="T106" fmla="*/ 115 w 199"/>
                <a:gd name="T107" fmla="*/ 200 h 355"/>
                <a:gd name="T108" fmla="*/ 78 w 199"/>
                <a:gd name="T109" fmla="*/ 196 h 355"/>
                <a:gd name="T110" fmla="*/ 7 w 199"/>
                <a:gd name="T111" fmla="*/ 191 h 355"/>
                <a:gd name="T112" fmla="*/ 6 w 199"/>
                <a:gd name="T113" fmla="*/ 185 h 355"/>
                <a:gd name="T114" fmla="*/ 0 w 199"/>
                <a:gd name="T115" fmla="*/ 145 h 355"/>
                <a:gd name="T116" fmla="*/ 2 w 199"/>
                <a:gd name="T117" fmla="*/ 63 h 355"/>
                <a:gd name="T118" fmla="*/ 9 w 199"/>
                <a:gd name="T119" fmla="*/ 16 h 355"/>
                <a:gd name="T120" fmla="*/ 44 w 199"/>
                <a:gd name="T121" fmla="*/ 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355">
                  <a:moveTo>
                    <a:pt x="123" y="287"/>
                  </a:moveTo>
                  <a:lnTo>
                    <a:pt x="115" y="294"/>
                  </a:lnTo>
                  <a:lnTo>
                    <a:pt x="114" y="298"/>
                  </a:lnTo>
                  <a:lnTo>
                    <a:pt x="123" y="287"/>
                  </a:lnTo>
                  <a:close/>
                  <a:moveTo>
                    <a:pt x="131" y="263"/>
                  </a:moveTo>
                  <a:lnTo>
                    <a:pt x="128" y="275"/>
                  </a:lnTo>
                  <a:lnTo>
                    <a:pt x="124" y="284"/>
                  </a:lnTo>
                  <a:lnTo>
                    <a:pt x="134" y="271"/>
                  </a:lnTo>
                  <a:lnTo>
                    <a:pt x="131" y="263"/>
                  </a:lnTo>
                  <a:close/>
                  <a:moveTo>
                    <a:pt x="153" y="178"/>
                  </a:moveTo>
                  <a:lnTo>
                    <a:pt x="153" y="179"/>
                  </a:lnTo>
                  <a:lnTo>
                    <a:pt x="154" y="182"/>
                  </a:lnTo>
                  <a:lnTo>
                    <a:pt x="154" y="182"/>
                  </a:lnTo>
                  <a:lnTo>
                    <a:pt x="153" y="178"/>
                  </a:lnTo>
                  <a:close/>
                  <a:moveTo>
                    <a:pt x="115" y="173"/>
                  </a:moveTo>
                  <a:lnTo>
                    <a:pt x="116" y="175"/>
                  </a:lnTo>
                  <a:lnTo>
                    <a:pt x="116" y="177"/>
                  </a:lnTo>
                  <a:lnTo>
                    <a:pt x="116" y="179"/>
                  </a:lnTo>
                  <a:lnTo>
                    <a:pt x="120" y="179"/>
                  </a:lnTo>
                  <a:lnTo>
                    <a:pt x="117" y="174"/>
                  </a:lnTo>
                  <a:lnTo>
                    <a:pt x="116" y="173"/>
                  </a:lnTo>
                  <a:lnTo>
                    <a:pt x="115" y="173"/>
                  </a:lnTo>
                  <a:close/>
                  <a:moveTo>
                    <a:pt x="28" y="169"/>
                  </a:moveTo>
                  <a:lnTo>
                    <a:pt x="28" y="171"/>
                  </a:lnTo>
                  <a:lnTo>
                    <a:pt x="27" y="174"/>
                  </a:lnTo>
                  <a:lnTo>
                    <a:pt x="26" y="177"/>
                  </a:lnTo>
                  <a:lnTo>
                    <a:pt x="23" y="178"/>
                  </a:lnTo>
                  <a:lnTo>
                    <a:pt x="22" y="178"/>
                  </a:lnTo>
                  <a:lnTo>
                    <a:pt x="19" y="177"/>
                  </a:lnTo>
                  <a:lnTo>
                    <a:pt x="17" y="175"/>
                  </a:lnTo>
                  <a:lnTo>
                    <a:pt x="17" y="181"/>
                  </a:lnTo>
                  <a:lnTo>
                    <a:pt x="47" y="178"/>
                  </a:lnTo>
                  <a:lnTo>
                    <a:pt x="42" y="173"/>
                  </a:lnTo>
                  <a:lnTo>
                    <a:pt x="39" y="174"/>
                  </a:lnTo>
                  <a:lnTo>
                    <a:pt x="36" y="174"/>
                  </a:lnTo>
                  <a:lnTo>
                    <a:pt x="34" y="174"/>
                  </a:lnTo>
                  <a:lnTo>
                    <a:pt x="31" y="171"/>
                  </a:lnTo>
                  <a:lnTo>
                    <a:pt x="28" y="169"/>
                  </a:lnTo>
                  <a:close/>
                  <a:moveTo>
                    <a:pt x="56" y="161"/>
                  </a:moveTo>
                  <a:lnTo>
                    <a:pt x="60" y="171"/>
                  </a:lnTo>
                  <a:lnTo>
                    <a:pt x="61" y="175"/>
                  </a:lnTo>
                  <a:lnTo>
                    <a:pt x="60" y="178"/>
                  </a:lnTo>
                  <a:lnTo>
                    <a:pt x="66" y="178"/>
                  </a:lnTo>
                  <a:lnTo>
                    <a:pt x="56" y="161"/>
                  </a:lnTo>
                  <a:close/>
                  <a:moveTo>
                    <a:pt x="172" y="124"/>
                  </a:moveTo>
                  <a:lnTo>
                    <a:pt x="180" y="141"/>
                  </a:lnTo>
                  <a:lnTo>
                    <a:pt x="182" y="145"/>
                  </a:lnTo>
                  <a:lnTo>
                    <a:pt x="180" y="148"/>
                  </a:lnTo>
                  <a:lnTo>
                    <a:pt x="179" y="150"/>
                  </a:lnTo>
                  <a:lnTo>
                    <a:pt x="176" y="153"/>
                  </a:lnTo>
                  <a:lnTo>
                    <a:pt x="182" y="169"/>
                  </a:lnTo>
                  <a:lnTo>
                    <a:pt x="182" y="137"/>
                  </a:lnTo>
                  <a:lnTo>
                    <a:pt x="180" y="136"/>
                  </a:lnTo>
                  <a:lnTo>
                    <a:pt x="179" y="135"/>
                  </a:lnTo>
                  <a:lnTo>
                    <a:pt x="172" y="124"/>
                  </a:lnTo>
                  <a:close/>
                  <a:moveTo>
                    <a:pt x="48" y="98"/>
                  </a:moveTo>
                  <a:lnTo>
                    <a:pt x="51" y="103"/>
                  </a:lnTo>
                  <a:lnTo>
                    <a:pt x="49" y="99"/>
                  </a:lnTo>
                  <a:lnTo>
                    <a:pt x="48" y="98"/>
                  </a:lnTo>
                  <a:close/>
                  <a:moveTo>
                    <a:pt x="180" y="89"/>
                  </a:moveTo>
                  <a:lnTo>
                    <a:pt x="182" y="94"/>
                  </a:lnTo>
                  <a:lnTo>
                    <a:pt x="182" y="92"/>
                  </a:lnTo>
                  <a:lnTo>
                    <a:pt x="180" y="89"/>
                  </a:lnTo>
                  <a:close/>
                  <a:moveTo>
                    <a:pt x="17" y="72"/>
                  </a:moveTo>
                  <a:lnTo>
                    <a:pt x="17" y="106"/>
                  </a:lnTo>
                  <a:lnTo>
                    <a:pt x="17" y="119"/>
                  </a:lnTo>
                  <a:lnTo>
                    <a:pt x="19" y="120"/>
                  </a:lnTo>
                  <a:lnTo>
                    <a:pt x="21" y="122"/>
                  </a:lnTo>
                  <a:lnTo>
                    <a:pt x="30" y="135"/>
                  </a:lnTo>
                  <a:lnTo>
                    <a:pt x="18" y="102"/>
                  </a:lnTo>
                  <a:lnTo>
                    <a:pt x="18" y="98"/>
                  </a:lnTo>
                  <a:lnTo>
                    <a:pt x="19" y="95"/>
                  </a:lnTo>
                  <a:lnTo>
                    <a:pt x="21" y="94"/>
                  </a:lnTo>
                  <a:lnTo>
                    <a:pt x="23" y="93"/>
                  </a:lnTo>
                  <a:lnTo>
                    <a:pt x="26" y="93"/>
                  </a:lnTo>
                  <a:lnTo>
                    <a:pt x="17" y="72"/>
                  </a:lnTo>
                  <a:close/>
                  <a:moveTo>
                    <a:pt x="35" y="21"/>
                  </a:moveTo>
                  <a:lnTo>
                    <a:pt x="18" y="23"/>
                  </a:lnTo>
                  <a:lnTo>
                    <a:pt x="18" y="43"/>
                  </a:lnTo>
                  <a:lnTo>
                    <a:pt x="19" y="44"/>
                  </a:lnTo>
                  <a:lnTo>
                    <a:pt x="22" y="46"/>
                  </a:lnTo>
                  <a:lnTo>
                    <a:pt x="27" y="56"/>
                  </a:lnTo>
                  <a:lnTo>
                    <a:pt x="19" y="31"/>
                  </a:lnTo>
                  <a:lnTo>
                    <a:pt x="19" y="29"/>
                  </a:lnTo>
                  <a:lnTo>
                    <a:pt x="21" y="27"/>
                  </a:lnTo>
                  <a:lnTo>
                    <a:pt x="23" y="26"/>
                  </a:lnTo>
                  <a:lnTo>
                    <a:pt x="24" y="26"/>
                  </a:lnTo>
                  <a:lnTo>
                    <a:pt x="26" y="25"/>
                  </a:lnTo>
                  <a:lnTo>
                    <a:pt x="28" y="23"/>
                  </a:lnTo>
                  <a:lnTo>
                    <a:pt x="31" y="23"/>
                  </a:lnTo>
                  <a:lnTo>
                    <a:pt x="34" y="23"/>
                  </a:lnTo>
                  <a:lnTo>
                    <a:pt x="36" y="26"/>
                  </a:lnTo>
                  <a:lnTo>
                    <a:pt x="36" y="27"/>
                  </a:lnTo>
                  <a:lnTo>
                    <a:pt x="35" y="21"/>
                  </a:lnTo>
                  <a:close/>
                  <a:moveTo>
                    <a:pt x="162" y="21"/>
                  </a:moveTo>
                  <a:lnTo>
                    <a:pt x="165" y="26"/>
                  </a:lnTo>
                  <a:lnTo>
                    <a:pt x="182" y="54"/>
                  </a:lnTo>
                  <a:lnTo>
                    <a:pt x="180" y="25"/>
                  </a:lnTo>
                  <a:lnTo>
                    <a:pt x="179" y="25"/>
                  </a:lnTo>
                  <a:lnTo>
                    <a:pt x="162" y="21"/>
                  </a:lnTo>
                  <a:close/>
                  <a:moveTo>
                    <a:pt x="65" y="18"/>
                  </a:moveTo>
                  <a:lnTo>
                    <a:pt x="60" y="18"/>
                  </a:lnTo>
                  <a:lnTo>
                    <a:pt x="72" y="35"/>
                  </a:lnTo>
                  <a:lnTo>
                    <a:pt x="66" y="22"/>
                  </a:lnTo>
                  <a:lnTo>
                    <a:pt x="65" y="20"/>
                  </a:lnTo>
                  <a:lnTo>
                    <a:pt x="65" y="18"/>
                  </a:lnTo>
                  <a:close/>
                  <a:moveTo>
                    <a:pt x="141" y="18"/>
                  </a:moveTo>
                  <a:lnTo>
                    <a:pt x="154" y="37"/>
                  </a:lnTo>
                  <a:lnTo>
                    <a:pt x="151" y="29"/>
                  </a:lnTo>
                  <a:lnTo>
                    <a:pt x="145" y="18"/>
                  </a:lnTo>
                  <a:lnTo>
                    <a:pt x="141" y="18"/>
                  </a:lnTo>
                  <a:close/>
                  <a:moveTo>
                    <a:pt x="86" y="17"/>
                  </a:moveTo>
                  <a:lnTo>
                    <a:pt x="79" y="17"/>
                  </a:lnTo>
                  <a:lnTo>
                    <a:pt x="83" y="23"/>
                  </a:lnTo>
                  <a:lnTo>
                    <a:pt x="85" y="21"/>
                  </a:lnTo>
                  <a:lnTo>
                    <a:pt x="86" y="18"/>
                  </a:lnTo>
                  <a:lnTo>
                    <a:pt x="86" y="17"/>
                  </a:lnTo>
                  <a:close/>
                  <a:moveTo>
                    <a:pt x="77" y="0"/>
                  </a:moveTo>
                  <a:lnTo>
                    <a:pt x="111" y="0"/>
                  </a:lnTo>
                  <a:lnTo>
                    <a:pt x="144" y="5"/>
                  </a:lnTo>
                  <a:lnTo>
                    <a:pt x="146" y="4"/>
                  </a:lnTo>
                  <a:lnTo>
                    <a:pt x="149" y="5"/>
                  </a:lnTo>
                  <a:lnTo>
                    <a:pt x="150" y="5"/>
                  </a:lnTo>
                  <a:lnTo>
                    <a:pt x="183" y="13"/>
                  </a:lnTo>
                  <a:lnTo>
                    <a:pt x="183" y="14"/>
                  </a:lnTo>
                  <a:lnTo>
                    <a:pt x="186" y="13"/>
                  </a:lnTo>
                  <a:lnTo>
                    <a:pt x="188" y="14"/>
                  </a:lnTo>
                  <a:lnTo>
                    <a:pt x="189" y="16"/>
                  </a:lnTo>
                  <a:lnTo>
                    <a:pt x="191" y="18"/>
                  </a:lnTo>
                  <a:lnTo>
                    <a:pt x="195" y="75"/>
                  </a:lnTo>
                  <a:lnTo>
                    <a:pt x="196" y="130"/>
                  </a:lnTo>
                  <a:lnTo>
                    <a:pt x="197" y="144"/>
                  </a:lnTo>
                  <a:lnTo>
                    <a:pt x="199" y="160"/>
                  </a:lnTo>
                  <a:lnTo>
                    <a:pt x="199" y="175"/>
                  </a:lnTo>
                  <a:lnTo>
                    <a:pt x="199" y="178"/>
                  </a:lnTo>
                  <a:lnTo>
                    <a:pt x="199" y="179"/>
                  </a:lnTo>
                  <a:lnTo>
                    <a:pt x="197" y="185"/>
                  </a:lnTo>
                  <a:lnTo>
                    <a:pt x="196" y="191"/>
                  </a:lnTo>
                  <a:lnTo>
                    <a:pt x="193" y="196"/>
                  </a:lnTo>
                  <a:lnTo>
                    <a:pt x="191" y="200"/>
                  </a:lnTo>
                  <a:lnTo>
                    <a:pt x="175" y="232"/>
                  </a:lnTo>
                  <a:lnTo>
                    <a:pt x="158" y="262"/>
                  </a:lnTo>
                  <a:lnTo>
                    <a:pt x="157" y="264"/>
                  </a:lnTo>
                  <a:lnTo>
                    <a:pt x="154" y="267"/>
                  </a:lnTo>
                  <a:lnTo>
                    <a:pt x="148" y="277"/>
                  </a:lnTo>
                  <a:lnTo>
                    <a:pt x="133" y="298"/>
                  </a:lnTo>
                  <a:lnTo>
                    <a:pt x="117" y="318"/>
                  </a:lnTo>
                  <a:lnTo>
                    <a:pt x="100" y="338"/>
                  </a:lnTo>
                  <a:lnTo>
                    <a:pt x="82" y="355"/>
                  </a:lnTo>
                  <a:lnTo>
                    <a:pt x="79" y="355"/>
                  </a:lnTo>
                  <a:lnTo>
                    <a:pt x="77" y="355"/>
                  </a:lnTo>
                  <a:lnTo>
                    <a:pt x="76" y="355"/>
                  </a:lnTo>
                  <a:lnTo>
                    <a:pt x="73" y="353"/>
                  </a:lnTo>
                  <a:lnTo>
                    <a:pt x="73" y="351"/>
                  </a:lnTo>
                  <a:lnTo>
                    <a:pt x="73" y="348"/>
                  </a:lnTo>
                  <a:lnTo>
                    <a:pt x="87" y="310"/>
                  </a:lnTo>
                  <a:lnTo>
                    <a:pt x="102" y="271"/>
                  </a:lnTo>
                  <a:lnTo>
                    <a:pt x="111" y="228"/>
                  </a:lnTo>
                  <a:lnTo>
                    <a:pt x="111" y="228"/>
                  </a:lnTo>
                  <a:lnTo>
                    <a:pt x="111" y="224"/>
                  </a:lnTo>
                  <a:lnTo>
                    <a:pt x="112" y="221"/>
                  </a:lnTo>
                  <a:lnTo>
                    <a:pt x="115" y="200"/>
                  </a:lnTo>
                  <a:lnTo>
                    <a:pt x="114" y="196"/>
                  </a:lnTo>
                  <a:lnTo>
                    <a:pt x="114" y="195"/>
                  </a:lnTo>
                  <a:lnTo>
                    <a:pt x="78" y="196"/>
                  </a:lnTo>
                  <a:lnTo>
                    <a:pt x="44" y="195"/>
                  </a:lnTo>
                  <a:lnTo>
                    <a:pt x="10" y="191"/>
                  </a:lnTo>
                  <a:lnTo>
                    <a:pt x="7" y="191"/>
                  </a:lnTo>
                  <a:lnTo>
                    <a:pt x="7" y="188"/>
                  </a:lnTo>
                  <a:lnTo>
                    <a:pt x="6" y="187"/>
                  </a:lnTo>
                  <a:lnTo>
                    <a:pt x="6" y="185"/>
                  </a:lnTo>
                  <a:lnTo>
                    <a:pt x="5" y="183"/>
                  </a:lnTo>
                  <a:lnTo>
                    <a:pt x="1" y="165"/>
                  </a:lnTo>
                  <a:lnTo>
                    <a:pt x="0" y="145"/>
                  </a:lnTo>
                  <a:lnTo>
                    <a:pt x="0" y="124"/>
                  </a:lnTo>
                  <a:lnTo>
                    <a:pt x="0" y="106"/>
                  </a:lnTo>
                  <a:lnTo>
                    <a:pt x="2" y="63"/>
                  </a:lnTo>
                  <a:lnTo>
                    <a:pt x="6" y="20"/>
                  </a:lnTo>
                  <a:lnTo>
                    <a:pt x="7" y="17"/>
                  </a:lnTo>
                  <a:lnTo>
                    <a:pt x="9" y="16"/>
                  </a:lnTo>
                  <a:lnTo>
                    <a:pt x="11" y="14"/>
                  </a:lnTo>
                  <a:lnTo>
                    <a:pt x="13" y="14"/>
                  </a:lnTo>
                  <a:lnTo>
                    <a:pt x="44" y="5"/>
                  </a:lnTo>
                  <a:lnTo>
                    <a:pt x="77" y="0"/>
                  </a:lnTo>
                  <a:close/>
                </a:path>
              </a:pathLst>
            </a:custGeom>
            <a:solidFill>
              <a:schemeClr val="tx1">
                <a:lumMod val="50000"/>
              </a:schemeClr>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126" name="Grupo 125">
            <a:extLst>
              <a:ext uri="{FF2B5EF4-FFF2-40B4-BE49-F238E27FC236}">
                <a16:creationId xmlns:a16="http://schemas.microsoft.com/office/drawing/2014/main" id="{B203E4B5-4F36-44F3-559A-CD9B8D64D8A2}"/>
              </a:ext>
            </a:extLst>
          </p:cNvPr>
          <p:cNvGrpSpPr/>
          <p:nvPr/>
        </p:nvGrpSpPr>
        <p:grpSpPr>
          <a:xfrm>
            <a:off x="16253221" y="3157726"/>
            <a:ext cx="1403734" cy="1478288"/>
            <a:chOff x="15486548" y="3119882"/>
            <a:chExt cx="1485567" cy="1535575"/>
          </a:xfrm>
        </p:grpSpPr>
        <p:sp>
          <p:nvSpPr>
            <p:cNvPr id="11" name="Oval 4">
              <a:extLst>
                <a:ext uri="{FF2B5EF4-FFF2-40B4-BE49-F238E27FC236}">
                  <a16:creationId xmlns:a16="http://schemas.microsoft.com/office/drawing/2014/main" id="{44BE3456-C86A-25C7-088B-1A12941300FA}"/>
                </a:ext>
              </a:extLst>
            </p:cNvPr>
            <p:cNvSpPr/>
            <p:nvPr/>
          </p:nvSpPr>
          <p:spPr>
            <a:xfrm>
              <a:off x="15486548" y="3119882"/>
              <a:ext cx="1440000" cy="1440000"/>
            </a:xfrm>
            <a:prstGeom prst="ellipse">
              <a:avLst/>
            </a:prstGeom>
            <a:solidFill>
              <a:schemeClr val="bg1"/>
            </a:solidFill>
            <a:ln w="63500">
              <a:solidFill>
                <a:srgbClr val="00000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p>
          </p:txBody>
        </p:sp>
        <p:pic>
          <p:nvPicPr>
            <p:cNvPr id="120" name="Gráfico 119" descr="Apretón de manos con relleno sólido">
              <a:extLst>
                <a:ext uri="{FF2B5EF4-FFF2-40B4-BE49-F238E27FC236}">
                  <a16:creationId xmlns:a16="http://schemas.microsoft.com/office/drawing/2014/main" id="{3F665A08-6262-628B-46C0-6202354826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56845" y="3240187"/>
              <a:ext cx="1415270" cy="1415270"/>
            </a:xfrm>
            <a:prstGeom prst="rect">
              <a:avLst/>
            </a:prstGeom>
          </p:spPr>
        </p:pic>
      </p:grpSp>
      <p:grpSp>
        <p:nvGrpSpPr>
          <p:cNvPr id="125" name="Grupo 124">
            <a:extLst>
              <a:ext uri="{FF2B5EF4-FFF2-40B4-BE49-F238E27FC236}">
                <a16:creationId xmlns:a16="http://schemas.microsoft.com/office/drawing/2014/main" id="{A3AB85FF-7FFA-E51B-990F-0D7518068637}"/>
              </a:ext>
            </a:extLst>
          </p:cNvPr>
          <p:cNvGrpSpPr/>
          <p:nvPr/>
        </p:nvGrpSpPr>
        <p:grpSpPr>
          <a:xfrm>
            <a:off x="8249682" y="3836232"/>
            <a:ext cx="1360677" cy="1386279"/>
            <a:chOff x="7016429" y="3824681"/>
            <a:chExt cx="1440000" cy="1440000"/>
          </a:xfrm>
        </p:grpSpPr>
        <p:sp>
          <p:nvSpPr>
            <p:cNvPr id="9" name="Oval 2">
              <a:extLst>
                <a:ext uri="{FF2B5EF4-FFF2-40B4-BE49-F238E27FC236}">
                  <a16:creationId xmlns:a16="http://schemas.microsoft.com/office/drawing/2014/main" id="{D4CEA517-9C07-36A4-5BE9-8B4E70E4CE64}"/>
                </a:ext>
              </a:extLst>
            </p:cNvPr>
            <p:cNvSpPr/>
            <p:nvPr/>
          </p:nvSpPr>
          <p:spPr>
            <a:xfrm>
              <a:off x="7016429" y="3824681"/>
              <a:ext cx="1440000" cy="1440000"/>
            </a:xfrm>
            <a:prstGeom prst="ellipse">
              <a:avLst/>
            </a:prstGeom>
            <a:solidFill>
              <a:schemeClr val="bg1"/>
            </a:solidFill>
            <a:ln w="63500">
              <a:solidFill>
                <a:srgbClr val="00000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pic>
          <p:nvPicPr>
            <p:cNvPr id="122" name="Gráfico 121" descr="Microscopio con relleno sólido">
              <a:extLst>
                <a:ext uri="{FF2B5EF4-FFF2-40B4-BE49-F238E27FC236}">
                  <a16:creationId xmlns:a16="http://schemas.microsoft.com/office/drawing/2014/main" id="{6489A030-520F-1B4D-00FE-732CB485CB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07531" y="3901243"/>
              <a:ext cx="1150619" cy="1150619"/>
            </a:xfrm>
            <a:prstGeom prst="rect">
              <a:avLst/>
            </a:prstGeom>
          </p:spPr>
        </p:pic>
      </p:grpSp>
      <p:grpSp>
        <p:nvGrpSpPr>
          <p:cNvPr id="127" name="Grupo 126">
            <a:extLst>
              <a:ext uri="{FF2B5EF4-FFF2-40B4-BE49-F238E27FC236}">
                <a16:creationId xmlns:a16="http://schemas.microsoft.com/office/drawing/2014/main" id="{8B0E73DD-F2DF-159C-40E0-A990D2D97C23}"/>
              </a:ext>
            </a:extLst>
          </p:cNvPr>
          <p:cNvGrpSpPr/>
          <p:nvPr/>
        </p:nvGrpSpPr>
        <p:grpSpPr>
          <a:xfrm>
            <a:off x="15044535" y="4570048"/>
            <a:ext cx="1360677" cy="1386279"/>
            <a:chOff x="14207400" y="4586934"/>
            <a:chExt cx="1440000" cy="1440000"/>
          </a:xfrm>
        </p:grpSpPr>
        <p:sp>
          <p:nvSpPr>
            <p:cNvPr id="10" name="Oval 3">
              <a:extLst>
                <a:ext uri="{FF2B5EF4-FFF2-40B4-BE49-F238E27FC236}">
                  <a16:creationId xmlns:a16="http://schemas.microsoft.com/office/drawing/2014/main" id="{BFAC5881-EEDB-0EA5-6980-EB2DBBF11D3F}"/>
                </a:ext>
              </a:extLst>
            </p:cNvPr>
            <p:cNvSpPr/>
            <p:nvPr/>
          </p:nvSpPr>
          <p:spPr>
            <a:xfrm>
              <a:off x="14207400" y="4586934"/>
              <a:ext cx="1440000" cy="1440000"/>
            </a:xfrm>
            <a:prstGeom prst="ellipse">
              <a:avLst/>
            </a:prstGeom>
            <a:solidFill>
              <a:schemeClr val="bg1"/>
            </a:solidFill>
            <a:ln w="63500">
              <a:solidFill>
                <a:srgbClr val="00000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p>
          </p:txBody>
        </p:sp>
        <p:pic>
          <p:nvPicPr>
            <p:cNvPr id="124" name="Gráfico 123" descr="Dinero volando con relleno sólido">
              <a:extLst>
                <a:ext uri="{FF2B5EF4-FFF2-40B4-BE49-F238E27FC236}">
                  <a16:creationId xmlns:a16="http://schemas.microsoft.com/office/drawing/2014/main" id="{26539AA4-791D-E510-50CC-DC98991598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73379" y="4764716"/>
              <a:ext cx="1122203" cy="1122203"/>
            </a:xfrm>
            <a:prstGeom prst="rect">
              <a:avLst/>
            </a:prstGeom>
          </p:spPr>
        </p:pic>
      </p:grpSp>
      <p:grpSp>
        <p:nvGrpSpPr>
          <p:cNvPr id="20" name="Grupo 19">
            <a:extLst>
              <a:ext uri="{FF2B5EF4-FFF2-40B4-BE49-F238E27FC236}">
                <a16:creationId xmlns:a16="http://schemas.microsoft.com/office/drawing/2014/main" id="{B68D14FE-8108-4314-AA7C-113C19BF2A7B}"/>
              </a:ext>
            </a:extLst>
          </p:cNvPr>
          <p:cNvGrpSpPr/>
          <p:nvPr/>
        </p:nvGrpSpPr>
        <p:grpSpPr>
          <a:xfrm>
            <a:off x="578367" y="4408626"/>
            <a:ext cx="3925929" cy="4915170"/>
            <a:chOff x="2393225" y="3964612"/>
            <a:chExt cx="4061199" cy="4915170"/>
          </a:xfrm>
        </p:grpSpPr>
        <p:grpSp>
          <p:nvGrpSpPr>
            <p:cNvPr id="15" name="Grupo 14">
              <a:extLst>
                <a:ext uri="{FF2B5EF4-FFF2-40B4-BE49-F238E27FC236}">
                  <a16:creationId xmlns:a16="http://schemas.microsoft.com/office/drawing/2014/main" id="{190FCD59-A582-418C-B546-0AE7DA0F9E84}"/>
                </a:ext>
              </a:extLst>
            </p:cNvPr>
            <p:cNvGrpSpPr/>
            <p:nvPr/>
          </p:nvGrpSpPr>
          <p:grpSpPr>
            <a:xfrm>
              <a:off x="2393225" y="4743901"/>
              <a:ext cx="4061199" cy="4135881"/>
              <a:chOff x="2393225" y="4743901"/>
              <a:chExt cx="4061199" cy="4135881"/>
            </a:xfrm>
          </p:grpSpPr>
          <p:sp>
            <p:nvSpPr>
              <p:cNvPr id="135" name="Rectángulo 134">
                <a:extLst>
                  <a:ext uri="{FF2B5EF4-FFF2-40B4-BE49-F238E27FC236}">
                    <a16:creationId xmlns:a16="http://schemas.microsoft.com/office/drawing/2014/main" id="{2BAAEE55-336F-4683-9655-C8256F7BFDB4}"/>
                  </a:ext>
                </a:extLst>
              </p:cNvPr>
              <p:cNvSpPr/>
              <p:nvPr/>
            </p:nvSpPr>
            <p:spPr>
              <a:xfrm>
                <a:off x="4492064" y="7895824"/>
                <a:ext cx="1645075" cy="979097"/>
              </a:xfrm>
              <a:prstGeom prst="rect">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sp>
            <p:nvSpPr>
              <p:cNvPr id="134" name="Rectángulo 133">
                <a:extLst>
                  <a:ext uri="{FF2B5EF4-FFF2-40B4-BE49-F238E27FC236}">
                    <a16:creationId xmlns:a16="http://schemas.microsoft.com/office/drawing/2014/main" id="{FBFEAB5B-C23C-4935-9318-5021C72208BC}"/>
                  </a:ext>
                </a:extLst>
              </p:cNvPr>
              <p:cNvSpPr/>
              <p:nvPr/>
            </p:nvSpPr>
            <p:spPr>
              <a:xfrm>
                <a:off x="4483968" y="6840928"/>
                <a:ext cx="1645075" cy="979097"/>
              </a:xfrm>
              <a:prstGeom prst="rect">
                <a:avLst/>
              </a:prstGeom>
              <a:solidFill>
                <a:schemeClr val="accent2">
                  <a:lumMod val="20000"/>
                  <a:lumOff val="8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sp>
            <p:nvSpPr>
              <p:cNvPr id="133" name="Rectángulo 132">
                <a:extLst>
                  <a:ext uri="{FF2B5EF4-FFF2-40B4-BE49-F238E27FC236}">
                    <a16:creationId xmlns:a16="http://schemas.microsoft.com/office/drawing/2014/main" id="{C18A19F1-CAD1-4452-9FBB-BCB32F03ADA2}"/>
                  </a:ext>
                </a:extLst>
              </p:cNvPr>
              <p:cNvSpPr/>
              <p:nvPr/>
            </p:nvSpPr>
            <p:spPr>
              <a:xfrm>
                <a:off x="4483968" y="5807501"/>
                <a:ext cx="1645075" cy="957628"/>
              </a:xfrm>
              <a:prstGeom prst="rect">
                <a:avLst/>
              </a:prstGeom>
              <a:solidFill>
                <a:srgbClr val="99FF99"/>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CA8C37C2-F05A-4D46-9A5C-3DC32DE0BBD6}"/>
                  </a:ext>
                </a:extLst>
              </p:cNvPr>
              <p:cNvSpPr/>
              <p:nvPr/>
            </p:nvSpPr>
            <p:spPr>
              <a:xfrm>
                <a:off x="4483969" y="4753448"/>
                <a:ext cx="1645074" cy="993600"/>
              </a:xfrm>
              <a:prstGeom prst="rect">
                <a:avLst/>
              </a:prstGeom>
              <a:solidFill>
                <a:schemeClr val="tx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grpSp>
            <p:nvGrpSpPr>
              <p:cNvPr id="108" name="Grupo 107">
                <a:extLst>
                  <a:ext uri="{FF2B5EF4-FFF2-40B4-BE49-F238E27FC236}">
                    <a16:creationId xmlns:a16="http://schemas.microsoft.com/office/drawing/2014/main" id="{932CBFB5-420B-4091-96F7-F771CD871339}"/>
                  </a:ext>
                </a:extLst>
              </p:cNvPr>
              <p:cNvGrpSpPr/>
              <p:nvPr/>
            </p:nvGrpSpPr>
            <p:grpSpPr>
              <a:xfrm>
                <a:off x="2393225" y="4743901"/>
                <a:ext cx="2538058" cy="4135881"/>
                <a:chOff x="48666" y="-389291"/>
                <a:chExt cx="5658845" cy="9248474"/>
              </a:xfrm>
            </p:grpSpPr>
            <p:sp>
              <p:nvSpPr>
                <p:cNvPr id="109" name="Freeform 13">
                  <a:extLst>
                    <a:ext uri="{FF2B5EF4-FFF2-40B4-BE49-F238E27FC236}">
                      <a16:creationId xmlns:a16="http://schemas.microsoft.com/office/drawing/2014/main" id="{ED4CCE10-B5BD-4517-A4CA-492EE5FE2EAB}"/>
                    </a:ext>
                  </a:extLst>
                </p:cNvPr>
                <p:cNvSpPr>
                  <a:spLocks/>
                </p:cNvSpPr>
                <p:nvPr/>
              </p:nvSpPr>
              <p:spPr bwMode="auto">
                <a:xfrm>
                  <a:off x="57281" y="4299399"/>
                  <a:ext cx="5600713" cy="2218705"/>
                </a:xfrm>
                <a:custGeom>
                  <a:avLst/>
                  <a:gdLst>
                    <a:gd name="connsiteX0" fmla="*/ 0 w 5327650"/>
                    <a:gd name="connsiteY0" fmla="*/ 0 h 1784350"/>
                    <a:gd name="connsiteX1" fmla="*/ 4505325 w 5327650"/>
                    <a:gd name="connsiteY1" fmla="*/ 0 h 1784350"/>
                    <a:gd name="connsiteX2" fmla="*/ 5327650 w 5327650"/>
                    <a:gd name="connsiteY2" fmla="*/ 895350 h 1784350"/>
                    <a:gd name="connsiteX3" fmla="*/ 4505325 w 5327650"/>
                    <a:gd name="connsiteY3" fmla="*/ 1784350 h 1784350"/>
                    <a:gd name="connsiteX4" fmla="*/ 0 w 5327650"/>
                    <a:gd name="connsiteY4" fmla="*/ 1784350 h 1784350"/>
                    <a:gd name="connsiteX5" fmla="*/ 0 w 5327650"/>
                    <a:gd name="connsiteY5" fmla="*/ 1741774 h 1784350"/>
                    <a:gd name="connsiteX6" fmla="*/ 788988 w 5327650"/>
                    <a:gd name="connsiteY6" fmla="*/ 895350 h 1784350"/>
                    <a:gd name="connsiteX7" fmla="*/ 0 w 5327650"/>
                    <a:gd name="connsiteY7" fmla="*/ 42880 h 1784350"/>
                    <a:gd name="connsiteX8" fmla="*/ 0 w 5327650"/>
                    <a:gd name="connsiteY8"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650" h="1784350">
                      <a:moveTo>
                        <a:pt x="0" y="0"/>
                      </a:moveTo>
                      <a:lnTo>
                        <a:pt x="4505325" y="0"/>
                      </a:lnTo>
                      <a:lnTo>
                        <a:pt x="5327650" y="895350"/>
                      </a:lnTo>
                      <a:lnTo>
                        <a:pt x="4505325" y="1784350"/>
                      </a:lnTo>
                      <a:lnTo>
                        <a:pt x="0" y="1784350"/>
                      </a:lnTo>
                      <a:lnTo>
                        <a:pt x="0" y="1741774"/>
                      </a:lnTo>
                      <a:lnTo>
                        <a:pt x="788988" y="895350"/>
                      </a:lnTo>
                      <a:lnTo>
                        <a:pt x="0" y="4288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200" dirty="0"/>
                </a:p>
              </p:txBody>
            </p:sp>
            <p:sp>
              <p:nvSpPr>
                <p:cNvPr id="110" name="Freeform 19">
                  <a:extLst>
                    <a:ext uri="{FF2B5EF4-FFF2-40B4-BE49-F238E27FC236}">
                      <a16:creationId xmlns:a16="http://schemas.microsoft.com/office/drawing/2014/main" id="{6C979E4B-7010-4729-996E-6FB08A13BBD8}"/>
                    </a:ext>
                  </a:extLst>
                </p:cNvPr>
                <p:cNvSpPr>
                  <a:spLocks/>
                </p:cNvSpPr>
                <p:nvPr/>
              </p:nvSpPr>
              <p:spPr bwMode="auto">
                <a:xfrm>
                  <a:off x="66605" y="6640478"/>
                  <a:ext cx="5600713" cy="2218705"/>
                </a:xfrm>
                <a:custGeom>
                  <a:avLst/>
                  <a:gdLst>
                    <a:gd name="connsiteX0" fmla="*/ 0 w 5327650"/>
                    <a:gd name="connsiteY0" fmla="*/ 0 h 1784350"/>
                    <a:gd name="connsiteX1" fmla="*/ 4505325 w 5327650"/>
                    <a:gd name="connsiteY1" fmla="*/ 0 h 1784350"/>
                    <a:gd name="connsiteX2" fmla="*/ 5327650 w 5327650"/>
                    <a:gd name="connsiteY2" fmla="*/ 895350 h 1784350"/>
                    <a:gd name="connsiteX3" fmla="*/ 4505325 w 5327650"/>
                    <a:gd name="connsiteY3" fmla="*/ 1784350 h 1784350"/>
                    <a:gd name="connsiteX4" fmla="*/ 0 w 5327650"/>
                    <a:gd name="connsiteY4" fmla="*/ 1784350 h 1784350"/>
                    <a:gd name="connsiteX5" fmla="*/ 0 w 5327650"/>
                    <a:gd name="connsiteY5" fmla="*/ 1741774 h 1784350"/>
                    <a:gd name="connsiteX6" fmla="*/ 788988 w 5327650"/>
                    <a:gd name="connsiteY6" fmla="*/ 895350 h 1784350"/>
                    <a:gd name="connsiteX7" fmla="*/ 0 w 5327650"/>
                    <a:gd name="connsiteY7" fmla="*/ 42880 h 1784350"/>
                    <a:gd name="connsiteX8" fmla="*/ 0 w 5327650"/>
                    <a:gd name="connsiteY8"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650" h="1784350">
                      <a:moveTo>
                        <a:pt x="0" y="0"/>
                      </a:moveTo>
                      <a:lnTo>
                        <a:pt x="4505325" y="0"/>
                      </a:lnTo>
                      <a:lnTo>
                        <a:pt x="5327650" y="895350"/>
                      </a:lnTo>
                      <a:lnTo>
                        <a:pt x="4505325" y="1784350"/>
                      </a:lnTo>
                      <a:lnTo>
                        <a:pt x="0" y="1784350"/>
                      </a:lnTo>
                      <a:lnTo>
                        <a:pt x="0" y="1741774"/>
                      </a:lnTo>
                      <a:lnTo>
                        <a:pt x="788988" y="895350"/>
                      </a:lnTo>
                      <a:lnTo>
                        <a:pt x="0" y="4288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200"/>
                </a:p>
              </p:txBody>
            </p:sp>
            <p:sp>
              <p:nvSpPr>
                <p:cNvPr id="111" name="Freeform 20">
                  <a:extLst>
                    <a:ext uri="{FF2B5EF4-FFF2-40B4-BE49-F238E27FC236}">
                      <a16:creationId xmlns:a16="http://schemas.microsoft.com/office/drawing/2014/main" id="{961B64F3-1879-40C3-8EB1-2BEABC2B53EC}"/>
                    </a:ext>
                  </a:extLst>
                </p:cNvPr>
                <p:cNvSpPr>
                  <a:spLocks/>
                </p:cNvSpPr>
                <p:nvPr/>
              </p:nvSpPr>
              <p:spPr bwMode="auto">
                <a:xfrm>
                  <a:off x="65257" y="-389291"/>
                  <a:ext cx="5600712" cy="2218704"/>
                </a:xfrm>
                <a:custGeom>
                  <a:avLst/>
                  <a:gdLst>
                    <a:gd name="connsiteX0" fmla="*/ 0 w 5327650"/>
                    <a:gd name="connsiteY0" fmla="*/ 0 h 1784350"/>
                    <a:gd name="connsiteX1" fmla="*/ 4505325 w 5327650"/>
                    <a:gd name="connsiteY1" fmla="*/ 0 h 1784350"/>
                    <a:gd name="connsiteX2" fmla="*/ 5327650 w 5327650"/>
                    <a:gd name="connsiteY2" fmla="*/ 895350 h 1784350"/>
                    <a:gd name="connsiteX3" fmla="*/ 4505325 w 5327650"/>
                    <a:gd name="connsiteY3" fmla="*/ 1784350 h 1784350"/>
                    <a:gd name="connsiteX4" fmla="*/ 0 w 5327650"/>
                    <a:gd name="connsiteY4" fmla="*/ 1784350 h 1784350"/>
                    <a:gd name="connsiteX5" fmla="*/ 0 w 5327650"/>
                    <a:gd name="connsiteY5" fmla="*/ 1741774 h 1784350"/>
                    <a:gd name="connsiteX6" fmla="*/ 788988 w 5327650"/>
                    <a:gd name="connsiteY6" fmla="*/ 895350 h 1784350"/>
                    <a:gd name="connsiteX7" fmla="*/ 0 w 5327650"/>
                    <a:gd name="connsiteY7" fmla="*/ 42880 h 1784350"/>
                    <a:gd name="connsiteX8" fmla="*/ 0 w 5327650"/>
                    <a:gd name="connsiteY8"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650" h="1784350">
                      <a:moveTo>
                        <a:pt x="0" y="0"/>
                      </a:moveTo>
                      <a:lnTo>
                        <a:pt x="4505325" y="0"/>
                      </a:lnTo>
                      <a:lnTo>
                        <a:pt x="5327650" y="895350"/>
                      </a:lnTo>
                      <a:lnTo>
                        <a:pt x="4505325" y="1784350"/>
                      </a:lnTo>
                      <a:lnTo>
                        <a:pt x="0" y="1784350"/>
                      </a:lnTo>
                      <a:lnTo>
                        <a:pt x="0" y="1741774"/>
                      </a:lnTo>
                      <a:lnTo>
                        <a:pt x="788988" y="895350"/>
                      </a:lnTo>
                      <a:lnTo>
                        <a:pt x="0" y="42880"/>
                      </a:lnTo>
                      <a:lnTo>
                        <a:pt x="0" y="0"/>
                      </a:lnTo>
                      <a:close/>
                    </a:path>
                  </a:pathLst>
                </a:custGeom>
                <a:solidFill>
                  <a:srgbClr val="000004"/>
                </a:solidFill>
                <a:ln>
                  <a:noFill/>
                </a:ln>
              </p:spPr>
              <p:txBody>
                <a:bodyPr vert="horz" wrap="square" lIns="91440" tIns="45720" rIns="91440" bIns="45720" numCol="1" anchor="t" anchorCtr="0" compatLnSpc="1">
                  <a:prstTxWarp prst="textNoShape">
                    <a:avLst/>
                  </a:prstTxWarp>
                  <a:noAutofit/>
                </a:bodyPr>
                <a:lstStyle/>
                <a:p>
                  <a:endParaRPr lang="en-US" sz="1200"/>
                </a:p>
              </p:txBody>
            </p:sp>
            <p:sp>
              <p:nvSpPr>
                <p:cNvPr id="112" name="Freeform 21">
                  <a:extLst>
                    <a:ext uri="{FF2B5EF4-FFF2-40B4-BE49-F238E27FC236}">
                      <a16:creationId xmlns:a16="http://schemas.microsoft.com/office/drawing/2014/main" id="{05137641-E95D-43E1-B551-2EEAB16FAC34}"/>
                    </a:ext>
                  </a:extLst>
                </p:cNvPr>
                <p:cNvSpPr>
                  <a:spLocks/>
                </p:cNvSpPr>
                <p:nvPr/>
              </p:nvSpPr>
              <p:spPr bwMode="auto">
                <a:xfrm>
                  <a:off x="48666" y="1972765"/>
                  <a:ext cx="5600713" cy="2166967"/>
                </a:xfrm>
                <a:custGeom>
                  <a:avLst/>
                  <a:gdLst>
                    <a:gd name="connsiteX0" fmla="*/ 0 w 5327650"/>
                    <a:gd name="connsiteY0" fmla="*/ 0 h 1784350"/>
                    <a:gd name="connsiteX1" fmla="*/ 4505325 w 5327650"/>
                    <a:gd name="connsiteY1" fmla="*/ 0 h 1784350"/>
                    <a:gd name="connsiteX2" fmla="*/ 5327650 w 5327650"/>
                    <a:gd name="connsiteY2" fmla="*/ 895350 h 1784350"/>
                    <a:gd name="connsiteX3" fmla="*/ 4505325 w 5327650"/>
                    <a:gd name="connsiteY3" fmla="*/ 1784350 h 1784350"/>
                    <a:gd name="connsiteX4" fmla="*/ 0 w 5327650"/>
                    <a:gd name="connsiteY4" fmla="*/ 1784350 h 1784350"/>
                    <a:gd name="connsiteX5" fmla="*/ 0 w 5327650"/>
                    <a:gd name="connsiteY5" fmla="*/ 1741774 h 1784350"/>
                    <a:gd name="connsiteX6" fmla="*/ 788988 w 5327650"/>
                    <a:gd name="connsiteY6" fmla="*/ 895350 h 1784350"/>
                    <a:gd name="connsiteX7" fmla="*/ 0 w 5327650"/>
                    <a:gd name="connsiteY7" fmla="*/ 42880 h 1784350"/>
                    <a:gd name="connsiteX8" fmla="*/ 0 w 5327650"/>
                    <a:gd name="connsiteY8"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650" h="1784350">
                      <a:moveTo>
                        <a:pt x="0" y="0"/>
                      </a:moveTo>
                      <a:lnTo>
                        <a:pt x="4505325" y="0"/>
                      </a:lnTo>
                      <a:lnTo>
                        <a:pt x="5327650" y="895350"/>
                      </a:lnTo>
                      <a:lnTo>
                        <a:pt x="4505325" y="1784350"/>
                      </a:lnTo>
                      <a:lnTo>
                        <a:pt x="0" y="1784350"/>
                      </a:lnTo>
                      <a:lnTo>
                        <a:pt x="0" y="1741774"/>
                      </a:lnTo>
                      <a:lnTo>
                        <a:pt x="788988" y="895350"/>
                      </a:lnTo>
                      <a:lnTo>
                        <a:pt x="0" y="42880"/>
                      </a:lnTo>
                      <a:lnTo>
                        <a:pt x="0" y="0"/>
                      </a:lnTo>
                      <a:close/>
                    </a:path>
                  </a:pathLst>
                </a:custGeom>
                <a:solidFill>
                  <a:srgbClr val="00B050"/>
                </a:solidFill>
                <a:ln>
                  <a:noFill/>
                </a:ln>
              </p:spPr>
              <p:txBody>
                <a:bodyPr vert="horz" wrap="square" lIns="91440" tIns="45720" rIns="91440" bIns="45720" numCol="1" anchor="t" anchorCtr="0" compatLnSpc="1">
                  <a:prstTxWarp prst="textNoShape">
                    <a:avLst/>
                  </a:prstTxWarp>
                  <a:noAutofit/>
                </a:bodyPr>
                <a:lstStyle/>
                <a:p>
                  <a:endParaRPr lang="en-US" sz="1200"/>
                </a:p>
              </p:txBody>
            </p:sp>
            <p:sp>
              <p:nvSpPr>
                <p:cNvPr id="113" name="Freeform 2">
                  <a:extLst>
                    <a:ext uri="{FF2B5EF4-FFF2-40B4-BE49-F238E27FC236}">
                      <a16:creationId xmlns:a16="http://schemas.microsoft.com/office/drawing/2014/main" id="{2F930C53-8973-4B7D-9213-C9344A6C102B}"/>
                    </a:ext>
                  </a:extLst>
                </p:cNvPr>
                <p:cNvSpPr>
                  <a:spLocks noChangeArrowheads="1"/>
                </p:cNvSpPr>
                <p:nvPr/>
              </p:nvSpPr>
              <p:spPr bwMode="auto">
                <a:xfrm>
                  <a:off x="1299512" y="4969694"/>
                  <a:ext cx="903815" cy="904051"/>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noFill/>
                <a:ln>
                  <a:solidFill>
                    <a:srgbClr val="F9F9F9"/>
                  </a:solidFill>
                </a:ln>
                <a:effectLst/>
              </p:spPr>
              <p:txBody>
                <a:bodyPr wrap="none" lIns="243781" tIns="121891" rIns="243781" bIns="121891" anchor="ctr"/>
                <a:lstStyle/>
                <a:p>
                  <a:endParaRPr lang="en-US" b="1" dirty="0"/>
                </a:p>
              </p:txBody>
            </p:sp>
            <p:sp>
              <p:nvSpPr>
                <p:cNvPr id="114" name="Freeform 3">
                  <a:extLst>
                    <a:ext uri="{FF2B5EF4-FFF2-40B4-BE49-F238E27FC236}">
                      <a16:creationId xmlns:a16="http://schemas.microsoft.com/office/drawing/2014/main" id="{8F54FFF0-A5E6-4082-9155-FA6C0540523F}"/>
                    </a:ext>
                  </a:extLst>
                </p:cNvPr>
                <p:cNvSpPr>
                  <a:spLocks noChangeArrowheads="1"/>
                </p:cNvSpPr>
                <p:nvPr/>
              </p:nvSpPr>
              <p:spPr bwMode="auto">
                <a:xfrm>
                  <a:off x="973107" y="259492"/>
                  <a:ext cx="1038733" cy="79752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noFill/>
                <a:ln>
                  <a:solidFill>
                    <a:srgbClr val="F9F9F9">
                      <a:alpha val="89000"/>
                    </a:srgbClr>
                  </a:solidFill>
                </a:ln>
                <a:effectLst/>
              </p:spPr>
              <p:txBody>
                <a:bodyPr wrap="none" lIns="243781" tIns="121891" rIns="243781" bIns="121891" anchor="ctr"/>
                <a:lstStyle/>
                <a:p>
                  <a:endParaRPr lang="en-US" b="1" dirty="0"/>
                </a:p>
              </p:txBody>
            </p:sp>
            <p:sp>
              <p:nvSpPr>
                <p:cNvPr id="115" name="Freeform 1">
                  <a:extLst>
                    <a:ext uri="{FF2B5EF4-FFF2-40B4-BE49-F238E27FC236}">
                      <a16:creationId xmlns:a16="http://schemas.microsoft.com/office/drawing/2014/main" id="{33784A70-56C1-438A-88D0-0B936D93279B}"/>
                    </a:ext>
                  </a:extLst>
                </p:cNvPr>
                <p:cNvSpPr>
                  <a:spLocks noChangeArrowheads="1"/>
                </p:cNvSpPr>
                <p:nvPr/>
              </p:nvSpPr>
              <p:spPr bwMode="auto">
                <a:xfrm>
                  <a:off x="893753" y="7469107"/>
                  <a:ext cx="753904" cy="754103"/>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noFill/>
                <a:ln>
                  <a:solidFill>
                    <a:srgbClr val="F9F9F9"/>
                  </a:solidFill>
                </a:ln>
                <a:effectLst/>
              </p:spPr>
              <p:txBody>
                <a:bodyPr wrap="none" lIns="243781" tIns="121891" rIns="243781" bIns="121891" anchor="ctr"/>
                <a:lstStyle/>
                <a:p>
                  <a:endParaRPr lang="en-US" b="1" dirty="0"/>
                </a:p>
              </p:txBody>
            </p:sp>
            <p:sp>
              <p:nvSpPr>
                <p:cNvPr id="116" name="Freeform 4">
                  <a:extLst>
                    <a:ext uri="{FF2B5EF4-FFF2-40B4-BE49-F238E27FC236}">
                      <a16:creationId xmlns:a16="http://schemas.microsoft.com/office/drawing/2014/main" id="{8052DDEE-91D7-4877-92AD-2F3DE873149D}"/>
                    </a:ext>
                  </a:extLst>
                </p:cNvPr>
                <p:cNvSpPr>
                  <a:spLocks noChangeArrowheads="1"/>
                </p:cNvSpPr>
                <p:nvPr/>
              </p:nvSpPr>
              <p:spPr bwMode="auto">
                <a:xfrm>
                  <a:off x="1155268" y="2607134"/>
                  <a:ext cx="797319" cy="797525"/>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noFill/>
                <a:ln>
                  <a:solidFill>
                    <a:srgbClr val="F9F9F9">
                      <a:alpha val="89000"/>
                    </a:srgbClr>
                  </a:solidFill>
                </a:ln>
                <a:effectLst/>
              </p:spPr>
              <p:txBody>
                <a:bodyPr wrap="none" lIns="243781" tIns="121891" rIns="243781" bIns="121891" anchor="ctr"/>
                <a:lstStyle/>
                <a:p>
                  <a:endParaRPr lang="en-US" b="1" dirty="0"/>
                </a:p>
              </p:txBody>
            </p:sp>
            <p:sp>
              <p:nvSpPr>
                <p:cNvPr id="117" name="CuadroTexto 116">
                  <a:extLst>
                    <a:ext uri="{FF2B5EF4-FFF2-40B4-BE49-F238E27FC236}">
                      <a16:creationId xmlns:a16="http://schemas.microsoft.com/office/drawing/2014/main" id="{80FED7ED-F611-496E-8235-2B20989BEF1E}"/>
                    </a:ext>
                  </a:extLst>
                </p:cNvPr>
                <p:cNvSpPr txBox="1"/>
                <p:nvPr/>
              </p:nvSpPr>
              <p:spPr>
                <a:xfrm>
                  <a:off x="2576478" y="5048720"/>
                  <a:ext cx="2731197" cy="702018"/>
                </a:xfrm>
                <a:prstGeom prst="rect">
                  <a:avLst/>
                </a:prstGeom>
                <a:noFill/>
              </p:spPr>
              <p:txBody>
                <a:bodyPr wrap="square">
                  <a:spAutoFit/>
                </a:bodyPr>
                <a:lstStyle/>
                <a:p>
                  <a:r>
                    <a:rPr lang="es-ES" sz="1600" b="1" dirty="0">
                      <a:solidFill>
                        <a:schemeClr val="bg1"/>
                      </a:solidFill>
                    </a:rPr>
                    <a:t>Fortalezas</a:t>
                  </a:r>
                </a:p>
              </p:txBody>
            </p:sp>
            <p:sp>
              <p:nvSpPr>
                <p:cNvPr id="118" name="Rectangle 19">
                  <a:extLst>
                    <a:ext uri="{FF2B5EF4-FFF2-40B4-BE49-F238E27FC236}">
                      <a16:creationId xmlns:a16="http://schemas.microsoft.com/office/drawing/2014/main" id="{A8DB5F8C-54D2-4263-A85A-07D5D595414E}"/>
                    </a:ext>
                  </a:extLst>
                </p:cNvPr>
                <p:cNvSpPr/>
                <p:nvPr/>
              </p:nvSpPr>
              <p:spPr>
                <a:xfrm>
                  <a:off x="1572184" y="7361181"/>
                  <a:ext cx="4135327" cy="969958"/>
                </a:xfrm>
                <a:prstGeom prst="rect">
                  <a:avLst/>
                </a:prstGeom>
              </p:spPr>
              <p:txBody>
                <a:bodyPr wrap="none" lIns="219405" tIns="109703" rIns="219405" bIns="109703">
                  <a:spAutoFit/>
                </a:bodyPr>
                <a:lstStyle/>
                <a:p>
                  <a:r>
                    <a:rPr lang="en-US" sz="1600" b="1" dirty="0" err="1">
                      <a:solidFill>
                        <a:schemeClr val="bg1"/>
                      </a:solidFill>
                    </a:rPr>
                    <a:t>Oportunidades</a:t>
                  </a:r>
                  <a:endParaRPr lang="bg-BG" sz="1600" b="1" dirty="0">
                    <a:solidFill>
                      <a:schemeClr val="bg1"/>
                    </a:solidFill>
                  </a:endParaRPr>
                </a:p>
              </p:txBody>
            </p:sp>
            <p:sp>
              <p:nvSpPr>
                <p:cNvPr id="119" name="CuadroTexto 118">
                  <a:extLst>
                    <a:ext uri="{FF2B5EF4-FFF2-40B4-BE49-F238E27FC236}">
                      <a16:creationId xmlns:a16="http://schemas.microsoft.com/office/drawing/2014/main" id="{39881A3A-926A-461E-ABED-074CED73D41E}"/>
                    </a:ext>
                  </a:extLst>
                </p:cNvPr>
                <p:cNvSpPr txBox="1"/>
                <p:nvPr/>
              </p:nvSpPr>
              <p:spPr>
                <a:xfrm>
                  <a:off x="2227524" y="427672"/>
                  <a:ext cx="3133409" cy="702018"/>
                </a:xfrm>
                <a:prstGeom prst="rect">
                  <a:avLst/>
                </a:prstGeom>
                <a:noFill/>
              </p:spPr>
              <p:txBody>
                <a:bodyPr wrap="square">
                  <a:spAutoFit/>
                </a:bodyPr>
                <a:lstStyle/>
                <a:p>
                  <a:r>
                    <a:rPr lang="es-ES" sz="1600" b="1" dirty="0">
                      <a:solidFill>
                        <a:schemeClr val="bg1"/>
                      </a:solidFill>
                    </a:rPr>
                    <a:t>Debilidades</a:t>
                  </a:r>
                </a:p>
              </p:txBody>
            </p:sp>
            <p:sp>
              <p:nvSpPr>
                <p:cNvPr id="121" name="Rectangle 19">
                  <a:extLst>
                    <a:ext uri="{FF2B5EF4-FFF2-40B4-BE49-F238E27FC236}">
                      <a16:creationId xmlns:a16="http://schemas.microsoft.com/office/drawing/2014/main" id="{B1F3817C-2655-4BCD-92B4-38B7B2E2B72C}"/>
                    </a:ext>
                  </a:extLst>
                </p:cNvPr>
                <p:cNvSpPr/>
                <p:nvPr/>
              </p:nvSpPr>
              <p:spPr>
                <a:xfrm>
                  <a:off x="2255532" y="2607134"/>
                  <a:ext cx="3128577" cy="969958"/>
                </a:xfrm>
                <a:prstGeom prst="rect">
                  <a:avLst/>
                </a:prstGeom>
              </p:spPr>
              <p:txBody>
                <a:bodyPr wrap="none" lIns="219405" tIns="109703" rIns="219405" bIns="109703">
                  <a:spAutoFit/>
                </a:bodyPr>
                <a:lstStyle/>
                <a:p>
                  <a:r>
                    <a:rPr lang="en-US" sz="1600" b="1" dirty="0" err="1">
                      <a:solidFill>
                        <a:schemeClr val="bg1"/>
                      </a:solidFill>
                    </a:rPr>
                    <a:t>Amenazas</a:t>
                  </a:r>
                  <a:endParaRPr lang="bg-BG" sz="1600" b="1" dirty="0">
                    <a:solidFill>
                      <a:schemeClr val="bg1"/>
                    </a:solidFill>
                  </a:endParaRPr>
                </a:p>
              </p:txBody>
            </p:sp>
          </p:grpSp>
          <p:sp>
            <p:nvSpPr>
              <p:cNvPr id="136" name="CuadroTexto 135">
                <a:extLst>
                  <a:ext uri="{FF2B5EF4-FFF2-40B4-BE49-F238E27FC236}">
                    <a16:creationId xmlns:a16="http://schemas.microsoft.com/office/drawing/2014/main" id="{3A74A15E-99AB-42B2-AFC5-79CC29A37EEB}"/>
                  </a:ext>
                </a:extLst>
              </p:cNvPr>
              <p:cNvSpPr txBox="1"/>
              <p:nvPr/>
            </p:nvSpPr>
            <p:spPr>
              <a:xfrm>
                <a:off x="5019876" y="5109244"/>
                <a:ext cx="1405370" cy="338554"/>
              </a:xfrm>
              <a:prstGeom prst="rect">
                <a:avLst/>
              </a:prstGeom>
              <a:noFill/>
            </p:spPr>
            <p:txBody>
              <a:bodyPr wrap="square">
                <a:spAutoFit/>
              </a:bodyPr>
              <a:lstStyle/>
              <a:p>
                <a:r>
                  <a:rPr lang="es-ES" sz="1600" b="1" dirty="0"/>
                  <a:t>Corregir</a:t>
                </a:r>
              </a:p>
            </p:txBody>
          </p:sp>
          <p:sp>
            <p:nvSpPr>
              <p:cNvPr id="137" name="CuadroTexto 136">
                <a:extLst>
                  <a:ext uri="{FF2B5EF4-FFF2-40B4-BE49-F238E27FC236}">
                    <a16:creationId xmlns:a16="http://schemas.microsoft.com/office/drawing/2014/main" id="{ECC4EF4D-DD4F-4F06-8DCB-41D35F0720AB}"/>
                  </a:ext>
                </a:extLst>
              </p:cNvPr>
              <p:cNvSpPr txBox="1"/>
              <p:nvPr/>
            </p:nvSpPr>
            <p:spPr>
              <a:xfrm>
                <a:off x="5005747" y="6141306"/>
                <a:ext cx="1405370" cy="338554"/>
              </a:xfrm>
              <a:prstGeom prst="rect">
                <a:avLst/>
              </a:prstGeom>
              <a:noFill/>
            </p:spPr>
            <p:txBody>
              <a:bodyPr wrap="square">
                <a:spAutoFit/>
              </a:bodyPr>
              <a:lstStyle/>
              <a:p>
                <a:r>
                  <a:rPr lang="es-ES" sz="1600" b="1" dirty="0"/>
                  <a:t>Afrontar</a:t>
                </a:r>
              </a:p>
            </p:txBody>
          </p:sp>
          <p:sp>
            <p:nvSpPr>
              <p:cNvPr id="138" name="CuadroTexto 137">
                <a:extLst>
                  <a:ext uri="{FF2B5EF4-FFF2-40B4-BE49-F238E27FC236}">
                    <a16:creationId xmlns:a16="http://schemas.microsoft.com/office/drawing/2014/main" id="{A24AE279-FC09-4EF2-8534-E3D118AEB003}"/>
                  </a:ext>
                </a:extLst>
              </p:cNvPr>
              <p:cNvSpPr txBox="1"/>
              <p:nvPr/>
            </p:nvSpPr>
            <p:spPr>
              <a:xfrm>
                <a:off x="5022552" y="7147647"/>
                <a:ext cx="1405370" cy="338554"/>
              </a:xfrm>
              <a:prstGeom prst="rect">
                <a:avLst/>
              </a:prstGeom>
              <a:noFill/>
            </p:spPr>
            <p:txBody>
              <a:bodyPr wrap="square">
                <a:spAutoFit/>
              </a:bodyPr>
              <a:lstStyle/>
              <a:p>
                <a:r>
                  <a:rPr lang="es-ES" sz="1600" b="1" dirty="0"/>
                  <a:t>Mantener</a:t>
                </a:r>
              </a:p>
            </p:txBody>
          </p:sp>
          <p:sp>
            <p:nvSpPr>
              <p:cNvPr id="139" name="CuadroTexto 138">
                <a:extLst>
                  <a:ext uri="{FF2B5EF4-FFF2-40B4-BE49-F238E27FC236}">
                    <a16:creationId xmlns:a16="http://schemas.microsoft.com/office/drawing/2014/main" id="{98B5AF5A-8AE0-42A0-930A-CDA19E892C1B}"/>
                  </a:ext>
                </a:extLst>
              </p:cNvPr>
              <p:cNvSpPr txBox="1"/>
              <p:nvPr/>
            </p:nvSpPr>
            <p:spPr>
              <a:xfrm>
                <a:off x="5049054" y="8238366"/>
                <a:ext cx="1405370" cy="338554"/>
              </a:xfrm>
              <a:prstGeom prst="rect">
                <a:avLst/>
              </a:prstGeom>
              <a:noFill/>
            </p:spPr>
            <p:txBody>
              <a:bodyPr wrap="square">
                <a:spAutoFit/>
              </a:bodyPr>
              <a:lstStyle/>
              <a:p>
                <a:r>
                  <a:rPr lang="es-ES" sz="1600" b="1" dirty="0"/>
                  <a:t>Explorar</a:t>
                </a:r>
              </a:p>
            </p:txBody>
          </p:sp>
        </p:grpSp>
        <p:sp>
          <p:nvSpPr>
            <p:cNvPr id="16" name="CuadroTexto 15">
              <a:extLst>
                <a:ext uri="{FF2B5EF4-FFF2-40B4-BE49-F238E27FC236}">
                  <a16:creationId xmlns:a16="http://schemas.microsoft.com/office/drawing/2014/main" id="{12AE9C4F-D945-441F-B906-2759698B2381}"/>
                </a:ext>
              </a:extLst>
            </p:cNvPr>
            <p:cNvSpPr txBox="1"/>
            <p:nvPr/>
          </p:nvSpPr>
          <p:spPr>
            <a:xfrm>
              <a:off x="2568357" y="3964612"/>
              <a:ext cx="3886067" cy="707886"/>
            </a:xfrm>
            <a:prstGeom prst="rect">
              <a:avLst/>
            </a:prstGeom>
            <a:noFill/>
          </p:spPr>
          <p:txBody>
            <a:bodyPr wrap="square" rtlCol="0">
              <a:spAutoFit/>
            </a:bodyPr>
            <a:lstStyle/>
            <a:p>
              <a:r>
                <a:rPr lang="es-ES" sz="4000" b="1" dirty="0">
                  <a:solidFill>
                    <a:schemeClr val="tx1">
                      <a:lumMod val="50000"/>
                    </a:schemeClr>
                  </a:solidFill>
                </a:rPr>
                <a:t>D</a:t>
              </a:r>
              <a:r>
                <a:rPr lang="es-ES" sz="4000" b="1" dirty="0">
                  <a:solidFill>
                    <a:srgbClr val="00B050"/>
                  </a:solidFill>
                </a:rPr>
                <a:t>A</a:t>
              </a:r>
              <a:r>
                <a:rPr lang="es-ES" sz="4000" b="1" dirty="0">
                  <a:solidFill>
                    <a:schemeClr val="accent2"/>
                  </a:solidFill>
                </a:rPr>
                <a:t>F</a:t>
              </a:r>
              <a:r>
                <a:rPr lang="es-ES" sz="4000" b="1" dirty="0">
                  <a:solidFill>
                    <a:schemeClr val="accent1"/>
                  </a:solidFill>
                </a:rPr>
                <a:t>O</a:t>
              </a:r>
              <a:r>
                <a:rPr lang="es-ES" sz="4000" b="1" dirty="0"/>
                <a:t> + </a:t>
              </a:r>
              <a:r>
                <a:rPr lang="es-ES" sz="4000" b="1" dirty="0">
                  <a:solidFill>
                    <a:schemeClr val="tx1">
                      <a:lumMod val="50000"/>
                    </a:schemeClr>
                  </a:solidFill>
                </a:rPr>
                <a:t>C</a:t>
              </a:r>
              <a:r>
                <a:rPr lang="es-ES" sz="4000" b="1" dirty="0">
                  <a:solidFill>
                    <a:srgbClr val="00B050"/>
                  </a:solidFill>
                </a:rPr>
                <a:t>A</a:t>
              </a:r>
              <a:r>
                <a:rPr lang="es-ES" sz="4000" b="1" dirty="0">
                  <a:solidFill>
                    <a:schemeClr val="accent2"/>
                  </a:solidFill>
                </a:rPr>
                <a:t>M</a:t>
              </a:r>
              <a:r>
                <a:rPr lang="es-ES" sz="4000" b="1" dirty="0">
                  <a:solidFill>
                    <a:schemeClr val="accent1"/>
                  </a:solidFill>
                </a:rPr>
                <a:t>E</a:t>
              </a:r>
            </a:p>
          </p:txBody>
        </p:sp>
      </p:grpSp>
      <p:sp>
        <p:nvSpPr>
          <p:cNvPr id="12" name="CuadroTexto 11">
            <a:extLst>
              <a:ext uri="{FF2B5EF4-FFF2-40B4-BE49-F238E27FC236}">
                <a16:creationId xmlns:a16="http://schemas.microsoft.com/office/drawing/2014/main" id="{C5F84694-F7E5-AE76-C829-D3510D1CE95D}"/>
              </a:ext>
            </a:extLst>
          </p:cNvPr>
          <p:cNvSpPr txBox="1"/>
          <p:nvPr/>
        </p:nvSpPr>
        <p:spPr>
          <a:xfrm>
            <a:off x="521328" y="326565"/>
            <a:ext cx="3544964" cy="707886"/>
          </a:xfrm>
          <a:prstGeom prst="rect">
            <a:avLst/>
          </a:prstGeom>
          <a:noFill/>
        </p:spPr>
        <p:txBody>
          <a:bodyPr wrap="square" rtlCol="0">
            <a:spAutoFit/>
          </a:bodyPr>
          <a:lstStyle/>
          <a:p>
            <a:r>
              <a:rPr lang="es-ES" sz="4000" b="1" dirty="0">
                <a:solidFill>
                  <a:srgbClr val="000004"/>
                </a:solidFill>
              </a:rPr>
              <a:t>Fase 5</a:t>
            </a:r>
          </a:p>
        </p:txBody>
      </p:sp>
    </p:spTree>
    <p:extLst>
      <p:ext uri="{BB962C8B-B14F-4D97-AF65-F5344CB8AC3E}">
        <p14:creationId xmlns:p14="http://schemas.microsoft.com/office/powerpoint/2010/main" val="3859485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CF8EC41-7550-6D6E-25AE-AFFC9D9CD7EB}"/>
              </a:ext>
            </a:extLst>
          </p:cNvPr>
          <p:cNvGraphicFramePr>
            <a:graphicFrameLocks noGrp="1"/>
          </p:cNvGraphicFramePr>
          <p:nvPr/>
        </p:nvGraphicFramePr>
        <p:xfrm>
          <a:off x="1315617" y="1553154"/>
          <a:ext cx="21429621" cy="10741535"/>
        </p:xfrm>
        <a:graphic>
          <a:graphicData uri="http://schemas.openxmlformats.org/drawingml/2006/table">
            <a:tbl>
              <a:tblPr firstRow="1" bandRow="1">
                <a:tableStyleId>{616DA210-FB5B-4158-B5E0-FEB733F419BA}</a:tableStyleId>
              </a:tblPr>
              <a:tblGrid>
                <a:gridCol w="3381891">
                  <a:extLst>
                    <a:ext uri="{9D8B030D-6E8A-4147-A177-3AD203B41FA5}">
                      <a16:colId xmlns:a16="http://schemas.microsoft.com/office/drawing/2014/main" val="2483069773"/>
                    </a:ext>
                  </a:extLst>
                </a:gridCol>
                <a:gridCol w="938589">
                  <a:extLst>
                    <a:ext uri="{9D8B030D-6E8A-4147-A177-3AD203B41FA5}">
                      <a16:colId xmlns:a16="http://schemas.microsoft.com/office/drawing/2014/main" val="3461306861"/>
                    </a:ext>
                  </a:extLst>
                </a:gridCol>
                <a:gridCol w="7127382">
                  <a:extLst>
                    <a:ext uri="{9D8B030D-6E8A-4147-A177-3AD203B41FA5}">
                      <a16:colId xmlns:a16="http://schemas.microsoft.com/office/drawing/2014/main" val="1943851584"/>
                    </a:ext>
                  </a:extLst>
                </a:gridCol>
                <a:gridCol w="612676">
                  <a:extLst>
                    <a:ext uri="{9D8B030D-6E8A-4147-A177-3AD203B41FA5}">
                      <a16:colId xmlns:a16="http://schemas.microsoft.com/office/drawing/2014/main" val="3970740801"/>
                    </a:ext>
                  </a:extLst>
                </a:gridCol>
                <a:gridCol w="612676">
                  <a:extLst>
                    <a:ext uri="{9D8B030D-6E8A-4147-A177-3AD203B41FA5}">
                      <a16:colId xmlns:a16="http://schemas.microsoft.com/office/drawing/2014/main" val="3178891978"/>
                    </a:ext>
                  </a:extLst>
                </a:gridCol>
                <a:gridCol w="612676">
                  <a:extLst>
                    <a:ext uri="{9D8B030D-6E8A-4147-A177-3AD203B41FA5}">
                      <a16:colId xmlns:a16="http://schemas.microsoft.com/office/drawing/2014/main" val="3335795614"/>
                    </a:ext>
                  </a:extLst>
                </a:gridCol>
                <a:gridCol w="612676">
                  <a:extLst>
                    <a:ext uri="{9D8B030D-6E8A-4147-A177-3AD203B41FA5}">
                      <a16:colId xmlns:a16="http://schemas.microsoft.com/office/drawing/2014/main" val="2666222266"/>
                    </a:ext>
                  </a:extLst>
                </a:gridCol>
                <a:gridCol w="612676">
                  <a:extLst>
                    <a:ext uri="{9D8B030D-6E8A-4147-A177-3AD203B41FA5}">
                      <a16:colId xmlns:a16="http://schemas.microsoft.com/office/drawing/2014/main" val="4071952483"/>
                    </a:ext>
                  </a:extLst>
                </a:gridCol>
                <a:gridCol w="612676">
                  <a:extLst>
                    <a:ext uri="{9D8B030D-6E8A-4147-A177-3AD203B41FA5}">
                      <a16:colId xmlns:a16="http://schemas.microsoft.com/office/drawing/2014/main" val="2550199218"/>
                    </a:ext>
                  </a:extLst>
                </a:gridCol>
                <a:gridCol w="612676">
                  <a:extLst>
                    <a:ext uri="{9D8B030D-6E8A-4147-A177-3AD203B41FA5}">
                      <a16:colId xmlns:a16="http://schemas.microsoft.com/office/drawing/2014/main" val="1707571525"/>
                    </a:ext>
                  </a:extLst>
                </a:gridCol>
                <a:gridCol w="612676">
                  <a:extLst>
                    <a:ext uri="{9D8B030D-6E8A-4147-A177-3AD203B41FA5}">
                      <a16:colId xmlns:a16="http://schemas.microsoft.com/office/drawing/2014/main" val="3524733108"/>
                    </a:ext>
                  </a:extLst>
                </a:gridCol>
                <a:gridCol w="612676">
                  <a:extLst>
                    <a:ext uri="{9D8B030D-6E8A-4147-A177-3AD203B41FA5}">
                      <a16:colId xmlns:a16="http://schemas.microsoft.com/office/drawing/2014/main" val="2216484137"/>
                    </a:ext>
                  </a:extLst>
                </a:gridCol>
                <a:gridCol w="612676">
                  <a:extLst>
                    <a:ext uri="{9D8B030D-6E8A-4147-A177-3AD203B41FA5}">
                      <a16:colId xmlns:a16="http://schemas.microsoft.com/office/drawing/2014/main" val="3660926350"/>
                    </a:ext>
                  </a:extLst>
                </a:gridCol>
                <a:gridCol w="612676">
                  <a:extLst>
                    <a:ext uri="{9D8B030D-6E8A-4147-A177-3AD203B41FA5}">
                      <a16:colId xmlns:a16="http://schemas.microsoft.com/office/drawing/2014/main" val="252698544"/>
                    </a:ext>
                  </a:extLst>
                </a:gridCol>
                <a:gridCol w="612676">
                  <a:extLst>
                    <a:ext uri="{9D8B030D-6E8A-4147-A177-3AD203B41FA5}">
                      <a16:colId xmlns:a16="http://schemas.microsoft.com/office/drawing/2014/main" val="1781503183"/>
                    </a:ext>
                  </a:extLst>
                </a:gridCol>
                <a:gridCol w="1296539">
                  <a:extLst>
                    <a:ext uri="{9D8B030D-6E8A-4147-A177-3AD203B41FA5}">
                      <a16:colId xmlns:a16="http://schemas.microsoft.com/office/drawing/2014/main" val="3961953493"/>
                    </a:ext>
                  </a:extLst>
                </a:gridCol>
                <a:gridCol w="1333108">
                  <a:extLst>
                    <a:ext uri="{9D8B030D-6E8A-4147-A177-3AD203B41FA5}">
                      <a16:colId xmlns:a16="http://schemas.microsoft.com/office/drawing/2014/main" val="299061711"/>
                    </a:ext>
                  </a:extLst>
                </a:gridCol>
              </a:tblGrid>
              <a:tr h="533363">
                <a:tc gridSpan="3">
                  <a:txBody>
                    <a:bodyPr/>
                    <a:lstStyle/>
                    <a:p>
                      <a:r>
                        <a:rPr lang="es-ES" sz="2800" dirty="0">
                          <a:solidFill>
                            <a:schemeClr val="bg1"/>
                          </a:solidFill>
                        </a:rPr>
                        <a:t>Descripción de objetivos por vectores de crecimiento</a:t>
                      </a:r>
                    </a:p>
                  </a:txBody>
                  <a:tcPr anchor="ctr">
                    <a:solidFill>
                      <a:schemeClr val="tx1">
                        <a:lumMod val="50000"/>
                      </a:schemeClr>
                    </a:solidFill>
                  </a:tcPr>
                </a:tc>
                <a:tc hMerge="1">
                  <a:txBody>
                    <a:bodyPr/>
                    <a:lstStyle/>
                    <a:p>
                      <a:endParaRPr dirty="0"/>
                    </a:p>
                  </a:txBody>
                  <a:tcPr anchor="ctr">
                    <a:solidFill>
                      <a:schemeClr val="tx1">
                        <a:lumMod val="50000"/>
                      </a:schemeClr>
                    </a:solidFill>
                  </a:tcPr>
                </a:tc>
                <a:tc hMerge="1">
                  <a:txBody>
                    <a:bodyPr/>
                    <a:lstStyle/>
                    <a:p>
                      <a:endParaRPr lang="es-ES" sz="2800" dirty="0">
                        <a:solidFill>
                          <a:schemeClr val="bg1"/>
                        </a:solidFill>
                      </a:endParaRPr>
                    </a:p>
                  </a:txBody>
                  <a:tcPr anchor="ctr">
                    <a:solidFill>
                      <a:schemeClr val="tx1">
                        <a:lumMod val="50000"/>
                      </a:schemeClr>
                    </a:solidFill>
                  </a:tcPr>
                </a:tc>
                <a:tc gridSpan="12">
                  <a:txBody>
                    <a:bodyPr/>
                    <a:lstStyle/>
                    <a:p>
                      <a:r>
                        <a:rPr lang="es-ES" sz="2800" dirty="0">
                          <a:solidFill>
                            <a:schemeClr val="bg1"/>
                          </a:solidFill>
                        </a:rPr>
                        <a:t>Meses 2025</a:t>
                      </a:r>
                    </a:p>
                  </a:txBody>
                  <a:tcPr anchor="ctr">
                    <a:solidFill>
                      <a:schemeClr val="tx1">
                        <a:lumMod val="50000"/>
                      </a:schemeClr>
                    </a:solidFill>
                  </a:tcPr>
                </a:tc>
                <a:tc hMerge="1">
                  <a:txBody>
                    <a:bodyPr/>
                    <a:lstStyle/>
                    <a:p>
                      <a:endParaRPr lang="es-ES" sz="2000" dirty="0"/>
                    </a:p>
                  </a:txBody>
                  <a:tcPr/>
                </a:tc>
                <a:tc hMerge="1">
                  <a:txBody>
                    <a:bodyPr/>
                    <a:lstStyle/>
                    <a:p>
                      <a:endParaRPr lang="es-ES" sz="2000"/>
                    </a:p>
                  </a:txBody>
                  <a:tcPr/>
                </a:tc>
                <a:tc hMerge="1">
                  <a:txBody>
                    <a:bodyPr/>
                    <a:lstStyle/>
                    <a:p>
                      <a:endParaRPr lang="es-ES" sz="2000" dirty="0"/>
                    </a:p>
                  </a:txBody>
                  <a:tcPr/>
                </a:tc>
                <a:tc hMerge="1">
                  <a:txBody>
                    <a:bodyPr/>
                    <a:lstStyle/>
                    <a:p>
                      <a:endParaRPr lang="es-ES" sz="200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gridSpan="2">
                  <a:txBody>
                    <a:bodyPr/>
                    <a:lstStyle/>
                    <a:p>
                      <a:r>
                        <a:rPr lang="es-ES" sz="2800" dirty="0">
                          <a:solidFill>
                            <a:schemeClr val="bg1"/>
                          </a:solidFill>
                        </a:rPr>
                        <a:t>Años</a:t>
                      </a:r>
                    </a:p>
                  </a:txBody>
                  <a:tcPr anchor="ctr">
                    <a:solidFill>
                      <a:schemeClr val="tx1">
                        <a:lumMod val="50000"/>
                      </a:schemeClr>
                    </a:solidFill>
                  </a:tcPr>
                </a:tc>
                <a:tc hMerge="1">
                  <a:txBody>
                    <a:bodyPr/>
                    <a:lstStyle/>
                    <a:p>
                      <a:endParaRPr lang="es-ES" sz="2800" dirty="0"/>
                    </a:p>
                  </a:txBody>
                  <a:tcPr anchor="ctr">
                    <a:solidFill>
                      <a:schemeClr val="accent1"/>
                    </a:solidFill>
                  </a:tcPr>
                </a:tc>
                <a:extLst>
                  <a:ext uri="{0D108BD9-81ED-4DB2-BD59-A6C34878D82A}">
                    <a16:rowId xmlns:a16="http://schemas.microsoft.com/office/drawing/2014/main" val="2400400551"/>
                  </a:ext>
                </a:extLst>
              </a:tr>
              <a:tr h="731228">
                <a:tc>
                  <a:txBody>
                    <a:bodyPr/>
                    <a:lstStyle/>
                    <a:p>
                      <a:r>
                        <a:rPr lang="es-ES" sz="2400" b="1" dirty="0"/>
                        <a:t>Comité de Dirección </a:t>
                      </a:r>
                    </a:p>
                  </a:txBody>
                  <a:tcPr anchor="ctr">
                    <a:solidFill>
                      <a:srgbClr val="99FF99"/>
                    </a:solidFill>
                  </a:tcPr>
                </a:tc>
                <a:tc>
                  <a:txBody>
                    <a:bodyPr/>
                    <a:lstStyle/>
                    <a:p>
                      <a:r>
                        <a:rPr lang="es-ES" sz="2400" b="1" dirty="0" err="1"/>
                        <a:t>Nº</a:t>
                      </a:r>
                      <a:endParaRPr lang="es-ES" sz="2400" b="1" dirty="0"/>
                    </a:p>
                  </a:txBody>
                  <a:tcPr anchor="ctr">
                    <a:solidFill>
                      <a:srgbClr val="99FF99"/>
                    </a:solidFill>
                  </a:tcPr>
                </a:tc>
                <a:tc>
                  <a:txBody>
                    <a:bodyPr/>
                    <a:lstStyle/>
                    <a:p>
                      <a:r>
                        <a:rPr lang="es-ES" sz="2400" b="1" dirty="0"/>
                        <a:t>Objetivos</a:t>
                      </a:r>
                    </a:p>
                  </a:txBody>
                  <a:tcPr anchor="ctr">
                    <a:solidFill>
                      <a:srgbClr val="99FF99"/>
                    </a:solidFill>
                  </a:tcPr>
                </a:tc>
                <a:tc>
                  <a:txBody>
                    <a:bodyPr/>
                    <a:lstStyle/>
                    <a:p>
                      <a:r>
                        <a:rPr lang="es-ES" sz="2000" b="1" dirty="0"/>
                        <a:t>1</a:t>
                      </a:r>
                    </a:p>
                  </a:txBody>
                  <a:tcPr anchor="ctr">
                    <a:solidFill>
                      <a:srgbClr val="99FF99"/>
                    </a:solidFill>
                  </a:tcPr>
                </a:tc>
                <a:tc>
                  <a:txBody>
                    <a:bodyPr/>
                    <a:lstStyle/>
                    <a:p>
                      <a:r>
                        <a:rPr lang="es-ES" sz="2000" b="1" dirty="0"/>
                        <a:t>2</a:t>
                      </a:r>
                    </a:p>
                  </a:txBody>
                  <a:tcPr anchor="ctr">
                    <a:solidFill>
                      <a:srgbClr val="99FF99"/>
                    </a:solidFill>
                  </a:tcPr>
                </a:tc>
                <a:tc>
                  <a:txBody>
                    <a:bodyPr/>
                    <a:lstStyle/>
                    <a:p>
                      <a:r>
                        <a:rPr lang="es-ES" sz="2000" b="1" dirty="0"/>
                        <a:t>3</a:t>
                      </a:r>
                    </a:p>
                  </a:txBody>
                  <a:tcPr anchor="ctr">
                    <a:solidFill>
                      <a:srgbClr val="99FF99"/>
                    </a:solidFill>
                  </a:tcPr>
                </a:tc>
                <a:tc>
                  <a:txBody>
                    <a:bodyPr/>
                    <a:lstStyle/>
                    <a:p>
                      <a:r>
                        <a:rPr lang="es-ES" sz="2000" b="1" dirty="0"/>
                        <a:t>4</a:t>
                      </a:r>
                    </a:p>
                  </a:txBody>
                  <a:tcPr anchor="ctr">
                    <a:solidFill>
                      <a:srgbClr val="99FF99"/>
                    </a:solidFill>
                  </a:tcPr>
                </a:tc>
                <a:tc>
                  <a:txBody>
                    <a:bodyPr/>
                    <a:lstStyle/>
                    <a:p>
                      <a:r>
                        <a:rPr lang="es-ES" sz="2000" b="1" dirty="0"/>
                        <a:t>5</a:t>
                      </a:r>
                    </a:p>
                  </a:txBody>
                  <a:tcPr anchor="ctr">
                    <a:solidFill>
                      <a:srgbClr val="99FF99"/>
                    </a:solidFill>
                  </a:tcPr>
                </a:tc>
                <a:tc>
                  <a:txBody>
                    <a:bodyPr/>
                    <a:lstStyle/>
                    <a:p>
                      <a:r>
                        <a:rPr lang="es-ES" sz="2000" b="1" dirty="0"/>
                        <a:t>6</a:t>
                      </a:r>
                    </a:p>
                  </a:txBody>
                  <a:tcPr anchor="ctr">
                    <a:solidFill>
                      <a:srgbClr val="99FF99"/>
                    </a:solidFill>
                  </a:tcPr>
                </a:tc>
                <a:tc>
                  <a:txBody>
                    <a:bodyPr/>
                    <a:lstStyle/>
                    <a:p>
                      <a:r>
                        <a:rPr lang="es-ES" sz="2000" b="1" dirty="0"/>
                        <a:t>7</a:t>
                      </a:r>
                    </a:p>
                  </a:txBody>
                  <a:tcPr anchor="ctr">
                    <a:solidFill>
                      <a:srgbClr val="99FF99"/>
                    </a:solidFill>
                  </a:tcPr>
                </a:tc>
                <a:tc>
                  <a:txBody>
                    <a:bodyPr/>
                    <a:lstStyle/>
                    <a:p>
                      <a:r>
                        <a:rPr lang="es-ES" sz="2000" b="1" dirty="0"/>
                        <a:t>8</a:t>
                      </a:r>
                    </a:p>
                  </a:txBody>
                  <a:tcPr anchor="ctr">
                    <a:solidFill>
                      <a:schemeClr val="bg1"/>
                    </a:solidFill>
                  </a:tcPr>
                </a:tc>
                <a:tc>
                  <a:txBody>
                    <a:bodyPr/>
                    <a:lstStyle/>
                    <a:p>
                      <a:r>
                        <a:rPr lang="es-ES" sz="2000" b="1" dirty="0"/>
                        <a:t>9</a:t>
                      </a:r>
                    </a:p>
                  </a:txBody>
                  <a:tcPr anchor="ctr">
                    <a:solidFill>
                      <a:srgbClr val="99FF99"/>
                    </a:solidFill>
                  </a:tcPr>
                </a:tc>
                <a:tc>
                  <a:txBody>
                    <a:bodyPr/>
                    <a:lstStyle/>
                    <a:p>
                      <a:r>
                        <a:rPr lang="es-ES" sz="2000" b="1" dirty="0"/>
                        <a:t>10</a:t>
                      </a:r>
                    </a:p>
                  </a:txBody>
                  <a:tcPr anchor="ctr">
                    <a:solidFill>
                      <a:srgbClr val="99FF99"/>
                    </a:solidFill>
                  </a:tcPr>
                </a:tc>
                <a:tc>
                  <a:txBody>
                    <a:bodyPr/>
                    <a:lstStyle/>
                    <a:p>
                      <a:r>
                        <a:rPr lang="es-ES" sz="2000" b="1" dirty="0"/>
                        <a:t>11</a:t>
                      </a:r>
                    </a:p>
                  </a:txBody>
                  <a:tcPr anchor="ctr">
                    <a:solidFill>
                      <a:srgbClr val="99FF99"/>
                    </a:solidFill>
                  </a:tcPr>
                </a:tc>
                <a:tc>
                  <a:txBody>
                    <a:bodyPr/>
                    <a:lstStyle/>
                    <a:p>
                      <a:r>
                        <a:rPr lang="es-ES" sz="2000" b="1" dirty="0"/>
                        <a:t>12</a:t>
                      </a:r>
                    </a:p>
                  </a:txBody>
                  <a:tcPr anchor="ctr">
                    <a:solidFill>
                      <a:srgbClr val="99FF99"/>
                    </a:solidFill>
                  </a:tcPr>
                </a:tc>
                <a:tc>
                  <a:txBody>
                    <a:bodyPr/>
                    <a:lstStyle/>
                    <a:p>
                      <a:r>
                        <a:rPr lang="es-ES" sz="2400" b="1" dirty="0">
                          <a:solidFill>
                            <a:schemeClr val="bg1"/>
                          </a:solidFill>
                        </a:rPr>
                        <a:t>2026</a:t>
                      </a:r>
                    </a:p>
                  </a:txBody>
                  <a:tcPr anchor="ctr">
                    <a:solidFill>
                      <a:schemeClr val="accent2"/>
                    </a:solidFill>
                  </a:tcPr>
                </a:tc>
                <a:tc>
                  <a:txBody>
                    <a:bodyPr/>
                    <a:lstStyle/>
                    <a:p>
                      <a:r>
                        <a:rPr lang="es-ES" sz="2400" b="1" dirty="0">
                          <a:solidFill>
                            <a:schemeClr val="bg1"/>
                          </a:solidFill>
                        </a:rPr>
                        <a:t>2027</a:t>
                      </a:r>
                    </a:p>
                  </a:txBody>
                  <a:tcPr anchor="ctr">
                    <a:solidFill>
                      <a:schemeClr val="accent2"/>
                    </a:solidFill>
                  </a:tcPr>
                </a:tc>
                <a:extLst>
                  <a:ext uri="{0D108BD9-81ED-4DB2-BD59-A6C34878D82A}">
                    <a16:rowId xmlns:a16="http://schemas.microsoft.com/office/drawing/2014/main" val="3612506422"/>
                  </a:ext>
                </a:extLst>
              </a:tr>
              <a:tr h="731228">
                <a:tc rowSpan="11">
                  <a:txBody>
                    <a:bodyPr/>
                    <a:lstStyle/>
                    <a:p>
                      <a:pPr marL="0" marR="0" lvl="0" indent="0" algn="l" defTabSz="1828343"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b="1" kern="1200" dirty="0">
                          <a:solidFill>
                            <a:schemeClr val="tx1"/>
                          </a:solidFill>
                          <a:latin typeface="+mn-lt"/>
                          <a:ea typeface="+mn-ea"/>
                          <a:cs typeface="+mn-cs"/>
                        </a:rPr>
                        <a:t>1.1 Funciones Generales</a:t>
                      </a:r>
                    </a:p>
                    <a:p>
                      <a:pPr marL="342900" marR="0" lvl="0" indent="-342900" algn="l" defTabSz="1828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b="1" kern="1200" dirty="0">
                          <a:solidFill>
                            <a:schemeClr val="tx1"/>
                          </a:solidFill>
                          <a:latin typeface="+mn-lt"/>
                          <a:ea typeface="+mn-ea"/>
                          <a:cs typeface="+mn-cs"/>
                        </a:rPr>
                        <a:t>Planificación de la estrategia y alinear todas las decisiones con la misma.</a:t>
                      </a:r>
                    </a:p>
                    <a:p>
                      <a:pPr marL="342900" lvl="0" indent="-342900" algn="l">
                        <a:lnSpc>
                          <a:spcPct val="107000"/>
                        </a:lnSpc>
                        <a:spcAft>
                          <a:spcPts val="800"/>
                        </a:spcAft>
                        <a:buFont typeface="Arial" panose="020B0604020202020204" pitchFamily="34" charset="0"/>
                        <a:buChar char="•"/>
                        <a:tabLst>
                          <a:tab pos="457200" algn="l"/>
                        </a:tabLst>
                      </a:pPr>
                      <a:r>
                        <a:rPr lang="es-ES" sz="2000" b="1" kern="100" dirty="0">
                          <a:solidFill>
                            <a:schemeClr val="tx1">
                              <a:lumMod val="50000"/>
                            </a:schemeClr>
                          </a:solidFill>
                          <a:effectLst/>
                          <a:ea typeface="Aptos" panose="020B0004020202020204" pitchFamily="34" charset="0"/>
                          <a:cs typeface="Times New Roman" panose="02020603050405020304" pitchFamily="18" charset="0"/>
                        </a:rPr>
                        <a:t>Coordinar la implementación del plan y proponer medidas correctivas.</a:t>
                      </a:r>
                    </a:p>
                    <a:p>
                      <a:pPr marL="342900" lvl="0" indent="-342900" algn="l">
                        <a:lnSpc>
                          <a:spcPct val="107000"/>
                        </a:lnSpc>
                        <a:spcAft>
                          <a:spcPts val="800"/>
                        </a:spcAft>
                        <a:buFont typeface="Arial" panose="020B0604020202020204" pitchFamily="34" charset="0"/>
                        <a:buChar char="•"/>
                        <a:tabLst>
                          <a:tab pos="457200" algn="l"/>
                        </a:tabLst>
                      </a:pPr>
                      <a:r>
                        <a:rPr lang="es-ES" sz="2000" b="1" kern="100" dirty="0">
                          <a:solidFill>
                            <a:schemeClr val="tx1">
                              <a:lumMod val="50000"/>
                            </a:schemeClr>
                          </a:solidFill>
                          <a:effectLst/>
                          <a:ea typeface="Aptos" panose="020B0004020202020204" pitchFamily="34" charset="0"/>
                          <a:cs typeface="Times New Roman" panose="02020603050405020304" pitchFamily="18" charset="0"/>
                        </a:rPr>
                        <a:t>Control de presupuesto, calendario y seguimiento de resultados.</a:t>
                      </a:r>
                    </a:p>
                    <a:p>
                      <a:pPr marL="342900" marR="0" lvl="0" indent="-342900" algn="l" defTabSz="1828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b="1" kern="1200" dirty="0">
                          <a:solidFill>
                            <a:schemeClr val="tx1"/>
                          </a:solidFill>
                          <a:latin typeface="+mn-lt"/>
                          <a:ea typeface="+mn-ea"/>
                          <a:cs typeface="+mn-cs"/>
                        </a:rPr>
                        <a:t>Identificar y corregir “cuellos de botella”</a:t>
                      </a:r>
                    </a:p>
                    <a:p>
                      <a:pPr marL="342900" marR="0" lvl="0" indent="-342900" algn="l" defTabSz="18283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b="1" dirty="0"/>
                        <a:t>Representación</a:t>
                      </a:r>
                      <a:r>
                        <a:rPr lang="es-ES" sz="2000" b="1" baseline="0" dirty="0"/>
                        <a:t> institucional.</a:t>
                      </a:r>
                    </a:p>
                    <a:p>
                      <a:pPr marL="342900" marR="0" lvl="0" indent="-342900" algn="l" defTabSz="18283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2000" b="1" kern="1200" baseline="0" dirty="0">
                        <a:solidFill>
                          <a:schemeClr val="tx1"/>
                        </a:solidFill>
                        <a:latin typeface="+mn-lt"/>
                        <a:ea typeface="+mn-ea"/>
                        <a:cs typeface="+mn-cs"/>
                      </a:endParaRPr>
                    </a:p>
                    <a:p>
                      <a:pPr marL="0" marR="0" lvl="0" indent="0" algn="l" defTabSz="1828343"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b="1" kern="1200" baseline="0" dirty="0">
                          <a:solidFill>
                            <a:schemeClr val="tx1"/>
                          </a:solidFill>
                          <a:latin typeface="+mn-lt"/>
                          <a:ea typeface="+mn-ea"/>
                          <a:cs typeface="+mn-cs"/>
                        </a:rPr>
                        <a:t>1.2 Diseñar y homogeneizar protocolos, además de herramientas digitales que mejoren la gobernanza de CIAGRO.</a:t>
                      </a:r>
                    </a:p>
                    <a:p>
                      <a:pPr marL="0" marR="0" lvl="0" indent="0" algn="l" defTabSz="182834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2000" b="1" kern="1200" baseline="0" dirty="0">
                        <a:solidFill>
                          <a:schemeClr val="tx1"/>
                        </a:solidFill>
                        <a:latin typeface="+mn-lt"/>
                        <a:ea typeface="+mn-ea"/>
                        <a:cs typeface="+mn-cs"/>
                      </a:endParaRPr>
                    </a:p>
                    <a:p>
                      <a:pPr marL="0" marR="0" lvl="0" indent="0" algn="l" defTabSz="1828343"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000" b="1" kern="1200" baseline="0" dirty="0">
                          <a:solidFill>
                            <a:schemeClr val="tx1"/>
                          </a:solidFill>
                          <a:latin typeface="+mn-lt"/>
                          <a:ea typeface="+mn-ea"/>
                          <a:cs typeface="+mn-cs"/>
                        </a:rPr>
                        <a:t>1.3 Mejorar la comunicación interna y la transparencia.</a:t>
                      </a:r>
                    </a:p>
                    <a:p>
                      <a:pPr marL="0" marR="0" lvl="0" indent="0" algn="l" defTabSz="182834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2000" b="1" kern="1200" dirty="0">
                        <a:solidFill>
                          <a:schemeClr val="tx1"/>
                        </a:solidFill>
                        <a:latin typeface="+mn-lt"/>
                        <a:ea typeface="+mn-ea"/>
                        <a:cs typeface="+mn-cs"/>
                      </a:endParaRPr>
                    </a:p>
                  </a:txBody>
                  <a:tcPr anchor="ctr">
                    <a:solidFill>
                      <a:schemeClr val="bg1"/>
                    </a:solidFill>
                  </a:tcPr>
                </a:tc>
                <a:tc gridSpan="2">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s-ES" sz="2400" b="1" dirty="0">
                          <a:solidFill>
                            <a:schemeClr val="bg1"/>
                          </a:solidFill>
                          <a:highlight>
                            <a:srgbClr val="000004"/>
                          </a:highlight>
                        </a:rPr>
                        <a:t>Vector 1: Alianzas Estratégicas</a:t>
                      </a:r>
                    </a:p>
                  </a:txBody>
                  <a:tcPr anchor="ctr">
                    <a:solidFill>
                      <a:schemeClr val="tx1">
                        <a:lumMod val="20000"/>
                        <a:lumOff val="80000"/>
                      </a:schemeClr>
                    </a:solidFill>
                  </a:tcPr>
                </a:tc>
                <a:tc hMerge="1">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s-ES" sz="2400" b="1" dirty="0">
                        <a:solidFill>
                          <a:schemeClr val="bg1"/>
                        </a:solidFill>
                        <a:highlight>
                          <a:srgbClr val="000004"/>
                        </a:highlight>
                      </a:endParaRPr>
                    </a:p>
                  </a:txBody>
                  <a:tcPr anchor="ctr">
                    <a:solidFill>
                      <a:schemeClr val="tx1">
                        <a:lumMod val="20000"/>
                        <a:lumOff val="80000"/>
                      </a:schemeClr>
                    </a:solidFill>
                  </a:tcPr>
                </a:tc>
                <a:tc gridSpan="14">
                  <a:txBody>
                    <a:bodyPr/>
                    <a:lstStyle/>
                    <a:p>
                      <a:r>
                        <a:rPr lang="es-ES" sz="2400" b="1" dirty="0">
                          <a:highlight>
                            <a:srgbClr val="00FFFF"/>
                          </a:highlight>
                        </a:rPr>
                        <a:t>Personas: …</a:t>
                      </a:r>
                    </a:p>
                  </a:txBody>
                  <a:tcPr anchor="ctr">
                    <a:solidFill>
                      <a:schemeClr val="tx1">
                        <a:lumMod val="20000"/>
                        <a:lumOff val="80000"/>
                      </a:schemeClr>
                    </a:solidFill>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extLst>
                  <a:ext uri="{0D108BD9-81ED-4DB2-BD59-A6C34878D82A}">
                    <a16:rowId xmlns:a16="http://schemas.microsoft.com/office/drawing/2014/main" val="1322126492"/>
                  </a:ext>
                </a:extLst>
              </a:tr>
              <a:tr h="731228">
                <a:tc vMerge="1">
                  <a:txBody>
                    <a:bodyPr/>
                    <a:lstStyle/>
                    <a:p>
                      <a:endParaRPr lang="es-ES" sz="2000" b="1" dirty="0"/>
                    </a:p>
                  </a:txBody>
                  <a:tcPr anchor="ctr">
                    <a:noFill/>
                  </a:tcPr>
                </a:tc>
                <a:tc>
                  <a:txBody>
                    <a:bodyPr/>
                    <a:lstStyle/>
                    <a:p>
                      <a:r>
                        <a:rPr lang="es-ES" sz="2000" b="1" dirty="0"/>
                        <a:t>1.1</a:t>
                      </a:r>
                    </a:p>
                  </a:txBody>
                  <a:tcPr anchor="ctr">
                    <a:noFill/>
                  </a:tcPr>
                </a:tc>
                <a:tc>
                  <a:txBody>
                    <a:bodyPr/>
                    <a:lstStyle/>
                    <a:p>
                      <a:r>
                        <a:rPr lang="es-ES" sz="2000" b="1" dirty="0"/>
                        <a:t>Consolidar relaciones con aliados existentes y potenciar nuevas alianzas con Administraciones Públicas, agricultores, empresas y otras entidades, dentro y fuera de España, para aumentar el intercambio de conocimiento y tecnología.</a:t>
                      </a:r>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extLst>
                  <a:ext uri="{0D108BD9-81ED-4DB2-BD59-A6C34878D82A}">
                    <a16:rowId xmlns:a16="http://schemas.microsoft.com/office/drawing/2014/main" val="1047468889"/>
                  </a:ext>
                </a:extLst>
              </a:tr>
              <a:tr h="731228">
                <a:tc vMerge="1">
                  <a:txBody>
                    <a:bodyPr/>
                    <a:lstStyle/>
                    <a:p>
                      <a:endParaRPr lang="es-ES" sz="2000" b="1" dirty="0"/>
                    </a:p>
                  </a:txBody>
                  <a:tcPr anchor="ctr">
                    <a:noFill/>
                  </a:tcPr>
                </a:tc>
                <a:tc>
                  <a:txBody>
                    <a:bodyPr/>
                    <a:lstStyle/>
                    <a:p>
                      <a:r>
                        <a:rPr lang="es-ES" sz="2000" b="1" dirty="0"/>
                        <a:t>1.2</a:t>
                      </a:r>
                    </a:p>
                  </a:txBody>
                  <a:tcPr anchor="ctr">
                    <a:noFill/>
                  </a:tcPr>
                </a:tc>
                <a:tc>
                  <a:txBody>
                    <a:bodyPr/>
                    <a:lstStyle/>
                    <a:p>
                      <a:r>
                        <a:rPr lang="es-ES" sz="2000" b="1" dirty="0"/>
                        <a:t>Crear y ejecutar una estrategia marketing digital u “online”</a:t>
                      </a:r>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dirty="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extLst>
                  <a:ext uri="{0D108BD9-81ED-4DB2-BD59-A6C34878D82A}">
                    <a16:rowId xmlns:a16="http://schemas.microsoft.com/office/drawing/2014/main" val="2950549858"/>
                  </a:ext>
                </a:extLst>
              </a:tr>
              <a:tr h="731228">
                <a:tc vMerge="1">
                  <a:txBody>
                    <a:bodyPr/>
                    <a:lstStyle/>
                    <a:p>
                      <a:endParaRPr lang="es-ES" sz="2000" b="1" dirty="0"/>
                    </a:p>
                  </a:txBody>
                  <a:tcPr anchor="ctr">
                    <a:noFill/>
                  </a:tcPr>
                </a:tc>
                <a:tc>
                  <a:txBody>
                    <a:bodyPr/>
                    <a:lstStyle/>
                    <a:p>
                      <a:r>
                        <a:rPr lang="es-ES" sz="2000" b="1" dirty="0"/>
                        <a:t>1.3</a:t>
                      </a:r>
                    </a:p>
                  </a:txBody>
                  <a:tcPr anchor="ctr">
                    <a:noFill/>
                  </a:tcPr>
                </a:tc>
                <a:tc>
                  <a:txBody>
                    <a:bodyPr/>
                    <a:lstStyle/>
                    <a:p>
                      <a:r>
                        <a:rPr lang="es-ES" sz="2000" b="1" dirty="0"/>
                        <a:t>Crear y ejecutar una estrategia marketing tradicional u “offline”</a:t>
                      </a:r>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extLst>
                  <a:ext uri="{0D108BD9-81ED-4DB2-BD59-A6C34878D82A}">
                    <a16:rowId xmlns:a16="http://schemas.microsoft.com/office/drawing/2014/main" val="626336742"/>
                  </a:ext>
                </a:extLst>
              </a:tr>
              <a:tr h="731228">
                <a:tc vMerge="1">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s-ES" sz="2400" b="1" kern="1200" dirty="0">
                        <a:solidFill>
                          <a:schemeClr val="bg1"/>
                        </a:solidFill>
                        <a:highlight>
                          <a:srgbClr val="000004"/>
                        </a:highlight>
                        <a:latin typeface="+mn-lt"/>
                        <a:ea typeface="+mn-ea"/>
                        <a:cs typeface="+mn-cs"/>
                      </a:endParaRPr>
                    </a:p>
                  </a:txBody>
                  <a:tcPr anchor="ctr">
                    <a:solidFill>
                      <a:schemeClr val="tx1">
                        <a:lumMod val="20000"/>
                        <a:lumOff val="80000"/>
                      </a:schemeClr>
                    </a:solidFill>
                  </a:tcPr>
                </a:tc>
                <a:tc gridSpan="2">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s-ES" sz="2400" b="1" kern="1200" dirty="0">
                          <a:solidFill>
                            <a:schemeClr val="bg1"/>
                          </a:solidFill>
                          <a:highlight>
                            <a:srgbClr val="000004"/>
                          </a:highlight>
                          <a:latin typeface="+mn-lt"/>
                          <a:ea typeface="+mn-ea"/>
                          <a:cs typeface="+mn-cs"/>
                        </a:rPr>
                        <a:t>Vector 2: Consolidación de la investigación</a:t>
                      </a:r>
                    </a:p>
                  </a:txBody>
                  <a:tcPr anchor="ctr">
                    <a:solidFill>
                      <a:schemeClr val="tx1">
                        <a:lumMod val="20000"/>
                        <a:lumOff val="80000"/>
                      </a:schemeClr>
                    </a:solidFill>
                  </a:tcPr>
                </a:tc>
                <a:tc hMerge="1">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s-ES" sz="2400" b="1" kern="1200" dirty="0">
                        <a:solidFill>
                          <a:schemeClr val="bg1"/>
                        </a:solidFill>
                        <a:highlight>
                          <a:srgbClr val="000004"/>
                        </a:highlight>
                        <a:latin typeface="+mn-lt"/>
                        <a:ea typeface="+mn-ea"/>
                        <a:cs typeface="+mn-cs"/>
                      </a:endParaRPr>
                    </a:p>
                  </a:txBody>
                  <a:tcPr anchor="ctr">
                    <a:solidFill>
                      <a:schemeClr val="tx1">
                        <a:lumMod val="20000"/>
                        <a:lumOff val="80000"/>
                      </a:schemeClr>
                    </a:solidFill>
                  </a:tcPr>
                </a:tc>
                <a:tc gridSpan="14">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s-ES" sz="2400" b="1" dirty="0">
                          <a:highlight>
                            <a:srgbClr val="00FFFF"/>
                          </a:highlight>
                        </a:rPr>
                        <a:t>Personas: …</a:t>
                      </a:r>
                    </a:p>
                  </a:txBody>
                  <a:tcPr anchor="ctr">
                    <a:solidFill>
                      <a:schemeClr val="tx1">
                        <a:lumMod val="20000"/>
                        <a:lumOff val="80000"/>
                      </a:schemeClr>
                    </a:solidFill>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extLst>
                  <a:ext uri="{0D108BD9-81ED-4DB2-BD59-A6C34878D82A}">
                    <a16:rowId xmlns:a16="http://schemas.microsoft.com/office/drawing/2014/main" val="693333121"/>
                  </a:ext>
                </a:extLst>
              </a:tr>
              <a:tr h="731228">
                <a:tc vMerge="1">
                  <a:txBody>
                    <a:bodyPr/>
                    <a:lstStyle/>
                    <a:p>
                      <a:endParaRPr lang="es-ES" sz="2000" b="1" dirty="0"/>
                    </a:p>
                  </a:txBody>
                  <a:tcPr anchor="ctr">
                    <a:noFill/>
                  </a:tcPr>
                </a:tc>
                <a:tc>
                  <a:txBody>
                    <a:bodyPr/>
                    <a:lstStyle/>
                    <a:p>
                      <a:r>
                        <a:rPr lang="es-ES" sz="2000" b="1" dirty="0"/>
                        <a:t>2.1</a:t>
                      </a:r>
                    </a:p>
                  </a:txBody>
                  <a:tcPr anchor="ctr">
                    <a:noFill/>
                  </a:tcPr>
                </a:tc>
                <a:tc>
                  <a:txBody>
                    <a:bodyPr/>
                    <a:lstStyle/>
                    <a:p>
                      <a:r>
                        <a:rPr lang="es-ES" sz="2000" b="1" dirty="0"/>
                        <a:t>Mejorar la excelencia investigadora del instituto para lograr sellos de excelencia (Severo Ochoa, </a:t>
                      </a:r>
                      <a:r>
                        <a:rPr lang="es-ES" sz="2000" b="1" dirty="0" err="1"/>
                        <a:t>etc</a:t>
                      </a:r>
                      <a:r>
                        <a:rPr lang="es-ES" sz="2000" b="1" dirty="0"/>
                        <a:t>)</a:t>
                      </a:r>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extLst>
                  <a:ext uri="{0D108BD9-81ED-4DB2-BD59-A6C34878D82A}">
                    <a16:rowId xmlns:a16="http://schemas.microsoft.com/office/drawing/2014/main" val="1844011900"/>
                  </a:ext>
                </a:extLst>
              </a:tr>
              <a:tr h="731228">
                <a:tc vMerge="1">
                  <a:txBody>
                    <a:bodyPr/>
                    <a:lstStyle/>
                    <a:p>
                      <a:endParaRPr lang="es-ES" sz="2000" b="1" dirty="0"/>
                    </a:p>
                  </a:txBody>
                  <a:tcPr anchor="ctr">
                    <a:noFill/>
                  </a:tcPr>
                </a:tc>
                <a:tc>
                  <a:txBody>
                    <a:bodyPr/>
                    <a:lstStyle/>
                    <a:p>
                      <a:r>
                        <a:rPr lang="es-ES" sz="2000" b="1" dirty="0"/>
                        <a:t>2.2</a:t>
                      </a:r>
                    </a:p>
                  </a:txBody>
                  <a:tcPr anchor="ctr">
                    <a:noFill/>
                  </a:tcPr>
                </a:tc>
                <a:tc>
                  <a:txBody>
                    <a:bodyPr/>
                    <a:lstStyle/>
                    <a:p>
                      <a:r>
                        <a:rPr lang="es-ES" sz="2000" b="1" dirty="0"/>
                        <a:t>Mejorar la capacitación y formación de los investigadores</a:t>
                      </a:r>
                    </a:p>
                  </a:txBody>
                  <a:tcPr anchor="ctr">
                    <a:noFill/>
                  </a:tcPr>
                </a:tc>
                <a:tc>
                  <a:txBody>
                    <a:bodyPr/>
                    <a:lstStyle/>
                    <a:p>
                      <a:endParaRPr lang="es-ES" sz="2000"/>
                    </a:p>
                  </a:txBody>
                  <a:tcPr anchor="ctr">
                    <a:noFill/>
                  </a:tcPr>
                </a:tc>
                <a:tc>
                  <a:txBody>
                    <a:bodyPr/>
                    <a:lstStyle/>
                    <a:p>
                      <a:endParaRPr lang="es-ES" sz="2000" dirty="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dirty="0"/>
                    </a:p>
                  </a:txBody>
                  <a:tcPr anchor="ctr">
                    <a:noFill/>
                  </a:tcPr>
                </a:tc>
                <a:extLst>
                  <a:ext uri="{0D108BD9-81ED-4DB2-BD59-A6C34878D82A}">
                    <a16:rowId xmlns:a16="http://schemas.microsoft.com/office/drawing/2014/main" val="2218250718"/>
                  </a:ext>
                </a:extLst>
              </a:tr>
              <a:tr h="731228">
                <a:tc vMerge="1">
                  <a:txBody>
                    <a:bodyPr/>
                    <a:lstStyle/>
                    <a:p>
                      <a:endParaRPr lang="es-ES" sz="2000" b="1" dirty="0"/>
                    </a:p>
                  </a:txBody>
                  <a:tcPr anchor="ctr">
                    <a:noFill/>
                  </a:tcPr>
                </a:tc>
                <a:tc>
                  <a:txBody>
                    <a:bodyPr/>
                    <a:lstStyle/>
                    <a:p>
                      <a:r>
                        <a:rPr lang="es-ES" sz="2000" b="1" dirty="0"/>
                        <a:t>2.3</a:t>
                      </a:r>
                    </a:p>
                  </a:txBody>
                  <a:tcPr anchor="ctr">
                    <a:noFill/>
                  </a:tcPr>
                </a:tc>
                <a:tc>
                  <a:txBody>
                    <a:bodyPr/>
                    <a:lstStyle/>
                    <a:p>
                      <a:r>
                        <a:rPr lang="es-ES" sz="2000" b="1" dirty="0">
                          <a:solidFill>
                            <a:schemeClr val="tx1">
                              <a:lumMod val="50000"/>
                            </a:schemeClr>
                          </a:solidFill>
                        </a:rPr>
                        <a:t>Asistir y participar de forma activa en congresos, eventos y foros</a:t>
                      </a:r>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dirty="0"/>
                    </a:p>
                  </a:txBody>
                  <a:tcPr anchor="ctr">
                    <a:noFill/>
                  </a:tcPr>
                </a:tc>
                <a:tc>
                  <a:txBody>
                    <a:bodyPr/>
                    <a:lstStyle/>
                    <a:p>
                      <a:endParaRPr lang="es-ES" sz="2000"/>
                    </a:p>
                  </a:txBody>
                  <a:tcPr anchor="ctr">
                    <a:noFill/>
                  </a:tcPr>
                </a:tc>
                <a:tc>
                  <a:txBody>
                    <a:bodyPr/>
                    <a:lstStyle/>
                    <a:p>
                      <a:endParaRPr lang="es-ES" sz="2000"/>
                    </a:p>
                  </a:txBody>
                  <a:tcPr anchor="ctr">
                    <a:noFill/>
                  </a:tcPr>
                </a:tc>
                <a:tc>
                  <a:txBody>
                    <a:bodyPr/>
                    <a:lstStyle/>
                    <a:p>
                      <a:endParaRPr lang="es-ES" sz="2000" dirty="0"/>
                    </a:p>
                  </a:txBody>
                  <a:tcPr anchor="ctr">
                    <a:noFill/>
                  </a:tcPr>
                </a:tc>
                <a:extLst>
                  <a:ext uri="{0D108BD9-81ED-4DB2-BD59-A6C34878D82A}">
                    <a16:rowId xmlns:a16="http://schemas.microsoft.com/office/drawing/2014/main" val="269262136"/>
                  </a:ext>
                </a:extLst>
              </a:tr>
              <a:tr h="731228">
                <a:tc vMerge="1">
                  <a:txBody>
                    <a:bodyPr/>
                    <a:lstStyle/>
                    <a:p>
                      <a:endParaRPr lang="es-ES" sz="2000" b="1" dirty="0"/>
                    </a:p>
                  </a:txBody>
                  <a:tcPr anchor="ctr">
                    <a:noFill/>
                  </a:tcPr>
                </a:tc>
                <a:tc>
                  <a:txBody>
                    <a:bodyPr/>
                    <a:lstStyle/>
                    <a:p>
                      <a:r>
                        <a:rPr lang="es-ES" sz="2000" b="1" dirty="0"/>
                        <a:t>2.4</a:t>
                      </a:r>
                    </a:p>
                  </a:txBody>
                  <a:tcPr anchor="ctr">
                    <a:noFill/>
                  </a:tcPr>
                </a:tc>
                <a:tc>
                  <a:txBody>
                    <a:bodyPr/>
                    <a:lstStyle/>
                    <a:p>
                      <a:pPr marL="0" algn="l" defTabSz="1828343" rtl="0" eaLnBrk="1" latinLnBrk="0" hangingPunct="1"/>
                      <a:r>
                        <a:rPr lang="es-ES" altLang="ko-KR" sz="2000" b="1" kern="1200" dirty="0">
                          <a:solidFill>
                            <a:schemeClr val="tx1">
                              <a:lumMod val="50000"/>
                            </a:schemeClr>
                          </a:solidFill>
                          <a:latin typeface="+mn-lt"/>
                          <a:ea typeface="+mn-ea"/>
                          <a:cs typeface="+mn-cs"/>
                        </a:rPr>
                        <a:t>Organizar eventos propios que posicionen al instituto como un referente en sostenibilidad, economía circular e innovación.</a:t>
                      </a:r>
                      <a:endParaRPr lang="es-ES" sz="2000" b="1" kern="1200" dirty="0">
                        <a:solidFill>
                          <a:schemeClr val="tx1">
                            <a:lumMod val="50000"/>
                          </a:schemeClr>
                        </a:solidFill>
                        <a:latin typeface="+mn-lt"/>
                        <a:ea typeface="+mn-ea"/>
                        <a:cs typeface="+mn-cs"/>
                      </a:endParaRPr>
                    </a:p>
                  </a:txBody>
                  <a:tcPr anchor="ctr">
                    <a:noFill/>
                  </a:tcPr>
                </a:tc>
                <a:tc>
                  <a:txBody>
                    <a:bodyPr/>
                    <a:lstStyle/>
                    <a:p>
                      <a:endParaRPr lang="es-ES" sz="2000" dirty="0"/>
                    </a:p>
                  </a:txBody>
                  <a:tcPr anchor="ctr">
                    <a:noFill/>
                  </a:tcPr>
                </a:tc>
                <a:tc>
                  <a:txBody>
                    <a:bodyPr/>
                    <a:lstStyle/>
                    <a:p>
                      <a:endParaRPr lang="es-ES" sz="200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extLst>
                  <a:ext uri="{0D108BD9-81ED-4DB2-BD59-A6C34878D82A}">
                    <a16:rowId xmlns:a16="http://schemas.microsoft.com/office/drawing/2014/main" val="2984538751"/>
                  </a:ext>
                </a:extLst>
              </a:tr>
              <a:tr h="731228">
                <a:tc vMerge="1">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s-ES" sz="2400" b="1" kern="1200" dirty="0">
                        <a:solidFill>
                          <a:schemeClr val="bg1"/>
                        </a:solidFill>
                        <a:highlight>
                          <a:srgbClr val="000004"/>
                        </a:highlight>
                        <a:latin typeface="+mn-lt"/>
                        <a:ea typeface="+mn-ea"/>
                        <a:cs typeface="+mn-cs"/>
                      </a:endParaRPr>
                    </a:p>
                  </a:txBody>
                  <a:tcPr anchor="ctr">
                    <a:solidFill>
                      <a:schemeClr val="tx1">
                        <a:lumMod val="20000"/>
                        <a:lumOff val="80000"/>
                      </a:schemeClr>
                    </a:solidFill>
                  </a:tcPr>
                </a:tc>
                <a:tc gridSpan="2">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s-ES" sz="2400" b="1" kern="1200" dirty="0">
                          <a:solidFill>
                            <a:schemeClr val="bg1"/>
                          </a:solidFill>
                          <a:highlight>
                            <a:srgbClr val="000004"/>
                          </a:highlight>
                          <a:latin typeface="+mn-lt"/>
                          <a:ea typeface="+mn-ea"/>
                          <a:cs typeface="+mn-cs"/>
                        </a:rPr>
                        <a:t>Vector 3: Captación de fondos</a:t>
                      </a:r>
                    </a:p>
                  </a:txBody>
                  <a:tcPr anchor="ctr">
                    <a:solidFill>
                      <a:schemeClr val="tx1">
                        <a:lumMod val="20000"/>
                        <a:lumOff val="80000"/>
                      </a:schemeClr>
                    </a:solidFill>
                  </a:tcPr>
                </a:tc>
                <a:tc hMerge="1">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s-ES" sz="2400" b="1" kern="1200" dirty="0">
                        <a:solidFill>
                          <a:schemeClr val="bg1"/>
                        </a:solidFill>
                        <a:highlight>
                          <a:srgbClr val="000004"/>
                        </a:highlight>
                        <a:latin typeface="+mn-lt"/>
                        <a:ea typeface="+mn-ea"/>
                        <a:cs typeface="+mn-cs"/>
                      </a:endParaRPr>
                    </a:p>
                  </a:txBody>
                  <a:tcPr anchor="ctr">
                    <a:solidFill>
                      <a:schemeClr val="tx1">
                        <a:lumMod val="20000"/>
                        <a:lumOff val="80000"/>
                      </a:schemeClr>
                    </a:solidFill>
                  </a:tcPr>
                </a:tc>
                <a:tc gridSpan="14">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s-ES" sz="2400" b="1" dirty="0">
                          <a:highlight>
                            <a:srgbClr val="00FFFF"/>
                          </a:highlight>
                        </a:rPr>
                        <a:t>Personas: …</a:t>
                      </a:r>
                    </a:p>
                  </a:txBody>
                  <a:tcPr anchor="ctr">
                    <a:solidFill>
                      <a:schemeClr val="tx1">
                        <a:lumMod val="20000"/>
                        <a:lumOff val="80000"/>
                      </a:schemeClr>
                    </a:solidFill>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tc hMerge="1">
                  <a:txBody>
                    <a:bodyPr/>
                    <a:lstStyle/>
                    <a:p>
                      <a:endParaRPr lang="es-ES" sz="2000" dirty="0"/>
                    </a:p>
                  </a:txBody>
                  <a:tcPr/>
                </a:tc>
                <a:extLst>
                  <a:ext uri="{0D108BD9-81ED-4DB2-BD59-A6C34878D82A}">
                    <a16:rowId xmlns:a16="http://schemas.microsoft.com/office/drawing/2014/main" val="953925236"/>
                  </a:ext>
                </a:extLst>
              </a:tr>
              <a:tr h="731228">
                <a:tc vMerge="1">
                  <a:txBody>
                    <a:bodyPr/>
                    <a:lstStyle/>
                    <a:p>
                      <a:endParaRPr lang="es-ES" sz="2000" b="1" dirty="0"/>
                    </a:p>
                  </a:txBody>
                  <a:tcPr anchor="ctr">
                    <a:noFill/>
                  </a:tcPr>
                </a:tc>
                <a:tc>
                  <a:txBody>
                    <a:bodyPr/>
                    <a:lstStyle/>
                    <a:p>
                      <a:r>
                        <a:rPr lang="es-ES" sz="2000" b="1" dirty="0"/>
                        <a:t>3.1</a:t>
                      </a:r>
                    </a:p>
                  </a:txBody>
                  <a:tcPr anchor="ctr">
                    <a:noFill/>
                  </a:tcPr>
                </a:tc>
                <a:tc>
                  <a:txBody>
                    <a:bodyPr/>
                    <a:lstStyle/>
                    <a:p>
                      <a:pPr marL="0" algn="l" defTabSz="1828343" rtl="0" eaLnBrk="1" latinLnBrk="0" hangingPunct="1"/>
                      <a:r>
                        <a:rPr lang="es-ES" sz="2000" b="1" kern="1200" dirty="0">
                          <a:solidFill>
                            <a:schemeClr val="tx1">
                              <a:lumMod val="50000"/>
                            </a:schemeClr>
                          </a:solidFill>
                          <a:latin typeface="+mn-lt"/>
                          <a:ea typeface="+mn-ea"/>
                          <a:cs typeface="+mn-cs"/>
                        </a:rPr>
                        <a:t>Aumentar la captación de fondos mediante proyectos competitivos, así como convenios y contratos con empresas.</a:t>
                      </a:r>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tc>
                  <a:txBody>
                    <a:bodyPr/>
                    <a:lstStyle/>
                    <a:p>
                      <a:endParaRPr lang="es-ES" sz="2000" dirty="0"/>
                    </a:p>
                  </a:txBody>
                  <a:tcPr anchor="ctr">
                    <a:noFill/>
                  </a:tcPr>
                </a:tc>
                <a:extLst>
                  <a:ext uri="{0D108BD9-81ED-4DB2-BD59-A6C34878D82A}">
                    <a16:rowId xmlns:a16="http://schemas.microsoft.com/office/drawing/2014/main" val="2424336617"/>
                  </a:ext>
                </a:extLst>
              </a:tr>
            </a:tbl>
          </a:graphicData>
        </a:graphic>
      </p:graphicFrame>
      <p:grpSp>
        <p:nvGrpSpPr>
          <p:cNvPr id="3" name="Grupo 2">
            <a:extLst>
              <a:ext uri="{FF2B5EF4-FFF2-40B4-BE49-F238E27FC236}">
                <a16:creationId xmlns:a16="http://schemas.microsoft.com/office/drawing/2014/main" id="{C66D1D1F-EFCD-C9D7-7D03-26BE071DC850}"/>
              </a:ext>
            </a:extLst>
          </p:cNvPr>
          <p:cNvGrpSpPr/>
          <p:nvPr/>
        </p:nvGrpSpPr>
        <p:grpSpPr>
          <a:xfrm>
            <a:off x="12686339" y="-548598"/>
            <a:ext cx="508153" cy="1139043"/>
            <a:chOff x="11131702" y="-617747"/>
            <a:chExt cx="508153" cy="1139043"/>
          </a:xfrm>
        </p:grpSpPr>
        <p:cxnSp>
          <p:nvCxnSpPr>
            <p:cNvPr id="4" name="Straight Connector 9">
              <a:extLst>
                <a:ext uri="{FF2B5EF4-FFF2-40B4-BE49-F238E27FC236}">
                  <a16:creationId xmlns:a16="http://schemas.microsoft.com/office/drawing/2014/main" id="{992613B5-1AD4-29C8-4596-C4AF2AD5D5BB}"/>
                </a:ext>
              </a:extLst>
            </p:cNvPr>
            <p:cNvCxnSpPr>
              <a:cxnSpLocks/>
            </p:cNvCxnSpPr>
            <p:nvPr/>
          </p:nvCxnSpPr>
          <p:spPr>
            <a:xfrm>
              <a:off x="11360344" y="-617747"/>
              <a:ext cx="0" cy="1139043"/>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9">
              <a:extLst>
                <a:ext uri="{FF2B5EF4-FFF2-40B4-BE49-F238E27FC236}">
                  <a16:creationId xmlns:a16="http://schemas.microsoft.com/office/drawing/2014/main" id="{9C24E958-B31D-2EEF-1BC7-7214B60779B5}"/>
                </a:ext>
              </a:extLst>
            </p:cNvPr>
            <p:cNvCxnSpPr>
              <a:cxnSpLocks/>
            </p:cNvCxnSpPr>
            <p:nvPr/>
          </p:nvCxnSpPr>
          <p:spPr>
            <a:xfrm flipV="1">
              <a:off x="11131702" y="521296"/>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grpSp>
        <p:nvGrpSpPr>
          <p:cNvPr id="6" name="Grupo 5">
            <a:extLst>
              <a:ext uri="{FF2B5EF4-FFF2-40B4-BE49-F238E27FC236}">
                <a16:creationId xmlns:a16="http://schemas.microsoft.com/office/drawing/2014/main" id="{9412E24C-79D5-6AE8-ECE9-40E47C28EBBB}"/>
              </a:ext>
            </a:extLst>
          </p:cNvPr>
          <p:cNvGrpSpPr/>
          <p:nvPr/>
        </p:nvGrpSpPr>
        <p:grpSpPr>
          <a:xfrm>
            <a:off x="9175924" y="668067"/>
            <a:ext cx="1000375" cy="899471"/>
            <a:chOff x="1730391" y="2623269"/>
            <a:chExt cx="525466" cy="482882"/>
          </a:xfrm>
        </p:grpSpPr>
        <p:sp>
          <p:nvSpPr>
            <p:cNvPr id="7" name="Oval 29">
              <a:extLst>
                <a:ext uri="{FF2B5EF4-FFF2-40B4-BE49-F238E27FC236}">
                  <a16:creationId xmlns:a16="http://schemas.microsoft.com/office/drawing/2014/main" id="{184481FF-00CD-7441-6D74-082097B72142}"/>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8" name="CuadroTexto 7">
              <a:extLst>
                <a:ext uri="{FF2B5EF4-FFF2-40B4-BE49-F238E27FC236}">
                  <a16:creationId xmlns:a16="http://schemas.microsoft.com/office/drawing/2014/main" id="{4AB1314B-F32C-A340-0838-F3E83F09FA11}"/>
                </a:ext>
              </a:extLst>
            </p:cNvPr>
            <p:cNvSpPr txBox="1"/>
            <p:nvPr/>
          </p:nvSpPr>
          <p:spPr>
            <a:xfrm>
              <a:off x="1789262" y="2674695"/>
              <a:ext cx="466595" cy="380029"/>
            </a:xfrm>
            <a:prstGeom prst="rect">
              <a:avLst/>
            </a:prstGeom>
            <a:noFill/>
          </p:spPr>
          <p:txBody>
            <a:bodyPr wrap="square">
              <a:spAutoFit/>
            </a:bodyPr>
            <a:lstStyle/>
            <a:p>
              <a:r>
                <a:rPr lang="es-ES" sz="4000" b="1" dirty="0"/>
                <a:t>10</a:t>
              </a:r>
            </a:p>
          </p:txBody>
        </p:sp>
      </p:grpSp>
      <p:sp>
        <p:nvSpPr>
          <p:cNvPr id="9" name="CuadroTexto 8">
            <a:extLst>
              <a:ext uri="{FF2B5EF4-FFF2-40B4-BE49-F238E27FC236}">
                <a16:creationId xmlns:a16="http://schemas.microsoft.com/office/drawing/2014/main" id="{38499099-9A60-0623-5D2C-9440CF78C0E9}"/>
              </a:ext>
            </a:extLst>
          </p:cNvPr>
          <p:cNvSpPr txBox="1"/>
          <p:nvPr/>
        </p:nvSpPr>
        <p:spPr>
          <a:xfrm>
            <a:off x="10527497" y="886971"/>
            <a:ext cx="7133936"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pPr algn="ctr"/>
            <a:r>
              <a:rPr lang="es-ES" sz="2400" b="1" dirty="0">
                <a:solidFill>
                  <a:srgbClr val="000004"/>
                </a:solidFill>
              </a:rPr>
              <a:t>Diseño implementación rutas estratégicas</a:t>
            </a:r>
          </a:p>
        </p:txBody>
      </p:sp>
      <p:sp>
        <p:nvSpPr>
          <p:cNvPr id="13" name="CuadroTexto 12">
            <a:extLst>
              <a:ext uri="{FF2B5EF4-FFF2-40B4-BE49-F238E27FC236}">
                <a16:creationId xmlns:a16="http://schemas.microsoft.com/office/drawing/2014/main" id="{311103E0-0D65-2B2D-4495-126147D5B75E}"/>
              </a:ext>
            </a:extLst>
          </p:cNvPr>
          <p:cNvSpPr txBox="1"/>
          <p:nvPr/>
        </p:nvSpPr>
        <p:spPr>
          <a:xfrm>
            <a:off x="521328" y="326565"/>
            <a:ext cx="3544964" cy="707886"/>
          </a:xfrm>
          <a:prstGeom prst="rect">
            <a:avLst/>
          </a:prstGeom>
          <a:noFill/>
        </p:spPr>
        <p:txBody>
          <a:bodyPr wrap="square" rtlCol="0">
            <a:spAutoFit/>
          </a:bodyPr>
          <a:lstStyle/>
          <a:p>
            <a:r>
              <a:rPr lang="es-ES" sz="4000" b="1" dirty="0">
                <a:solidFill>
                  <a:srgbClr val="000004"/>
                </a:solidFill>
              </a:rPr>
              <a:t>Fase 6</a:t>
            </a:r>
          </a:p>
        </p:txBody>
      </p:sp>
      <p:grpSp>
        <p:nvGrpSpPr>
          <p:cNvPr id="12" name="Grupo 11">
            <a:extLst>
              <a:ext uri="{FF2B5EF4-FFF2-40B4-BE49-F238E27FC236}">
                <a16:creationId xmlns:a16="http://schemas.microsoft.com/office/drawing/2014/main" id="{F8EBD403-D43E-D6D1-1F54-9CFCC3C5DB02}"/>
              </a:ext>
            </a:extLst>
          </p:cNvPr>
          <p:cNvGrpSpPr/>
          <p:nvPr/>
        </p:nvGrpSpPr>
        <p:grpSpPr>
          <a:xfrm>
            <a:off x="12686339" y="13130830"/>
            <a:ext cx="508153" cy="1019856"/>
            <a:chOff x="4218981" y="13067928"/>
            <a:chExt cx="508153" cy="1285056"/>
          </a:xfrm>
        </p:grpSpPr>
        <p:cxnSp>
          <p:nvCxnSpPr>
            <p:cNvPr id="14" name="Straight Connector 9">
              <a:extLst>
                <a:ext uri="{FF2B5EF4-FFF2-40B4-BE49-F238E27FC236}">
                  <a16:creationId xmlns:a16="http://schemas.microsoft.com/office/drawing/2014/main" id="{81EBDA21-F552-5B0A-200C-9CF29DB4252F}"/>
                </a:ext>
              </a:extLst>
            </p:cNvPr>
            <p:cNvCxnSpPr>
              <a:cxnSpLocks/>
            </p:cNvCxnSpPr>
            <p:nvPr/>
          </p:nvCxnSpPr>
          <p:spPr>
            <a:xfrm>
              <a:off x="4476116" y="13067928"/>
              <a:ext cx="0" cy="1285056"/>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9">
              <a:extLst>
                <a:ext uri="{FF2B5EF4-FFF2-40B4-BE49-F238E27FC236}">
                  <a16:creationId xmlns:a16="http://schemas.microsoft.com/office/drawing/2014/main" id="{D5FFD761-F653-3410-16A8-CC2E04340D2A}"/>
                </a:ext>
              </a:extLst>
            </p:cNvPr>
            <p:cNvCxnSpPr>
              <a:cxnSpLocks/>
            </p:cNvCxnSpPr>
            <p:nvPr/>
          </p:nvCxnSpPr>
          <p:spPr>
            <a:xfrm flipV="1">
              <a:off x="4218981" y="13067928"/>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sp>
        <p:nvSpPr>
          <p:cNvPr id="10" name="Rectángulo 9">
            <a:extLst>
              <a:ext uri="{FF2B5EF4-FFF2-40B4-BE49-F238E27FC236}">
                <a16:creationId xmlns:a16="http://schemas.microsoft.com/office/drawing/2014/main" id="{6BC1336D-8FFF-151C-1564-1E8BDBA5377D}"/>
              </a:ext>
            </a:extLst>
          </p:cNvPr>
          <p:cNvSpPr/>
          <p:nvPr/>
        </p:nvSpPr>
        <p:spPr>
          <a:xfrm>
            <a:off x="13412961" y="4157700"/>
            <a:ext cx="9289032" cy="5040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D3E5B32B-D2FB-BFB1-A15D-52B9583DA472}"/>
              </a:ext>
            </a:extLst>
          </p:cNvPr>
          <p:cNvSpPr/>
          <p:nvPr/>
        </p:nvSpPr>
        <p:spPr>
          <a:xfrm>
            <a:off x="13412961" y="5294815"/>
            <a:ext cx="9289032" cy="5040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6D903872-BC1A-6BB5-CB78-69DC4356F46D}"/>
              </a:ext>
            </a:extLst>
          </p:cNvPr>
          <p:cNvSpPr/>
          <p:nvPr/>
        </p:nvSpPr>
        <p:spPr>
          <a:xfrm>
            <a:off x="14637097" y="6003389"/>
            <a:ext cx="8064896" cy="5040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9715BF37-607C-EAD4-449B-1E3ADA522AFC}"/>
              </a:ext>
            </a:extLst>
          </p:cNvPr>
          <p:cNvSpPr/>
          <p:nvPr/>
        </p:nvSpPr>
        <p:spPr>
          <a:xfrm>
            <a:off x="17661433" y="7476176"/>
            <a:ext cx="5040560" cy="5040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7B333010-AFF4-1E1E-479C-56C1D0B0B5AE}"/>
              </a:ext>
            </a:extLst>
          </p:cNvPr>
          <p:cNvSpPr/>
          <p:nvPr/>
        </p:nvSpPr>
        <p:spPr>
          <a:xfrm>
            <a:off x="15861233" y="8184750"/>
            <a:ext cx="6840760" cy="5040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F97A239C-0226-C3DB-97BA-49A2DC42E896}"/>
              </a:ext>
            </a:extLst>
          </p:cNvPr>
          <p:cNvSpPr/>
          <p:nvPr/>
        </p:nvSpPr>
        <p:spPr>
          <a:xfrm>
            <a:off x="15871108" y="9862055"/>
            <a:ext cx="6840760" cy="5040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F6532E1C-B685-8BB7-FF8C-0C26E8F8408C}"/>
              </a:ext>
            </a:extLst>
          </p:cNvPr>
          <p:cNvSpPr/>
          <p:nvPr/>
        </p:nvSpPr>
        <p:spPr>
          <a:xfrm>
            <a:off x="13456206" y="8977276"/>
            <a:ext cx="9289032" cy="5040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02BC3664-305B-E53C-5FC7-B1467CE6FF0C}"/>
              </a:ext>
            </a:extLst>
          </p:cNvPr>
          <p:cNvSpPr/>
          <p:nvPr/>
        </p:nvSpPr>
        <p:spPr>
          <a:xfrm>
            <a:off x="15871108" y="11576138"/>
            <a:ext cx="6830885" cy="5040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6431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92F1-F166-9F8F-54A9-EDF967638D9C}"/>
            </a:ext>
          </a:extLst>
        </p:cNvPr>
        <p:cNvGrpSpPr/>
        <p:nvPr/>
      </p:nvGrpSpPr>
      <p:grpSpPr>
        <a:xfrm>
          <a:off x="0" y="0"/>
          <a:ext cx="0" cy="0"/>
          <a:chOff x="0" y="0"/>
          <a:chExt cx="0" cy="0"/>
        </a:xfrm>
      </p:grpSpPr>
      <p:pic>
        <p:nvPicPr>
          <p:cNvPr id="31" name="Imagen 30" descr="Icono&#10;&#10;Descripción generada automáticamente">
            <a:extLst>
              <a:ext uri="{FF2B5EF4-FFF2-40B4-BE49-F238E27FC236}">
                <a16:creationId xmlns:a16="http://schemas.microsoft.com/office/drawing/2014/main" id="{2B577192-8FB6-F1F7-0B36-DE98EA924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0962" y="12017607"/>
            <a:ext cx="1768038" cy="1768038"/>
          </a:xfrm>
          <a:prstGeom prst="rect">
            <a:avLst/>
          </a:prstGeom>
        </p:spPr>
      </p:pic>
      <p:grpSp>
        <p:nvGrpSpPr>
          <p:cNvPr id="5" name="Grupo 4">
            <a:extLst>
              <a:ext uri="{FF2B5EF4-FFF2-40B4-BE49-F238E27FC236}">
                <a16:creationId xmlns:a16="http://schemas.microsoft.com/office/drawing/2014/main" id="{E26B5398-3670-9F99-7C2D-80FC3D9CE3D1}"/>
              </a:ext>
            </a:extLst>
          </p:cNvPr>
          <p:cNvGrpSpPr/>
          <p:nvPr/>
        </p:nvGrpSpPr>
        <p:grpSpPr>
          <a:xfrm>
            <a:off x="12686339" y="-270791"/>
            <a:ext cx="508153" cy="861236"/>
            <a:chOff x="11131702" y="-617747"/>
            <a:chExt cx="508153" cy="1139043"/>
          </a:xfrm>
        </p:grpSpPr>
        <p:cxnSp>
          <p:nvCxnSpPr>
            <p:cNvPr id="6" name="Straight Connector 9">
              <a:extLst>
                <a:ext uri="{FF2B5EF4-FFF2-40B4-BE49-F238E27FC236}">
                  <a16:creationId xmlns:a16="http://schemas.microsoft.com/office/drawing/2014/main" id="{29A682F2-95F0-14B7-C301-0706362F952B}"/>
                </a:ext>
              </a:extLst>
            </p:cNvPr>
            <p:cNvCxnSpPr>
              <a:cxnSpLocks/>
            </p:cNvCxnSpPr>
            <p:nvPr/>
          </p:nvCxnSpPr>
          <p:spPr>
            <a:xfrm>
              <a:off x="11360344" y="-617747"/>
              <a:ext cx="0" cy="1139043"/>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9">
              <a:extLst>
                <a:ext uri="{FF2B5EF4-FFF2-40B4-BE49-F238E27FC236}">
                  <a16:creationId xmlns:a16="http://schemas.microsoft.com/office/drawing/2014/main" id="{91FE6EB0-8A75-5540-CA61-10E39B684F43}"/>
                </a:ext>
              </a:extLst>
            </p:cNvPr>
            <p:cNvCxnSpPr>
              <a:cxnSpLocks/>
            </p:cNvCxnSpPr>
            <p:nvPr/>
          </p:nvCxnSpPr>
          <p:spPr>
            <a:xfrm flipV="1">
              <a:off x="11131702" y="521296"/>
              <a:ext cx="508153" cy="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sp>
        <p:nvSpPr>
          <p:cNvPr id="15" name="CuadroTexto 14">
            <a:extLst>
              <a:ext uri="{FF2B5EF4-FFF2-40B4-BE49-F238E27FC236}">
                <a16:creationId xmlns:a16="http://schemas.microsoft.com/office/drawing/2014/main" id="{FA8D20DE-3EE5-F248-88F7-BBF252327C80}"/>
              </a:ext>
            </a:extLst>
          </p:cNvPr>
          <p:cNvSpPr txBox="1"/>
          <p:nvPr/>
        </p:nvSpPr>
        <p:spPr>
          <a:xfrm>
            <a:off x="7941907" y="3627173"/>
            <a:ext cx="888297" cy="707885"/>
          </a:xfrm>
          <a:prstGeom prst="rect">
            <a:avLst/>
          </a:prstGeom>
          <a:noFill/>
        </p:spPr>
        <p:txBody>
          <a:bodyPr wrap="square">
            <a:spAutoFit/>
          </a:bodyPr>
          <a:lstStyle/>
          <a:p>
            <a:r>
              <a:rPr lang="es-ES" sz="4000" b="1" dirty="0"/>
              <a:t>12</a:t>
            </a:r>
          </a:p>
        </p:txBody>
      </p:sp>
      <p:sp>
        <p:nvSpPr>
          <p:cNvPr id="16" name="CuadroTexto 15">
            <a:extLst>
              <a:ext uri="{FF2B5EF4-FFF2-40B4-BE49-F238E27FC236}">
                <a16:creationId xmlns:a16="http://schemas.microsoft.com/office/drawing/2014/main" id="{11ECE336-B4F5-E8EE-A979-DC039DCF1FD1}"/>
              </a:ext>
            </a:extLst>
          </p:cNvPr>
          <p:cNvSpPr txBox="1"/>
          <p:nvPr/>
        </p:nvSpPr>
        <p:spPr>
          <a:xfrm>
            <a:off x="9154729" y="3778357"/>
            <a:ext cx="7520503" cy="461665"/>
          </a:xfrm>
          <a:prstGeom prst="rect">
            <a:avLst/>
          </a:prstGeom>
          <a:solidFill>
            <a:schemeClr val="accent5"/>
          </a:solidFill>
          <a:effectLst>
            <a:innerShdw blurRad="101600" dist="50800" dir="13500000">
              <a:prstClr val="black">
                <a:alpha val="50000"/>
              </a:prstClr>
            </a:innerShdw>
          </a:effectLst>
        </p:spPr>
        <p:txBody>
          <a:bodyPr wrap="square" rtlCol="0">
            <a:spAutoFit/>
          </a:bodyPr>
          <a:lstStyle/>
          <a:p>
            <a:r>
              <a:rPr lang="es-ES" sz="2400" b="1" dirty="0">
                <a:solidFill>
                  <a:schemeClr val="bg1"/>
                </a:solidFill>
              </a:rPr>
              <a:t>Redacción del Plan + Resumen ejecutivo + Anexos</a:t>
            </a:r>
          </a:p>
        </p:txBody>
      </p:sp>
      <p:grpSp>
        <p:nvGrpSpPr>
          <p:cNvPr id="17" name="Grupo 16">
            <a:extLst>
              <a:ext uri="{FF2B5EF4-FFF2-40B4-BE49-F238E27FC236}">
                <a16:creationId xmlns:a16="http://schemas.microsoft.com/office/drawing/2014/main" id="{19D44611-66CE-7359-990A-D92073D7B504}"/>
              </a:ext>
            </a:extLst>
          </p:cNvPr>
          <p:cNvGrpSpPr/>
          <p:nvPr/>
        </p:nvGrpSpPr>
        <p:grpSpPr>
          <a:xfrm>
            <a:off x="7478634" y="6937892"/>
            <a:ext cx="1027045" cy="899471"/>
            <a:chOff x="1730391" y="2623269"/>
            <a:chExt cx="539475" cy="482882"/>
          </a:xfrm>
        </p:grpSpPr>
        <p:sp>
          <p:nvSpPr>
            <p:cNvPr id="18" name="Oval 29">
              <a:extLst>
                <a:ext uri="{FF2B5EF4-FFF2-40B4-BE49-F238E27FC236}">
                  <a16:creationId xmlns:a16="http://schemas.microsoft.com/office/drawing/2014/main" id="{FCC480CC-5850-2CC8-F57F-4809AFA1724C}"/>
                </a:ext>
              </a:extLst>
            </p:cNvPr>
            <p:cNvSpPr/>
            <p:nvPr/>
          </p:nvSpPr>
          <p:spPr>
            <a:xfrm>
              <a:off x="1730391" y="2623269"/>
              <a:ext cx="466595" cy="482882"/>
            </a:xfrm>
            <a:prstGeom prst="ellipse">
              <a:avLst/>
            </a:prstGeom>
            <a:solidFill>
              <a:schemeClr val="bg1"/>
            </a:solidFill>
            <a:ln w="63500">
              <a:solidFill>
                <a:srgbClr val="00000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19" name="CuadroTexto 18">
              <a:extLst>
                <a:ext uri="{FF2B5EF4-FFF2-40B4-BE49-F238E27FC236}">
                  <a16:creationId xmlns:a16="http://schemas.microsoft.com/office/drawing/2014/main" id="{106F8343-3082-45BD-FC8F-FF21396658C5}"/>
                </a:ext>
              </a:extLst>
            </p:cNvPr>
            <p:cNvSpPr txBox="1"/>
            <p:nvPr/>
          </p:nvSpPr>
          <p:spPr>
            <a:xfrm>
              <a:off x="1803271" y="2659625"/>
              <a:ext cx="466595" cy="380029"/>
            </a:xfrm>
            <a:prstGeom prst="rect">
              <a:avLst/>
            </a:prstGeom>
            <a:noFill/>
          </p:spPr>
          <p:txBody>
            <a:bodyPr wrap="square">
              <a:spAutoFit/>
            </a:bodyPr>
            <a:lstStyle/>
            <a:p>
              <a:r>
                <a:rPr lang="es-ES" sz="4000" b="1" dirty="0"/>
                <a:t>13</a:t>
              </a:r>
            </a:p>
          </p:txBody>
        </p:sp>
      </p:grpSp>
      <p:sp>
        <p:nvSpPr>
          <p:cNvPr id="20" name="CuadroTexto 19">
            <a:extLst>
              <a:ext uri="{FF2B5EF4-FFF2-40B4-BE49-F238E27FC236}">
                <a16:creationId xmlns:a16="http://schemas.microsoft.com/office/drawing/2014/main" id="{05235B84-646D-46D0-C3EE-61608AEE54FC}"/>
              </a:ext>
            </a:extLst>
          </p:cNvPr>
          <p:cNvSpPr txBox="1"/>
          <p:nvPr/>
        </p:nvSpPr>
        <p:spPr>
          <a:xfrm>
            <a:off x="8830204" y="7156797"/>
            <a:ext cx="8528613" cy="461664"/>
          </a:xfrm>
          <a:prstGeom prst="rect">
            <a:avLst/>
          </a:prstGeom>
          <a:solidFill>
            <a:srgbClr val="000004"/>
          </a:solidFill>
          <a:effectLst>
            <a:innerShdw blurRad="101600" dist="50800" dir="13500000">
              <a:prstClr val="black">
                <a:alpha val="50000"/>
              </a:prstClr>
            </a:innerShdw>
          </a:effectLst>
        </p:spPr>
        <p:txBody>
          <a:bodyPr wrap="square" rtlCol="0">
            <a:spAutoFit/>
          </a:bodyPr>
          <a:lstStyle/>
          <a:p>
            <a:r>
              <a:rPr lang="es-ES" sz="2400" b="1" dirty="0">
                <a:solidFill>
                  <a:schemeClr val="bg1"/>
                </a:solidFill>
              </a:rPr>
              <a:t>Creación de grupos de trabajo y definición de funciones </a:t>
            </a:r>
          </a:p>
        </p:txBody>
      </p:sp>
      <p:grpSp>
        <p:nvGrpSpPr>
          <p:cNvPr id="22" name="Grupo 21">
            <a:extLst>
              <a:ext uri="{FF2B5EF4-FFF2-40B4-BE49-F238E27FC236}">
                <a16:creationId xmlns:a16="http://schemas.microsoft.com/office/drawing/2014/main" id="{047A3C7E-B129-B799-491B-4288FC28E0C2}"/>
              </a:ext>
            </a:extLst>
          </p:cNvPr>
          <p:cNvGrpSpPr/>
          <p:nvPr/>
        </p:nvGrpSpPr>
        <p:grpSpPr>
          <a:xfrm>
            <a:off x="8121886" y="9854667"/>
            <a:ext cx="1027045" cy="899471"/>
            <a:chOff x="1730391" y="2623269"/>
            <a:chExt cx="539475" cy="482882"/>
          </a:xfrm>
        </p:grpSpPr>
        <p:sp>
          <p:nvSpPr>
            <p:cNvPr id="23" name="Oval 29">
              <a:extLst>
                <a:ext uri="{FF2B5EF4-FFF2-40B4-BE49-F238E27FC236}">
                  <a16:creationId xmlns:a16="http://schemas.microsoft.com/office/drawing/2014/main" id="{F9C5C1B2-D071-DF3C-620D-28ACFFAFC663}"/>
                </a:ext>
              </a:extLst>
            </p:cNvPr>
            <p:cNvSpPr/>
            <p:nvPr/>
          </p:nvSpPr>
          <p:spPr>
            <a:xfrm>
              <a:off x="1730391" y="2623269"/>
              <a:ext cx="466595" cy="482882"/>
            </a:xfrm>
            <a:prstGeom prst="ellipse">
              <a:avLst/>
            </a:prstGeom>
            <a:solidFill>
              <a:schemeClr val="bg1"/>
            </a:solidFill>
            <a:ln w="63500">
              <a:solidFill>
                <a:srgbClr val="00000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24" name="CuadroTexto 23">
              <a:extLst>
                <a:ext uri="{FF2B5EF4-FFF2-40B4-BE49-F238E27FC236}">
                  <a16:creationId xmlns:a16="http://schemas.microsoft.com/office/drawing/2014/main" id="{3131D73F-3F96-475A-670D-9E63A7E75109}"/>
                </a:ext>
              </a:extLst>
            </p:cNvPr>
            <p:cNvSpPr txBox="1"/>
            <p:nvPr/>
          </p:nvSpPr>
          <p:spPr>
            <a:xfrm>
              <a:off x="1803271" y="2659625"/>
              <a:ext cx="466595" cy="380029"/>
            </a:xfrm>
            <a:prstGeom prst="rect">
              <a:avLst/>
            </a:prstGeom>
            <a:noFill/>
          </p:spPr>
          <p:txBody>
            <a:bodyPr wrap="square">
              <a:spAutoFit/>
            </a:bodyPr>
            <a:lstStyle/>
            <a:p>
              <a:r>
                <a:rPr lang="es-ES" sz="4000" b="1" dirty="0"/>
                <a:t>14</a:t>
              </a:r>
            </a:p>
          </p:txBody>
        </p:sp>
      </p:grpSp>
      <p:sp>
        <p:nvSpPr>
          <p:cNvPr id="25" name="CuadroTexto 24">
            <a:extLst>
              <a:ext uri="{FF2B5EF4-FFF2-40B4-BE49-F238E27FC236}">
                <a16:creationId xmlns:a16="http://schemas.microsoft.com/office/drawing/2014/main" id="{73247533-3D3E-BB52-6A35-7DDE880D901B}"/>
              </a:ext>
            </a:extLst>
          </p:cNvPr>
          <p:cNvSpPr txBox="1"/>
          <p:nvPr/>
        </p:nvSpPr>
        <p:spPr>
          <a:xfrm>
            <a:off x="9473457" y="10073572"/>
            <a:ext cx="7160466" cy="461664"/>
          </a:xfrm>
          <a:prstGeom prst="rect">
            <a:avLst/>
          </a:prstGeom>
          <a:solidFill>
            <a:srgbClr val="000004"/>
          </a:solidFill>
          <a:effectLst>
            <a:innerShdw blurRad="101600" dist="50800" dir="13500000">
              <a:prstClr val="black">
                <a:alpha val="50000"/>
              </a:prstClr>
            </a:innerShdw>
          </a:effectLst>
        </p:spPr>
        <p:txBody>
          <a:bodyPr wrap="square" rtlCol="0">
            <a:spAutoFit/>
          </a:bodyPr>
          <a:lstStyle/>
          <a:p>
            <a:r>
              <a:rPr lang="es-ES" sz="2400" b="1" dirty="0">
                <a:solidFill>
                  <a:schemeClr val="bg1"/>
                </a:solidFill>
              </a:rPr>
              <a:t>Seguimiento, iteración y mejora continua</a:t>
            </a:r>
          </a:p>
        </p:txBody>
      </p:sp>
      <p:cxnSp>
        <p:nvCxnSpPr>
          <p:cNvPr id="28" name="Straight Connector 9">
            <a:extLst>
              <a:ext uri="{FF2B5EF4-FFF2-40B4-BE49-F238E27FC236}">
                <a16:creationId xmlns:a16="http://schemas.microsoft.com/office/drawing/2014/main" id="{946776F0-26CE-FB61-77D9-CE40F0E425A5}"/>
              </a:ext>
            </a:extLst>
          </p:cNvPr>
          <p:cNvCxnSpPr>
            <a:cxnSpLocks/>
          </p:cNvCxnSpPr>
          <p:nvPr/>
        </p:nvCxnSpPr>
        <p:spPr>
          <a:xfrm>
            <a:off x="12914981" y="4697760"/>
            <a:ext cx="0" cy="2160240"/>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9">
            <a:extLst>
              <a:ext uri="{FF2B5EF4-FFF2-40B4-BE49-F238E27FC236}">
                <a16:creationId xmlns:a16="http://schemas.microsoft.com/office/drawing/2014/main" id="{B7D40D6C-0143-AC84-3E86-1A2C12A0440B}"/>
              </a:ext>
            </a:extLst>
          </p:cNvPr>
          <p:cNvCxnSpPr>
            <a:cxnSpLocks/>
          </p:cNvCxnSpPr>
          <p:nvPr/>
        </p:nvCxnSpPr>
        <p:spPr>
          <a:xfrm>
            <a:off x="12914981" y="8082136"/>
            <a:ext cx="0" cy="1569354"/>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nvGrpSpPr>
          <p:cNvPr id="21" name="Grupo 20">
            <a:extLst>
              <a:ext uri="{FF2B5EF4-FFF2-40B4-BE49-F238E27FC236}">
                <a16:creationId xmlns:a16="http://schemas.microsoft.com/office/drawing/2014/main" id="{C6CD37B4-E9DA-4E61-B9C2-CCCA1F15C47A}"/>
              </a:ext>
            </a:extLst>
          </p:cNvPr>
          <p:cNvGrpSpPr/>
          <p:nvPr/>
        </p:nvGrpSpPr>
        <p:grpSpPr>
          <a:xfrm>
            <a:off x="9063296" y="828238"/>
            <a:ext cx="1027045" cy="899471"/>
            <a:chOff x="1730391" y="2623269"/>
            <a:chExt cx="539475" cy="482882"/>
          </a:xfrm>
        </p:grpSpPr>
        <p:sp>
          <p:nvSpPr>
            <p:cNvPr id="26" name="Oval 29">
              <a:extLst>
                <a:ext uri="{FF2B5EF4-FFF2-40B4-BE49-F238E27FC236}">
                  <a16:creationId xmlns:a16="http://schemas.microsoft.com/office/drawing/2014/main" id="{8B65EE51-2805-43C4-B6AC-658BD3EF7492}"/>
                </a:ext>
              </a:extLst>
            </p:cNvPr>
            <p:cNvSpPr/>
            <p:nvPr/>
          </p:nvSpPr>
          <p:spPr>
            <a:xfrm>
              <a:off x="1730391" y="2623269"/>
              <a:ext cx="466595" cy="482882"/>
            </a:xfrm>
            <a:prstGeom prst="ellipse">
              <a:avLst/>
            </a:prstGeom>
            <a:solidFill>
              <a:schemeClr val="bg1"/>
            </a:solidFill>
            <a:ln w="63500">
              <a:solidFill>
                <a:srgbClr val="92D050"/>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27" name="CuadroTexto 26">
              <a:extLst>
                <a:ext uri="{FF2B5EF4-FFF2-40B4-BE49-F238E27FC236}">
                  <a16:creationId xmlns:a16="http://schemas.microsoft.com/office/drawing/2014/main" id="{DAF75441-7AFC-4BAE-BB14-05CF153FD8F6}"/>
                </a:ext>
              </a:extLst>
            </p:cNvPr>
            <p:cNvSpPr txBox="1"/>
            <p:nvPr/>
          </p:nvSpPr>
          <p:spPr>
            <a:xfrm>
              <a:off x="1803271" y="2659625"/>
              <a:ext cx="466595" cy="380029"/>
            </a:xfrm>
            <a:prstGeom prst="rect">
              <a:avLst/>
            </a:prstGeom>
            <a:noFill/>
          </p:spPr>
          <p:txBody>
            <a:bodyPr wrap="square">
              <a:spAutoFit/>
            </a:bodyPr>
            <a:lstStyle/>
            <a:p>
              <a:r>
                <a:rPr lang="es-ES" sz="4000" b="1" dirty="0"/>
                <a:t>11</a:t>
              </a:r>
            </a:p>
          </p:txBody>
        </p:sp>
      </p:grpSp>
      <p:sp>
        <p:nvSpPr>
          <p:cNvPr id="30" name="CuadroTexto 29">
            <a:extLst>
              <a:ext uri="{FF2B5EF4-FFF2-40B4-BE49-F238E27FC236}">
                <a16:creationId xmlns:a16="http://schemas.microsoft.com/office/drawing/2014/main" id="{287F6B63-D7FC-4F7E-90EB-885B25440DAC}"/>
              </a:ext>
            </a:extLst>
          </p:cNvPr>
          <p:cNvSpPr txBox="1"/>
          <p:nvPr/>
        </p:nvSpPr>
        <p:spPr>
          <a:xfrm>
            <a:off x="10414867" y="1047142"/>
            <a:ext cx="5000227" cy="461665"/>
          </a:xfrm>
          <a:prstGeom prst="rect">
            <a:avLst/>
          </a:prstGeom>
          <a:solidFill>
            <a:srgbClr val="92D050"/>
          </a:solidFill>
          <a:effectLst>
            <a:innerShdw blurRad="101600" dist="50800" dir="13500000">
              <a:prstClr val="black">
                <a:alpha val="50000"/>
              </a:prstClr>
            </a:innerShdw>
          </a:effectLst>
        </p:spPr>
        <p:txBody>
          <a:bodyPr wrap="square" rtlCol="0">
            <a:spAutoFit/>
          </a:bodyPr>
          <a:lstStyle/>
          <a:p>
            <a:r>
              <a:rPr lang="es-ES" sz="2400" b="1" dirty="0">
                <a:solidFill>
                  <a:schemeClr val="tx1">
                    <a:lumMod val="50000"/>
                  </a:schemeClr>
                </a:solidFill>
              </a:rPr>
              <a:t>Definición de </a:t>
            </a:r>
            <a:r>
              <a:rPr lang="es-ES" sz="2400" b="1" dirty="0" err="1">
                <a:solidFill>
                  <a:schemeClr val="tx1">
                    <a:lumMod val="50000"/>
                  </a:schemeClr>
                </a:solidFill>
              </a:rPr>
              <a:t>KPIs</a:t>
            </a:r>
            <a:endParaRPr lang="es-ES" sz="2400" b="1" dirty="0">
              <a:solidFill>
                <a:schemeClr val="tx1">
                  <a:lumMod val="50000"/>
                </a:schemeClr>
              </a:solidFill>
            </a:endParaRPr>
          </a:p>
        </p:txBody>
      </p:sp>
      <p:cxnSp>
        <p:nvCxnSpPr>
          <p:cNvPr id="32" name="Straight Connector 9">
            <a:extLst>
              <a:ext uri="{FF2B5EF4-FFF2-40B4-BE49-F238E27FC236}">
                <a16:creationId xmlns:a16="http://schemas.microsoft.com/office/drawing/2014/main" id="{9E11E08C-F819-4794-AD05-C66DF707CEB1}"/>
              </a:ext>
            </a:extLst>
          </p:cNvPr>
          <p:cNvCxnSpPr>
            <a:cxnSpLocks/>
          </p:cNvCxnSpPr>
          <p:nvPr/>
        </p:nvCxnSpPr>
        <p:spPr>
          <a:xfrm>
            <a:off x="12914981" y="1727709"/>
            <a:ext cx="0" cy="1831743"/>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grpSp>
        <p:nvGrpSpPr>
          <p:cNvPr id="33" name="Grupo 32">
            <a:extLst>
              <a:ext uri="{FF2B5EF4-FFF2-40B4-BE49-F238E27FC236}">
                <a16:creationId xmlns:a16="http://schemas.microsoft.com/office/drawing/2014/main" id="{8628F01A-EE6A-464C-9CC4-4C1D695AAF7A}"/>
              </a:ext>
            </a:extLst>
          </p:cNvPr>
          <p:cNvGrpSpPr/>
          <p:nvPr/>
        </p:nvGrpSpPr>
        <p:grpSpPr>
          <a:xfrm>
            <a:off x="7986353" y="3559452"/>
            <a:ext cx="1027045" cy="899471"/>
            <a:chOff x="1730391" y="2623269"/>
            <a:chExt cx="539475" cy="482882"/>
          </a:xfrm>
        </p:grpSpPr>
        <p:sp>
          <p:nvSpPr>
            <p:cNvPr id="34" name="Oval 29">
              <a:extLst>
                <a:ext uri="{FF2B5EF4-FFF2-40B4-BE49-F238E27FC236}">
                  <a16:creationId xmlns:a16="http://schemas.microsoft.com/office/drawing/2014/main" id="{C1C69527-967B-4912-9E9A-64B9916A3672}"/>
                </a:ext>
              </a:extLst>
            </p:cNvPr>
            <p:cNvSpPr/>
            <p:nvPr/>
          </p:nvSpPr>
          <p:spPr>
            <a:xfrm>
              <a:off x="1730391" y="2623269"/>
              <a:ext cx="466595" cy="482882"/>
            </a:xfrm>
            <a:prstGeom prst="ellipse">
              <a:avLst/>
            </a:prstGeom>
            <a:solidFill>
              <a:schemeClr val="bg1"/>
            </a:solidFill>
            <a:ln w="63500">
              <a:solidFill>
                <a:schemeClr val="accent5"/>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dirty="0">
                <a:cs typeface="Arial" pitchFamily="34" charset="0"/>
              </a:endParaRPr>
            </a:p>
          </p:txBody>
        </p:sp>
        <p:sp>
          <p:nvSpPr>
            <p:cNvPr id="35" name="CuadroTexto 34">
              <a:extLst>
                <a:ext uri="{FF2B5EF4-FFF2-40B4-BE49-F238E27FC236}">
                  <a16:creationId xmlns:a16="http://schemas.microsoft.com/office/drawing/2014/main" id="{0EAE3C0D-EEAE-49B3-9B93-57DF51834AAC}"/>
                </a:ext>
              </a:extLst>
            </p:cNvPr>
            <p:cNvSpPr txBox="1"/>
            <p:nvPr/>
          </p:nvSpPr>
          <p:spPr>
            <a:xfrm>
              <a:off x="1803271" y="2659625"/>
              <a:ext cx="466595" cy="380029"/>
            </a:xfrm>
            <a:prstGeom prst="rect">
              <a:avLst/>
            </a:prstGeom>
            <a:noFill/>
          </p:spPr>
          <p:txBody>
            <a:bodyPr wrap="square">
              <a:spAutoFit/>
            </a:bodyPr>
            <a:lstStyle/>
            <a:p>
              <a:r>
                <a:rPr lang="es-ES" sz="4000" b="1" dirty="0"/>
                <a:t>12</a:t>
              </a:r>
            </a:p>
          </p:txBody>
        </p:sp>
      </p:grpSp>
      <p:sp>
        <p:nvSpPr>
          <p:cNvPr id="36" name="CuadroTexto 35">
            <a:extLst>
              <a:ext uri="{FF2B5EF4-FFF2-40B4-BE49-F238E27FC236}">
                <a16:creationId xmlns:a16="http://schemas.microsoft.com/office/drawing/2014/main" id="{F8CEB8C3-BCB9-494C-9EC6-0F90BD753978}"/>
              </a:ext>
            </a:extLst>
          </p:cNvPr>
          <p:cNvSpPr txBox="1"/>
          <p:nvPr/>
        </p:nvSpPr>
        <p:spPr>
          <a:xfrm>
            <a:off x="9337923" y="3778357"/>
            <a:ext cx="7520503" cy="461665"/>
          </a:xfrm>
          <a:prstGeom prst="rect">
            <a:avLst/>
          </a:prstGeom>
          <a:solidFill>
            <a:schemeClr val="accent5"/>
          </a:solidFill>
          <a:effectLst>
            <a:innerShdw blurRad="101600" dist="50800" dir="13500000">
              <a:prstClr val="black">
                <a:alpha val="50000"/>
              </a:prstClr>
            </a:innerShdw>
          </a:effectLst>
        </p:spPr>
        <p:txBody>
          <a:bodyPr wrap="square" rtlCol="0">
            <a:spAutoFit/>
          </a:bodyPr>
          <a:lstStyle/>
          <a:p>
            <a:r>
              <a:rPr lang="es-ES" sz="2400" b="1" dirty="0">
                <a:solidFill>
                  <a:schemeClr val="bg1"/>
                </a:solidFill>
              </a:rPr>
              <a:t>Redacción del Plan + Resumen ejecutivo + Anexos</a:t>
            </a:r>
          </a:p>
        </p:txBody>
      </p:sp>
      <p:cxnSp>
        <p:nvCxnSpPr>
          <p:cNvPr id="37" name="Straight Connector 9">
            <a:extLst>
              <a:ext uri="{FF2B5EF4-FFF2-40B4-BE49-F238E27FC236}">
                <a16:creationId xmlns:a16="http://schemas.microsoft.com/office/drawing/2014/main" id="{B707FB5E-A217-4616-9300-DAA650FEE09E}"/>
              </a:ext>
            </a:extLst>
          </p:cNvPr>
          <p:cNvCxnSpPr>
            <a:cxnSpLocks/>
          </p:cNvCxnSpPr>
          <p:nvPr/>
        </p:nvCxnSpPr>
        <p:spPr>
          <a:xfrm>
            <a:off x="12914981" y="10754138"/>
            <a:ext cx="0" cy="949139"/>
          </a:xfrm>
          <a:prstGeom prst="line">
            <a:avLst/>
          </a:prstGeom>
          <a:ln w="25400">
            <a:solidFill>
              <a:schemeClr val="tx1">
                <a:lumMod val="50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B5AB491E-AED8-4BB7-88CA-9212DFB6001F}"/>
              </a:ext>
            </a:extLst>
          </p:cNvPr>
          <p:cNvPicPr/>
          <p:nvPr/>
        </p:nvPicPr>
        <p:blipFill rotWithShape="1">
          <a:blip r:embed="rId3">
            <a:extLst>
              <a:ext uri="{28A0092B-C50C-407E-A947-70E740481C1C}">
                <a14:useLocalDpi xmlns:a14="http://schemas.microsoft.com/office/drawing/2010/main" val="0"/>
              </a:ext>
            </a:extLst>
          </a:blip>
          <a:srcRect b="35510"/>
          <a:stretch/>
        </p:blipFill>
        <p:spPr bwMode="auto">
          <a:xfrm rot="5400000">
            <a:off x="-496508" y="509373"/>
            <a:ext cx="4409730" cy="3390983"/>
          </a:xfrm>
          <a:prstGeom prst="rect">
            <a:avLst/>
          </a:prstGeom>
          <a:noFill/>
          <a:ln>
            <a:noFill/>
          </a:ln>
          <a:extLst>
            <a:ext uri="{53640926-AAD7-44D8-BBD7-CCE9431645EC}">
              <a14:shadowObscured xmlns:a14="http://schemas.microsoft.com/office/drawing/2010/main"/>
            </a:ext>
          </a:extLst>
        </p:spPr>
      </p:pic>
      <p:pic>
        <p:nvPicPr>
          <p:cNvPr id="39" name="Imagen 38">
            <a:extLst>
              <a:ext uri="{FF2B5EF4-FFF2-40B4-BE49-F238E27FC236}">
                <a16:creationId xmlns:a16="http://schemas.microsoft.com/office/drawing/2014/main" id="{D9E6E17B-6A17-42C1-8D86-CF4BF7FAADEF}"/>
              </a:ext>
            </a:extLst>
          </p:cNvPr>
          <p:cNvPicPr/>
          <p:nvPr/>
        </p:nvPicPr>
        <p:blipFill rotWithShape="1">
          <a:blip r:embed="rId3">
            <a:extLst>
              <a:ext uri="{28A0092B-C50C-407E-A947-70E740481C1C}">
                <a14:useLocalDpi xmlns:a14="http://schemas.microsoft.com/office/drawing/2010/main" val="0"/>
              </a:ext>
            </a:extLst>
          </a:blip>
          <a:srcRect b="35510"/>
          <a:stretch/>
        </p:blipFill>
        <p:spPr bwMode="auto">
          <a:xfrm rot="16200000">
            <a:off x="20283873" y="9622223"/>
            <a:ext cx="3559567" cy="46279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7814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undefined">
            <a:extLst>
              <a:ext uri="{FF2B5EF4-FFF2-40B4-BE49-F238E27FC236}">
                <a16:creationId xmlns:a16="http://schemas.microsoft.com/office/drawing/2014/main" id="{73239214-795C-8F62-990E-27C80A051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838" y="1895250"/>
            <a:ext cx="14495974" cy="108012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8">
            <a:extLst>
              <a:ext uri="{FF2B5EF4-FFF2-40B4-BE49-F238E27FC236}">
                <a16:creationId xmlns:a16="http://schemas.microsoft.com/office/drawing/2014/main" id="{B7D1A746-72D1-3999-3358-FEA60898A078}"/>
              </a:ext>
            </a:extLst>
          </p:cNvPr>
          <p:cNvSpPr/>
          <p:nvPr/>
        </p:nvSpPr>
        <p:spPr>
          <a:xfrm>
            <a:off x="9308505" y="1895250"/>
            <a:ext cx="5472608" cy="3854568"/>
          </a:xfrm>
          <a:prstGeom prst="ellipse">
            <a:avLst/>
          </a:prstGeom>
          <a:solidFill>
            <a:schemeClr val="accent1">
              <a:lumMod val="40000"/>
              <a:lumOff val="60000"/>
              <a:alpha val="50000"/>
            </a:schemeClr>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a:ln>
                <a:noFill/>
              </a:ln>
              <a:solidFill>
                <a:prstClr val="white"/>
              </a:solidFill>
              <a:effectLst/>
              <a:uLnTx/>
              <a:uFillTx/>
              <a:latin typeface="Calibri"/>
              <a:ea typeface="+mn-ea"/>
              <a:cs typeface="+mn-cs"/>
            </a:endParaRPr>
          </a:p>
        </p:txBody>
      </p:sp>
      <p:sp>
        <p:nvSpPr>
          <p:cNvPr id="8" name="Oval 8">
            <a:extLst>
              <a:ext uri="{FF2B5EF4-FFF2-40B4-BE49-F238E27FC236}">
                <a16:creationId xmlns:a16="http://schemas.microsoft.com/office/drawing/2014/main" id="{FC6595FB-3FAB-DE39-C1F8-8E6149571463}"/>
              </a:ext>
            </a:extLst>
          </p:cNvPr>
          <p:cNvSpPr/>
          <p:nvPr/>
        </p:nvSpPr>
        <p:spPr>
          <a:xfrm>
            <a:off x="10660648" y="7883871"/>
            <a:ext cx="2916000" cy="2916000"/>
          </a:xfrm>
          <a:prstGeom prst="ellipse">
            <a:avLst/>
          </a:prstGeom>
          <a:solidFill>
            <a:schemeClr val="accent1">
              <a:lumMod val="40000"/>
              <a:lumOff val="60000"/>
              <a:alpha val="50000"/>
            </a:schemeClr>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id-ID" sz="2700" b="0" i="0" u="none" strike="noStrike" kern="0" cap="none" spc="0" normalizeH="0" baseline="0" noProof="0">
              <a:ln>
                <a:noFill/>
              </a:ln>
              <a:solidFill>
                <a:prstClr val="white"/>
              </a:solidFill>
              <a:effectLst/>
              <a:uLnTx/>
              <a:uFillTx/>
              <a:latin typeface="Calibri"/>
              <a:ea typeface="+mn-ea"/>
              <a:cs typeface="+mn-cs"/>
            </a:endParaRPr>
          </a:p>
        </p:txBody>
      </p:sp>
      <p:sp>
        <p:nvSpPr>
          <p:cNvPr id="16" name="TextBox 16">
            <a:extLst>
              <a:ext uri="{FF2B5EF4-FFF2-40B4-BE49-F238E27FC236}">
                <a16:creationId xmlns:a16="http://schemas.microsoft.com/office/drawing/2014/main" id="{96226408-0942-FE3F-FB89-8609888DCD8F}"/>
              </a:ext>
            </a:extLst>
          </p:cNvPr>
          <p:cNvSpPr txBox="1"/>
          <p:nvPr/>
        </p:nvSpPr>
        <p:spPr>
          <a:xfrm>
            <a:off x="3412984" y="7239799"/>
            <a:ext cx="6791552" cy="707886"/>
          </a:xfrm>
          <a:prstGeom prst="rect">
            <a:avLst/>
          </a:prstGeom>
          <a:noFill/>
        </p:spPr>
        <p:txBody>
          <a:bodyPr wrap="square" rtlCol="0" anchor="ctr">
            <a:spAutoFit/>
          </a:bodyPr>
          <a:lstStyle/>
          <a:p>
            <a:r>
              <a:rPr lang="en-US" altLang="ko-KR" sz="4000" b="1" dirty="0">
                <a:solidFill>
                  <a:schemeClr val="bg1"/>
                </a:solidFill>
                <a:highlight>
                  <a:srgbClr val="33CC33"/>
                </a:highlight>
                <a:cs typeface="Arial" pitchFamily="34" charset="0"/>
              </a:rPr>
              <a:t>VECTOR 1</a:t>
            </a:r>
            <a:r>
              <a:rPr lang="en-US" altLang="ko-KR" sz="3600" b="1" dirty="0">
                <a:solidFill>
                  <a:schemeClr val="bg1"/>
                </a:solidFill>
                <a:highlight>
                  <a:srgbClr val="33CC33"/>
                </a:highlight>
                <a:cs typeface="Arial" pitchFamily="34" charset="0"/>
              </a:rPr>
              <a:t>: </a:t>
            </a:r>
            <a:r>
              <a:rPr lang="en-US" altLang="ko-KR" sz="2800" b="1" dirty="0" err="1">
                <a:solidFill>
                  <a:schemeClr val="bg1"/>
                </a:solidFill>
                <a:highlight>
                  <a:srgbClr val="33CC33"/>
                </a:highlight>
                <a:cs typeface="Arial" pitchFamily="34" charset="0"/>
              </a:rPr>
              <a:t>Alianzas</a:t>
            </a:r>
            <a:r>
              <a:rPr lang="en-US" altLang="ko-KR" sz="2800" b="1" dirty="0">
                <a:solidFill>
                  <a:schemeClr val="bg1"/>
                </a:solidFill>
                <a:highlight>
                  <a:srgbClr val="33CC33"/>
                </a:highlight>
                <a:cs typeface="Arial" pitchFamily="34" charset="0"/>
              </a:rPr>
              <a:t> </a:t>
            </a:r>
            <a:r>
              <a:rPr lang="en-US" altLang="ko-KR" sz="2800" b="1" dirty="0" err="1">
                <a:solidFill>
                  <a:schemeClr val="bg1"/>
                </a:solidFill>
                <a:highlight>
                  <a:srgbClr val="33CC33"/>
                </a:highlight>
                <a:cs typeface="Arial" pitchFamily="34" charset="0"/>
              </a:rPr>
              <a:t>Estratégicas</a:t>
            </a:r>
            <a:endParaRPr lang="ko-KR" altLang="en-US" sz="2800" b="1" dirty="0">
              <a:solidFill>
                <a:schemeClr val="bg1"/>
              </a:solidFill>
              <a:highlight>
                <a:srgbClr val="33CC33"/>
              </a:highlight>
              <a:cs typeface="Arial" pitchFamily="34" charset="0"/>
            </a:endParaRPr>
          </a:p>
        </p:txBody>
      </p:sp>
      <p:sp>
        <p:nvSpPr>
          <p:cNvPr id="17" name="TextBox 16">
            <a:extLst>
              <a:ext uri="{FF2B5EF4-FFF2-40B4-BE49-F238E27FC236}">
                <a16:creationId xmlns:a16="http://schemas.microsoft.com/office/drawing/2014/main" id="{A3B3DC55-C63F-8E66-5952-72F8E1D35275}"/>
              </a:ext>
            </a:extLst>
          </p:cNvPr>
          <p:cNvSpPr txBox="1"/>
          <p:nvPr/>
        </p:nvSpPr>
        <p:spPr>
          <a:xfrm>
            <a:off x="14291665" y="7294354"/>
            <a:ext cx="8746325" cy="707886"/>
          </a:xfrm>
          <a:prstGeom prst="rect">
            <a:avLst/>
          </a:prstGeom>
          <a:noFill/>
        </p:spPr>
        <p:txBody>
          <a:bodyPr wrap="square" rtlCol="0" anchor="ctr">
            <a:spAutoFit/>
          </a:bodyPr>
          <a:lstStyle/>
          <a:p>
            <a:r>
              <a:rPr lang="en-US" altLang="ko-KR" sz="4000" b="1" dirty="0">
                <a:solidFill>
                  <a:schemeClr val="bg1"/>
                </a:solidFill>
                <a:highlight>
                  <a:srgbClr val="009999"/>
                </a:highlight>
                <a:cs typeface="Arial" pitchFamily="34" charset="0"/>
              </a:rPr>
              <a:t>VECTOR 2</a:t>
            </a:r>
            <a:r>
              <a:rPr lang="en-US" altLang="ko-KR" sz="3600" b="1" dirty="0">
                <a:solidFill>
                  <a:schemeClr val="bg1"/>
                </a:solidFill>
                <a:highlight>
                  <a:srgbClr val="009999"/>
                </a:highlight>
                <a:cs typeface="Arial" pitchFamily="34" charset="0"/>
              </a:rPr>
              <a:t>: </a:t>
            </a:r>
            <a:r>
              <a:rPr lang="en-US" altLang="ko-KR" sz="2800" b="1" dirty="0" err="1">
                <a:solidFill>
                  <a:schemeClr val="bg1"/>
                </a:solidFill>
                <a:highlight>
                  <a:srgbClr val="009999"/>
                </a:highlight>
                <a:cs typeface="Arial" pitchFamily="34" charset="0"/>
              </a:rPr>
              <a:t>Consolidación</a:t>
            </a:r>
            <a:r>
              <a:rPr lang="en-US" altLang="ko-KR" sz="2800" b="1" dirty="0">
                <a:solidFill>
                  <a:schemeClr val="bg1"/>
                </a:solidFill>
                <a:highlight>
                  <a:srgbClr val="009999"/>
                </a:highlight>
                <a:cs typeface="Arial" pitchFamily="34" charset="0"/>
              </a:rPr>
              <a:t> de la </a:t>
            </a:r>
            <a:r>
              <a:rPr lang="en-US" altLang="ko-KR" sz="2800" b="1" dirty="0" err="1">
                <a:solidFill>
                  <a:schemeClr val="bg1"/>
                </a:solidFill>
                <a:highlight>
                  <a:srgbClr val="009999"/>
                </a:highlight>
                <a:cs typeface="Arial" pitchFamily="34" charset="0"/>
              </a:rPr>
              <a:t>investigación</a:t>
            </a:r>
            <a:endParaRPr lang="ko-KR" altLang="en-US" sz="3600" b="1" dirty="0">
              <a:solidFill>
                <a:schemeClr val="bg1"/>
              </a:solidFill>
              <a:highlight>
                <a:srgbClr val="009999"/>
              </a:highlight>
              <a:cs typeface="Arial" pitchFamily="34" charset="0"/>
            </a:endParaRPr>
          </a:p>
        </p:txBody>
      </p:sp>
      <p:sp>
        <p:nvSpPr>
          <p:cNvPr id="18" name="TextBox 16">
            <a:extLst>
              <a:ext uri="{FF2B5EF4-FFF2-40B4-BE49-F238E27FC236}">
                <a16:creationId xmlns:a16="http://schemas.microsoft.com/office/drawing/2014/main" id="{9F99F20A-2091-E2D3-A542-C73C20D90B37}"/>
              </a:ext>
            </a:extLst>
          </p:cNvPr>
          <p:cNvSpPr txBox="1"/>
          <p:nvPr/>
        </p:nvSpPr>
        <p:spPr>
          <a:xfrm>
            <a:off x="9315830" y="12503873"/>
            <a:ext cx="6599636" cy="707886"/>
          </a:xfrm>
          <a:prstGeom prst="rect">
            <a:avLst/>
          </a:prstGeom>
          <a:noFill/>
        </p:spPr>
        <p:txBody>
          <a:bodyPr wrap="square" rtlCol="0" anchor="ctr">
            <a:spAutoFit/>
          </a:bodyPr>
          <a:lstStyle/>
          <a:p>
            <a:r>
              <a:rPr lang="en-US" altLang="ko-KR" sz="4000" b="1" dirty="0">
                <a:solidFill>
                  <a:schemeClr val="bg1"/>
                </a:solidFill>
                <a:highlight>
                  <a:srgbClr val="000004"/>
                </a:highlight>
                <a:cs typeface="Arial" pitchFamily="34" charset="0"/>
              </a:rPr>
              <a:t>VECTOR 3</a:t>
            </a:r>
            <a:r>
              <a:rPr lang="en-US" altLang="ko-KR" sz="2800" b="1" dirty="0">
                <a:solidFill>
                  <a:schemeClr val="bg1"/>
                </a:solidFill>
                <a:highlight>
                  <a:srgbClr val="000004"/>
                </a:highlight>
                <a:cs typeface="Arial" pitchFamily="34" charset="0"/>
              </a:rPr>
              <a:t>: </a:t>
            </a:r>
            <a:r>
              <a:rPr lang="en-US" altLang="ko-KR" sz="2800" b="1" dirty="0" err="1">
                <a:solidFill>
                  <a:schemeClr val="bg1"/>
                </a:solidFill>
                <a:highlight>
                  <a:srgbClr val="000004"/>
                </a:highlight>
                <a:cs typeface="Arial" pitchFamily="34" charset="0"/>
              </a:rPr>
              <a:t>Captación</a:t>
            </a:r>
            <a:r>
              <a:rPr lang="en-US" altLang="ko-KR" sz="2800" b="1" dirty="0">
                <a:solidFill>
                  <a:schemeClr val="bg1"/>
                </a:solidFill>
                <a:highlight>
                  <a:srgbClr val="000004"/>
                </a:highlight>
                <a:cs typeface="Arial" pitchFamily="34" charset="0"/>
              </a:rPr>
              <a:t> de </a:t>
            </a:r>
            <a:r>
              <a:rPr lang="en-US" altLang="ko-KR" sz="2800" b="1" dirty="0" err="1">
                <a:solidFill>
                  <a:schemeClr val="bg1"/>
                </a:solidFill>
                <a:highlight>
                  <a:srgbClr val="000004"/>
                </a:highlight>
                <a:cs typeface="Arial" pitchFamily="34" charset="0"/>
              </a:rPr>
              <a:t>fondos</a:t>
            </a:r>
            <a:endParaRPr lang="ko-KR" altLang="en-US" sz="2800" b="1" dirty="0">
              <a:solidFill>
                <a:schemeClr val="bg1"/>
              </a:solidFill>
              <a:highlight>
                <a:srgbClr val="000004"/>
              </a:highlight>
              <a:cs typeface="Arial" pitchFamily="34" charset="0"/>
            </a:endParaRPr>
          </a:p>
        </p:txBody>
      </p:sp>
      <p:grpSp>
        <p:nvGrpSpPr>
          <p:cNvPr id="53" name="Grupo 52">
            <a:extLst>
              <a:ext uri="{FF2B5EF4-FFF2-40B4-BE49-F238E27FC236}">
                <a16:creationId xmlns:a16="http://schemas.microsoft.com/office/drawing/2014/main" id="{45153C89-9BCA-3CBB-C6EA-2CD485EA231F}"/>
              </a:ext>
            </a:extLst>
          </p:cNvPr>
          <p:cNvGrpSpPr/>
          <p:nvPr/>
        </p:nvGrpSpPr>
        <p:grpSpPr>
          <a:xfrm>
            <a:off x="3987253" y="3630645"/>
            <a:ext cx="5328577" cy="1631216"/>
            <a:chOff x="3987253" y="3630645"/>
            <a:chExt cx="5328577" cy="1631216"/>
          </a:xfrm>
        </p:grpSpPr>
        <p:cxnSp>
          <p:nvCxnSpPr>
            <p:cNvPr id="15" name="Conector recto 14">
              <a:extLst>
                <a:ext uri="{FF2B5EF4-FFF2-40B4-BE49-F238E27FC236}">
                  <a16:creationId xmlns:a16="http://schemas.microsoft.com/office/drawing/2014/main" id="{371FBBB2-1776-C82A-AF0D-7C05925853CB}"/>
                </a:ext>
              </a:extLst>
            </p:cNvPr>
            <p:cNvCxnSpPr>
              <a:cxnSpLocks/>
            </p:cNvCxnSpPr>
            <p:nvPr/>
          </p:nvCxnSpPr>
          <p:spPr>
            <a:xfrm flipH="1">
              <a:off x="7220272" y="4246066"/>
              <a:ext cx="2095558" cy="1747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3E90F1FE-AD31-5D28-7890-70702C98CC36}"/>
                </a:ext>
              </a:extLst>
            </p:cNvPr>
            <p:cNvSpPr txBox="1"/>
            <p:nvPr/>
          </p:nvSpPr>
          <p:spPr>
            <a:xfrm>
              <a:off x="3987253" y="3630645"/>
              <a:ext cx="3250120" cy="1631216"/>
            </a:xfrm>
            <a:prstGeom prst="rect">
              <a:avLst/>
            </a:prstGeom>
            <a:noFill/>
          </p:spPr>
          <p:txBody>
            <a:bodyPr wrap="square">
              <a:spAutoFit/>
            </a:bodyPr>
            <a:lstStyle/>
            <a:p>
              <a:pPr algn="ctr"/>
              <a:r>
                <a:rPr lang="es-ES" sz="2000" b="1" dirty="0">
                  <a:solidFill>
                    <a:srgbClr val="C00000"/>
                  </a:solidFill>
                </a:rPr>
                <a:t>Falta de sentido de pertenencia al Instituto y de compromiso por parte de todos los implicados.</a:t>
              </a:r>
            </a:p>
          </p:txBody>
        </p:sp>
      </p:grpSp>
      <p:grpSp>
        <p:nvGrpSpPr>
          <p:cNvPr id="54" name="Grupo 53">
            <a:extLst>
              <a:ext uri="{FF2B5EF4-FFF2-40B4-BE49-F238E27FC236}">
                <a16:creationId xmlns:a16="http://schemas.microsoft.com/office/drawing/2014/main" id="{1F9674CA-1A84-85D6-69A5-CD38973C7DFD}"/>
              </a:ext>
            </a:extLst>
          </p:cNvPr>
          <p:cNvGrpSpPr/>
          <p:nvPr/>
        </p:nvGrpSpPr>
        <p:grpSpPr>
          <a:xfrm>
            <a:off x="3710368" y="1003746"/>
            <a:ext cx="5817977" cy="2246769"/>
            <a:chOff x="3710368" y="1003746"/>
            <a:chExt cx="5817977" cy="2246769"/>
          </a:xfrm>
        </p:grpSpPr>
        <p:sp>
          <p:nvSpPr>
            <p:cNvPr id="27" name="CuadroTexto 26">
              <a:extLst>
                <a:ext uri="{FF2B5EF4-FFF2-40B4-BE49-F238E27FC236}">
                  <a16:creationId xmlns:a16="http://schemas.microsoft.com/office/drawing/2014/main" id="{3E7E689A-EA85-FAC5-C8DA-F1B80F16E20D}"/>
                </a:ext>
              </a:extLst>
            </p:cNvPr>
            <p:cNvSpPr txBox="1"/>
            <p:nvPr/>
          </p:nvSpPr>
          <p:spPr>
            <a:xfrm>
              <a:off x="3710368" y="1003746"/>
              <a:ext cx="4139489" cy="2246769"/>
            </a:xfrm>
            <a:prstGeom prst="rect">
              <a:avLst/>
            </a:prstGeom>
            <a:noFill/>
          </p:spPr>
          <p:txBody>
            <a:bodyPr wrap="square">
              <a:spAutoFit/>
            </a:bodyPr>
            <a:lstStyle/>
            <a:p>
              <a:pPr algn="ctr"/>
              <a:r>
                <a:rPr lang="es-ES" sz="2000" b="1" dirty="0">
                  <a:solidFill>
                    <a:srgbClr val="C00000"/>
                  </a:solidFill>
                </a:rPr>
                <a:t>No comunicar adecuadamente  lo que sea significativo para los diferentes niveles jerárquicos del Instituto y que sepan que la misma está enfocándose en algo que es para el futuro de todos.</a:t>
              </a:r>
            </a:p>
          </p:txBody>
        </p:sp>
        <p:cxnSp>
          <p:nvCxnSpPr>
            <p:cNvPr id="28" name="Conector recto 27">
              <a:extLst>
                <a:ext uri="{FF2B5EF4-FFF2-40B4-BE49-F238E27FC236}">
                  <a16:creationId xmlns:a16="http://schemas.microsoft.com/office/drawing/2014/main" id="{7E3E7BB4-64D0-DED5-B7F1-84BD967616F2}"/>
                </a:ext>
              </a:extLst>
            </p:cNvPr>
            <p:cNvCxnSpPr>
              <a:cxnSpLocks/>
            </p:cNvCxnSpPr>
            <p:nvPr/>
          </p:nvCxnSpPr>
          <p:spPr>
            <a:xfrm flipH="1" flipV="1">
              <a:off x="8069697" y="2221004"/>
              <a:ext cx="1458648" cy="5227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Grupo 54">
            <a:extLst>
              <a:ext uri="{FF2B5EF4-FFF2-40B4-BE49-F238E27FC236}">
                <a16:creationId xmlns:a16="http://schemas.microsoft.com/office/drawing/2014/main" id="{2BE7F5BB-50FD-4E0D-CE24-5E12CFAE481E}"/>
              </a:ext>
            </a:extLst>
          </p:cNvPr>
          <p:cNvGrpSpPr/>
          <p:nvPr/>
        </p:nvGrpSpPr>
        <p:grpSpPr>
          <a:xfrm>
            <a:off x="10067883" y="122719"/>
            <a:ext cx="4139489" cy="1772531"/>
            <a:chOff x="10067883" y="122719"/>
            <a:chExt cx="4139489" cy="1772531"/>
          </a:xfrm>
        </p:grpSpPr>
        <p:sp>
          <p:nvSpPr>
            <p:cNvPr id="31" name="CuadroTexto 30">
              <a:extLst>
                <a:ext uri="{FF2B5EF4-FFF2-40B4-BE49-F238E27FC236}">
                  <a16:creationId xmlns:a16="http://schemas.microsoft.com/office/drawing/2014/main" id="{85F8C23C-CE05-1902-63F7-E7276F060F51}"/>
                </a:ext>
              </a:extLst>
            </p:cNvPr>
            <p:cNvSpPr txBox="1"/>
            <p:nvPr/>
          </p:nvSpPr>
          <p:spPr>
            <a:xfrm>
              <a:off x="10067883" y="122719"/>
              <a:ext cx="4139489" cy="1323439"/>
            </a:xfrm>
            <a:prstGeom prst="rect">
              <a:avLst/>
            </a:prstGeom>
            <a:noFill/>
          </p:spPr>
          <p:txBody>
            <a:bodyPr wrap="square">
              <a:spAutoFit/>
            </a:bodyPr>
            <a:lstStyle/>
            <a:p>
              <a:pPr algn="ctr"/>
              <a:r>
                <a:rPr lang="es-ES" sz="2000" b="1" dirty="0">
                  <a:solidFill>
                    <a:srgbClr val="C00000"/>
                  </a:solidFill>
                </a:rPr>
                <a:t>Desconocer lo que REALMENTE necesitan empresas, administraciones públicas, agricultores y otras entidades.</a:t>
              </a:r>
            </a:p>
          </p:txBody>
        </p:sp>
        <p:cxnSp>
          <p:nvCxnSpPr>
            <p:cNvPr id="33" name="Conector recto 32">
              <a:extLst>
                <a:ext uri="{FF2B5EF4-FFF2-40B4-BE49-F238E27FC236}">
                  <a16:creationId xmlns:a16="http://schemas.microsoft.com/office/drawing/2014/main" id="{5DB168C2-EEBC-A8AB-9049-AD22458617AB}"/>
                </a:ext>
              </a:extLst>
            </p:cNvPr>
            <p:cNvCxnSpPr>
              <a:cxnSpLocks/>
            </p:cNvCxnSpPr>
            <p:nvPr/>
          </p:nvCxnSpPr>
          <p:spPr>
            <a:xfrm flipV="1">
              <a:off x="12145139" y="1479157"/>
              <a:ext cx="0" cy="4160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upo 56">
            <a:extLst>
              <a:ext uri="{FF2B5EF4-FFF2-40B4-BE49-F238E27FC236}">
                <a16:creationId xmlns:a16="http://schemas.microsoft.com/office/drawing/2014/main" id="{7EF91CDB-9C51-826F-7DF2-7E4F5BCFB7D4}"/>
              </a:ext>
            </a:extLst>
          </p:cNvPr>
          <p:cNvGrpSpPr/>
          <p:nvPr/>
        </p:nvGrpSpPr>
        <p:grpSpPr>
          <a:xfrm>
            <a:off x="14495921" y="1379941"/>
            <a:ext cx="4724528" cy="1425063"/>
            <a:chOff x="14495921" y="1379941"/>
            <a:chExt cx="4724528" cy="1425063"/>
          </a:xfrm>
        </p:grpSpPr>
        <p:sp>
          <p:nvSpPr>
            <p:cNvPr id="35" name="CuadroTexto 34">
              <a:extLst>
                <a:ext uri="{FF2B5EF4-FFF2-40B4-BE49-F238E27FC236}">
                  <a16:creationId xmlns:a16="http://schemas.microsoft.com/office/drawing/2014/main" id="{B3E0189A-7F97-15E9-8EC5-C0C5C6A912A0}"/>
                </a:ext>
              </a:extLst>
            </p:cNvPr>
            <p:cNvSpPr txBox="1"/>
            <p:nvPr/>
          </p:nvSpPr>
          <p:spPr>
            <a:xfrm>
              <a:off x="15735110" y="1379941"/>
              <a:ext cx="3485339" cy="1015663"/>
            </a:xfrm>
            <a:prstGeom prst="rect">
              <a:avLst/>
            </a:prstGeom>
            <a:noFill/>
          </p:spPr>
          <p:txBody>
            <a:bodyPr wrap="square">
              <a:spAutoFit/>
            </a:bodyPr>
            <a:lstStyle/>
            <a:p>
              <a:pPr algn="ctr"/>
              <a:r>
                <a:rPr lang="es-ES" sz="2000" b="1" dirty="0">
                  <a:solidFill>
                    <a:srgbClr val="C00000"/>
                  </a:solidFill>
                </a:rPr>
                <a:t>Miedo a arriesgarse para llevar al Instituto a un lugar mejor.</a:t>
              </a:r>
            </a:p>
          </p:txBody>
        </p:sp>
        <p:cxnSp>
          <p:nvCxnSpPr>
            <p:cNvPr id="36" name="Conector recto 35">
              <a:extLst>
                <a:ext uri="{FF2B5EF4-FFF2-40B4-BE49-F238E27FC236}">
                  <a16:creationId xmlns:a16="http://schemas.microsoft.com/office/drawing/2014/main" id="{5B906DD5-A95F-E78E-B174-0D916F02CED4}"/>
                </a:ext>
              </a:extLst>
            </p:cNvPr>
            <p:cNvCxnSpPr>
              <a:cxnSpLocks/>
            </p:cNvCxnSpPr>
            <p:nvPr/>
          </p:nvCxnSpPr>
          <p:spPr>
            <a:xfrm flipH="1">
              <a:off x="14495921" y="2127130"/>
              <a:ext cx="1238777" cy="6778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8" name="Grupo 57">
            <a:extLst>
              <a:ext uri="{FF2B5EF4-FFF2-40B4-BE49-F238E27FC236}">
                <a16:creationId xmlns:a16="http://schemas.microsoft.com/office/drawing/2014/main" id="{E4EFC971-BFE3-3E5E-FFD9-D683B82B63E1}"/>
              </a:ext>
            </a:extLst>
          </p:cNvPr>
          <p:cNvGrpSpPr/>
          <p:nvPr/>
        </p:nvGrpSpPr>
        <p:grpSpPr>
          <a:xfrm>
            <a:off x="14809668" y="3753054"/>
            <a:ext cx="5597830" cy="1015663"/>
            <a:chOff x="14809668" y="3753054"/>
            <a:chExt cx="5597830" cy="1015663"/>
          </a:xfrm>
        </p:grpSpPr>
        <p:sp>
          <p:nvSpPr>
            <p:cNvPr id="42" name="CuadroTexto 41">
              <a:extLst>
                <a:ext uri="{FF2B5EF4-FFF2-40B4-BE49-F238E27FC236}">
                  <a16:creationId xmlns:a16="http://schemas.microsoft.com/office/drawing/2014/main" id="{F72DB5A7-7F98-5F50-0F38-734B80925F9D}"/>
                </a:ext>
              </a:extLst>
            </p:cNvPr>
            <p:cNvSpPr txBox="1"/>
            <p:nvPr/>
          </p:nvSpPr>
          <p:spPr>
            <a:xfrm>
              <a:off x="16922159" y="3753054"/>
              <a:ext cx="3485339" cy="1015663"/>
            </a:xfrm>
            <a:prstGeom prst="rect">
              <a:avLst/>
            </a:prstGeom>
            <a:noFill/>
          </p:spPr>
          <p:txBody>
            <a:bodyPr wrap="square">
              <a:spAutoFit/>
            </a:bodyPr>
            <a:lstStyle/>
            <a:p>
              <a:pPr algn="ctr"/>
              <a:r>
                <a:rPr lang="es-ES" sz="2000" b="1" dirty="0">
                  <a:solidFill>
                    <a:srgbClr val="C00000"/>
                  </a:solidFill>
                </a:rPr>
                <a:t>No tener en cuenta el presupuesto, el personal existente y su dedicación.</a:t>
              </a:r>
            </a:p>
          </p:txBody>
        </p:sp>
        <p:cxnSp>
          <p:nvCxnSpPr>
            <p:cNvPr id="43" name="Conector recto 42">
              <a:extLst>
                <a:ext uri="{FF2B5EF4-FFF2-40B4-BE49-F238E27FC236}">
                  <a16:creationId xmlns:a16="http://schemas.microsoft.com/office/drawing/2014/main" id="{8C68AEA5-1389-3E16-F785-4CB02FBA672B}"/>
                </a:ext>
              </a:extLst>
            </p:cNvPr>
            <p:cNvCxnSpPr>
              <a:cxnSpLocks/>
            </p:cNvCxnSpPr>
            <p:nvPr/>
          </p:nvCxnSpPr>
          <p:spPr>
            <a:xfrm flipH="1" flipV="1">
              <a:off x="14809668" y="4055831"/>
              <a:ext cx="2093323" cy="27760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0" name="Grupo 59">
            <a:extLst>
              <a:ext uri="{FF2B5EF4-FFF2-40B4-BE49-F238E27FC236}">
                <a16:creationId xmlns:a16="http://schemas.microsoft.com/office/drawing/2014/main" id="{7DF14AB7-0CE4-1097-D4EC-7CBFDD872254}"/>
              </a:ext>
            </a:extLst>
          </p:cNvPr>
          <p:cNvGrpSpPr/>
          <p:nvPr/>
        </p:nvGrpSpPr>
        <p:grpSpPr>
          <a:xfrm>
            <a:off x="5548576" y="8949709"/>
            <a:ext cx="5120736" cy="1631216"/>
            <a:chOff x="5548576" y="8949709"/>
            <a:chExt cx="5120736" cy="1631216"/>
          </a:xfrm>
        </p:grpSpPr>
        <p:sp>
          <p:nvSpPr>
            <p:cNvPr id="46" name="CuadroTexto 45">
              <a:extLst>
                <a:ext uri="{FF2B5EF4-FFF2-40B4-BE49-F238E27FC236}">
                  <a16:creationId xmlns:a16="http://schemas.microsoft.com/office/drawing/2014/main" id="{551EF3BF-928E-57A9-E660-B67BEF206505}"/>
                </a:ext>
              </a:extLst>
            </p:cNvPr>
            <p:cNvSpPr txBox="1"/>
            <p:nvPr/>
          </p:nvSpPr>
          <p:spPr>
            <a:xfrm>
              <a:off x="5548576" y="8949709"/>
              <a:ext cx="3250120" cy="1631216"/>
            </a:xfrm>
            <a:prstGeom prst="rect">
              <a:avLst/>
            </a:prstGeom>
            <a:noFill/>
          </p:spPr>
          <p:txBody>
            <a:bodyPr wrap="square">
              <a:spAutoFit/>
            </a:bodyPr>
            <a:lstStyle/>
            <a:p>
              <a:pPr algn="ctr"/>
              <a:r>
                <a:rPr lang="es-ES" sz="2000" b="1" dirty="0">
                  <a:solidFill>
                    <a:srgbClr val="C00000"/>
                  </a:solidFill>
                </a:rPr>
                <a:t>No hay disciplina y trabajo duro para hacer que las cosas sucedan, ni tampoco consecuencias. </a:t>
              </a:r>
            </a:p>
          </p:txBody>
        </p:sp>
        <p:cxnSp>
          <p:nvCxnSpPr>
            <p:cNvPr id="51" name="Conector recto 50">
              <a:extLst>
                <a:ext uri="{FF2B5EF4-FFF2-40B4-BE49-F238E27FC236}">
                  <a16:creationId xmlns:a16="http://schemas.microsoft.com/office/drawing/2014/main" id="{1E14FC0D-EC3E-2991-26AA-092353FC98DC}"/>
                </a:ext>
              </a:extLst>
            </p:cNvPr>
            <p:cNvCxnSpPr>
              <a:cxnSpLocks/>
            </p:cNvCxnSpPr>
            <p:nvPr/>
          </p:nvCxnSpPr>
          <p:spPr>
            <a:xfrm flipH="1">
              <a:off x="9007416" y="9585621"/>
              <a:ext cx="166189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9" name="Grupo 58">
            <a:extLst>
              <a:ext uri="{FF2B5EF4-FFF2-40B4-BE49-F238E27FC236}">
                <a16:creationId xmlns:a16="http://schemas.microsoft.com/office/drawing/2014/main" id="{48AB7C76-A0E0-FEE5-3747-40A80C0FC8A2}"/>
              </a:ext>
            </a:extLst>
          </p:cNvPr>
          <p:cNvGrpSpPr/>
          <p:nvPr/>
        </p:nvGrpSpPr>
        <p:grpSpPr>
          <a:xfrm>
            <a:off x="13623273" y="9107422"/>
            <a:ext cx="5205801" cy="1015663"/>
            <a:chOff x="13623273" y="9107422"/>
            <a:chExt cx="5205801" cy="1015663"/>
          </a:xfrm>
        </p:grpSpPr>
        <p:cxnSp>
          <p:nvCxnSpPr>
            <p:cNvPr id="47" name="Conector recto 46">
              <a:extLst>
                <a:ext uri="{FF2B5EF4-FFF2-40B4-BE49-F238E27FC236}">
                  <a16:creationId xmlns:a16="http://schemas.microsoft.com/office/drawing/2014/main" id="{8C12420B-5B7B-B981-4E08-3A49D349C11B}"/>
                </a:ext>
              </a:extLst>
            </p:cNvPr>
            <p:cNvCxnSpPr>
              <a:cxnSpLocks/>
            </p:cNvCxnSpPr>
            <p:nvPr/>
          </p:nvCxnSpPr>
          <p:spPr>
            <a:xfrm flipH="1">
              <a:off x="13623273" y="9585621"/>
              <a:ext cx="166189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73841B36-EA20-D47D-9B59-FDAA00A0945D}"/>
                </a:ext>
              </a:extLst>
            </p:cNvPr>
            <p:cNvSpPr txBox="1"/>
            <p:nvPr/>
          </p:nvSpPr>
          <p:spPr>
            <a:xfrm>
              <a:off x="15578954" y="9107422"/>
              <a:ext cx="3250120" cy="1015663"/>
            </a:xfrm>
            <a:prstGeom prst="rect">
              <a:avLst/>
            </a:prstGeom>
            <a:noFill/>
          </p:spPr>
          <p:txBody>
            <a:bodyPr wrap="square">
              <a:spAutoFit/>
            </a:bodyPr>
            <a:lstStyle/>
            <a:p>
              <a:pPr algn="ctr"/>
              <a:r>
                <a:rPr lang="es-ES" sz="2000" b="1" dirty="0">
                  <a:solidFill>
                    <a:srgbClr val="C00000"/>
                  </a:solidFill>
                </a:rPr>
                <a:t>Ausencia de métricas de </a:t>
              </a:r>
              <a:r>
                <a:rPr lang="es-ES" sz="2000" b="1" dirty="0" err="1">
                  <a:solidFill>
                    <a:srgbClr val="C00000"/>
                  </a:solidFill>
                </a:rPr>
                <a:t>seguiminto</a:t>
              </a:r>
              <a:r>
                <a:rPr lang="es-ES" sz="2000" b="1" dirty="0">
                  <a:solidFill>
                    <a:srgbClr val="C00000"/>
                  </a:solidFill>
                </a:rPr>
                <a:t> simples, pero con impacto. </a:t>
              </a:r>
            </a:p>
          </p:txBody>
        </p:sp>
      </p:grpSp>
    </p:spTree>
    <p:extLst>
      <p:ext uri="{BB962C8B-B14F-4D97-AF65-F5344CB8AC3E}">
        <p14:creationId xmlns:p14="http://schemas.microsoft.com/office/powerpoint/2010/main" val="261298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p:bldP spid="17" grpId="0"/>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sa en medio de un parque&#10;&#10;Descripción generada automáticamente con confianza media">
            <a:extLst>
              <a:ext uri="{FF2B5EF4-FFF2-40B4-BE49-F238E27FC236}">
                <a16:creationId xmlns:a16="http://schemas.microsoft.com/office/drawing/2014/main" id="{900D0635-D8BE-9500-18A4-1CF52D0E9EC3}"/>
              </a:ext>
            </a:extLst>
          </p:cNvPr>
          <p:cNvPicPr>
            <a:picLocks noChangeAspect="1"/>
          </p:cNvPicPr>
          <p:nvPr/>
        </p:nvPicPr>
        <p:blipFill rotWithShape="1">
          <a:blip r:embed="rId2">
            <a:extLst>
              <a:ext uri="{28A0092B-C50C-407E-A947-70E740481C1C}">
                <a14:useLocalDpi xmlns:a14="http://schemas.microsoft.com/office/drawing/2010/main" val="0"/>
              </a:ext>
            </a:extLst>
          </a:blip>
          <a:srcRect l="14035" r="17131"/>
          <a:stretch/>
        </p:blipFill>
        <p:spPr>
          <a:xfrm>
            <a:off x="19363" y="33524"/>
            <a:ext cx="15280734" cy="13683294"/>
          </a:xfrm>
          <a:prstGeom prst="rect">
            <a:avLst/>
          </a:prstGeom>
        </p:spPr>
      </p:pic>
      <p:pic>
        <p:nvPicPr>
          <p:cNvPr id="5" name="Marcador de posición de imagen 2">
            <a:extLst>
              <a:ext uri="{FF2B5EF4-FFF2-40B4-BE49-F238E27FC236}">
                <a16:creationId xmlns:a16="http://schemas.microsoft.com/office/drawing/2014/main" id="{B61BE38A-D775-4BCE-21D1-A343DDBB158C}"/>
              </a:ext>
            </a:extLst>
          </p:cNvPr>
          <p:cNvPicPr>
            <a:picLocks noChangeAspect="1"/>
          </p:cNvPicPr>
          <p:nvPr/>
        </p:nvPicPr>
        <p:blipFill rotWithShape="1">
          <a:blip r:embed="rId3">
            <a:extLst>
              <a:ext uri="{28A0092B-C50C-407E-A947-70E740481C1C}">
                <a14:useLocalDpi xmlns:a14="http://schemas.microsoft.com/office/drawing/2010/main" val="0"/>
              </a:ext>
            </a:extLst>
          </a:blip>
          <a:srcRect l="917" t="3047" r="1001" b="13113"/>
          <a:stretch/>
        </p:blipFill>
        <p:spPr>
          <a:xfrm>
            <a:off x="2683769" y="953344"/>
            <a:ext cx="9865096" cy="1512167"/>
          </a:xfrm>
          <a:prstGeom prst="rect">
            <a:avLst/>
          </a:prstGeom>
          <a:ln>
            <a:noFill/>
          </a:ln>
          <a:effectLst>
            <a:softEdge rad="112500"/>
          </a:effectLst>
        </p:spPr>
      </p:pic>
      <p:grpSp>
        <p:nvGrpSpPr>
          <p:cNvPr id="8" name="Group 19">
            <a:extLst>
              <a:ext uri="{FF2B5EF4-FFF2-40B4-BE49-F238E27FC236}">
                <a16:creationId xmlns:a16="http://schemas.microsoft.com/office/drawing/2014/main" id="{1D796F57-A8E2-47C0-843D-C0ECD02AFC83}"/>
              </a:ext>
            </a:extLst>
          </p:cNvPr>
          <p:cNvGrpSpPr/>
          <p:nvPr/>
        </p:nvGrpSpPr>
        <p:grpSpPr>
          <a:xfrm>
            <a:off x="16619934" y="8997295"/>
            <a:ext cx="931408" cy="929928"/>
            <a:chOff x="6124354" y="4594805"/>
            <a:chExt cx="1013046" cy="1013046"/>
          </a:xfrm>
        </p:grpSpPr>
        <p:sp>
          <p:nvSpPr>
            <p:cNvPr id="37" name="Rectangle 20">
              <a:extLst>
                <a:ext uri="{FF2B5EF4-FFF2-40B4-BE49-F238E27FC236}">
                  <a16:creationId xmlns:a16="http://schemas.microsoft.com/office/drawing/2014/main" id="{B4F1782F-DB1F-4D94-9853-0B5FBC0AF927}"/>
                </a:ext>
              </a:extLst>
            </p:cNvPr>
            <p:cNvSpPr/>
            <p:nvPr/>
          </p:nvSpPr>
          <p:spPr>
            <a:xfrm>
              <a:off x="6124354" y="4594805"/>
              <a:ext cx="1013046" cy="10130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b="1"/>
            </a:p>
          </p:txBody>
        </p:sp>
        <p:sp>
          <p:nvSpPr>
            <p:cNvPr id="38" name="Freeform 171">
              <a:extLst>
                <a:ext uri="{FF2B5EF4-FFF2-40B4-BE49-F238E27FC236}">
                  <a16:creationId xmlns:a16="http://schemas.microsoft.com/office/drawing/2014/main" id="{F987DBB9-B88A-4E47-84A7-368CA4635EEC}"/>
                </a:ext>
              </a:extLst>
            </p:cNvPr>
            <p:cNvSpPr>
              <a:spLocks noEditPoints="1"/>
            </p:cNvSpPr>
            <p:nvPr/>
          </p:nvSpPr>
          <p:spPr bwMode="auto">
            <a:xfrm>
              <a:off x="6375290" y="4845741"/>
              <a:ext cx="511175" cy="511175"/>
            </a:xfrm>
            <a:custGeom>
              <a:avLst/>
              <a:gdLst>
                <a:gd name="T0" fmla="*/ 0 w 136"/>
                <a:gd name="T1" fmla="*/ 68 h 136"/>
                <a:gd name="T2" fmla="*/ 136 w 136"/>
                <a:gd name="T3" fmla="*/ 68 h 136"/>
                <a:gd name="T4" fmla="*/ 63 w 136"/>
                <a:gd name="T5" fmla="*/ 40 h 136"/>
                <a:gd name="T6" fmla="*/ 63 w 136"/>
                <a:gd name="T7" fmla="*/ 12 h 136"/>
                <a:gd name="T8" fmla="*/ 63 w 136"/>
                <a:gd name="T9" fmla="*/ 51 h 136"/>
                <a:gd name="T10" fmla="*/ 41 w 136"/>
                <a:gd name="T11" fmla="*/ 63 h 136"/>
                <a:gd name="T12" fmla="*/ 63 w 136"/>
                <a:gd name="T13" fmla="*/ 51 h 136"/>
                <a:gd name="T14" fmla="*/ 63 w 136"/>
                <a:gd name="T15" fmla="*/ 86 h 136"/>
                <a:gd name="T16" fmla="*/ 41 w 136"/>
                <a:gd name="T17" fmla="*/ 73 h 136"/>
                <a:gd name="T18" fmla="*/ 63 w 136"/>
                <a:gd name="T19" fmla="*/ 96 h 136"/>
                <a:gd name="T20" fmla="*/ 45 w 136"/>
                <a:gd name="T21" fmla="*/ 100 h 136"/>
                <a:gd name="T22" fmla="*/ 74 w 136"/>
                <a:gd name="T23" fmla="*/ 96 h 136"/>
                <a:gd name="T24" fmla="*/ 74 w 136"/>
                <a:gd name="T25" fmla="*/ 124 h 136"/>
                <a:gd name="T26" fmla="*/ 74 w 136"/>
                <a:gd name="T27" fmla="*/ 86 h 136"/>
                <a:gd name="T28" fmla="*/ 96 w 136"/>
                <a:gd name="T29" fmla="*/ 73 h 136"/>
                <a:gd name="T30" fmla="*/ 74 w 136"/>
                <a:gd name="T31" fmla="*/ 86 h 136"/>
                <a:gd name="T32" fmla="*/ 74 w 136"/>
                <a:gd name="T33" fmla="*/ 51 h 136"/>
                <a:gd name="T34" fmla="*/ 96 w 136"/>
                <a:gd name="T35" fmla="*/ 63 h 136"/>
                <a:gd name="T36" fmla="*/ 74 w 136"/>
                <a:gd name="T37" fmla="*/ 40 h 136"/>
                <a:gd name="T38" fmla="*/ 92 w 136"/>
                <a:gd name="T39" fmla="*/ 36 h 136"/>
                <a:gd name="T40" fmla="*/ 94 w 136"/>
                <a:gd name="T41" fmla="*/ 16 h 136"/>
                <a:gd name="T42" fmla="*/ 101 w 136"/>
                <a:gd name="T43" fmla="*/ 31 h 136"/>
                <a:gd name="T44" fmla="*/ 36 w 136"/>
                <a:gd name="T45" fmla="*/ 31 h 136"/>
                <a:gd name="T46" fmla="*/ 43 w 136"/>
                <a:gd name="T47" fmla="*/ 16 h 136"/>
                <a:gd name="T48" fmla="*/ 33 w 136"/>
                <a:gd name="T49" fmla="*/ 42 h 136"/>
                <a:gd name="T50" fmla="*/ 11 w 136"/>
                <a:gd name="T51" fmla="*/ 63 h 136"/>
                <a:gd name="T52" fmla="*/ 33 w 136"/>
                <a:gd name="T53" fmla="*/ 42 h 136"/>
                <a:gd name="T54" fmla="*/ 33 w 136"/>
                <a:gd name="T55" fmla="*/ 95 h 136"/>
                <a:gd name="T56" fmla="*/ 11 w 136"/>
                <a:gd name="T57" fmla="*/ 73 h 136"/>
                <a:gd name="T58" fmla="*/ 36 w 136"/>
                <a:gd name="T59" fmla="*/ 105 h 136"/>
                <a:gd name="T60" fmla="*/ 29 w 136"/>
                <a:gd name="T61" fmla="*/ 110 h 136"/>
                <a:gd name="T62" fmla="*/ 101 w 136"/>
                <a:gd name="T63" fmla="*/ 105 h 136"/>
                <a:gd name="T64" fmla="*/ 94 w 136"/>
                <a:gd name="T65" fmla="*/ 120 h 136"/>
                <a:gd name="T66" fmla="*/ 104 w 136"/>
                <a:gd name="T67" fmla="*/ 95 h 136"/>
                <a:gd name="T68" fmla="*/ 126 w 136"/>
                <a:gd name="T69" fmla="*/ 73 h 136"/>
                <a:gd name="T70" fmla="*/ 104 w 136"/>
                <a:gd name="T71" fmla="*/ 95 h 136"/>
                <a:gd name="T72" fmla="*/ 104 w 136"/>
                <a:gd name="T73" fmla="*/ 42 h 136"/>
                <a:gd name="T74" fmla="*/ 126 w 136"/>
                <a:gd name="T7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68" y="0"/>
                  </a:moveTo>
                  <a:cubicBezTo>
                    <a:pt x="31" y="0"/>
                    <a:pt x="0" y="30"/>
                    <a:pt x="0" y="68"/>
                  </a:cubicBezTo>
                  <a:cubicBezTo>
                    <a:pt x="0" y="105"/>
                    <a:pt x="31" y="136"/>
                    <a:pt x="68" y="136"/>
                  </a:cubicBezTo>
                  <a:cubicBezTo>
                    <a:pt x="106" y="136"/>
                    <a:pt x="136" y="105"/>
                    <a:pt x="136" y="68"/>
                  </a:cubicBezTo>
                  <a:cubicBezTo>
                    <a:pt x="136" y="30"/>
                    <a:pt x="106" y="0"/>
                    <a:pt x="68" y="0"/>
                  </a:cubicBezTo>
                  <a:close/>
                  <a:moveTo>
                    <a:pt x="63" y="40"/>
                  </a:moveTo>
                  <a:cubicBezTo>
                    <a:pt x="57" y="40"/>
                    <a:pt x="51" y="38"/>
                    <a:pt x="45" y="36"/>
                  </a:cubicBezTo>
                  <a:cubicBezTo>
                    <a:pt x="49" y="23"/>
                    <a:pt x="56" y="15"/>
                    <a:pt x="63" y="12"/>
                  </a:cubicBezTo>
                  <a:lnTo>
                    <a:pt x="63" y="40"/>
                  </a:lnTo>
                  <a:close/>
                  <a:moveTo>
                    <a:pt x="63" y="51"/>
                  </a:moveTo>
                  <a:cubicBezTo>
                    <a:pt x="63" y="63"/>
                    <a:pt x="63" y="63"/>
                    <a:pt x="63" y="63"/>
                  </a:cubicBezTo>
                  <a:cubicBezTo>
                    <a:pt x="41" y="63"/>
                    <a:pt x="41" y="63"/>
                    <a:pt x="41" y="63"/>
                  </a:cubicBezTo>
                  <a:cubicBezTo>
                    <a:pt x="41" y="57"/>
                    <a:pt x="41" y="51"/>
                    <a:pt x="43" y="46"/>
                  </a:cubicBezTo>
                  <a:cubicBezTo>
                    <a:pt x="49" y="49"/>
                    <a:pt x="56" y="50"/>
                    <a:pt x="63" y="51"/>
                  </a:cubicBezTo>
                  <a:close/>
                  <a:moveTo>
                    <a:pt x="63" y="73"/>
                  </a:moveTo>
                  <a:cubicBezTo>
                    <a:pt x="63" y="86"/>
                    <a:pt x="63" y="86"/>
                    <a:pt x="63" y="86"/>
                  </a:cubicBezTo>
                  <a:cubicBezTo>
                    <a:pt x="56" y="86"/>
                    <a:pt x="49" y="88"/>
                    <a:pt x="43" y="90"/>
                  </a:cubicBezTo>
                  <a:cubicBezTo>
                    <a:pt x="42" y="85"/>
                    <a:pt x="41" y="79"/>
                    <a:pt x="41" y="73"/>
                  </a:cubicBezTo>
                  <a:lnTo>
                    <a:pt x="63" y="73"/>
                  </a:lnTo>
                  <a:close/>
                  <a:moveTo>
                    <a:pt x="63" y="96"/>
                  </a:moveTo>
                  <a:cubicBezTo>
                    <a:pt x="63" y="124"/>
                    <a:pt x="63" y="124"/>
                    <a:pt x="63" y="124"/>
                  </a:cubicBezTo>
                  <a:cubicBezTo>
                    <a:pt x="56" y="121"/>
                    <a:pt x="50" y="113"/>
                    <a:pt x="45" y="100"/>
                  </a:cubicBezTo>
                  <a:cubicBezTo>
                    <a:pt x="51" y="98"/>
                    <a:pt x="57" y="97"/>
                    <a:pt x="63" y="96"/>
                  </a:cubicBezTo>
                  <a:close/>
                  <a:moveTo>
                    <a:pt x="74" y="96"/>
                  </a:moveTo>
                  <a:cubicBezTo>
                    <a:pt x="80" y="97"/>
                    <a:pt x="86" y="98"/>
                    <a:pt x="91" y="100"/>
                  </a:cubicBezTo>
                  <a:cubicBezTo>
                    <a:pt x="87" y="113"/>
                    <a:pt x="80" y="121"/>
                    <a:pt x="74" y="124"/>
                  </a:cubicBezTo>
                  <a:lnTo>
                    <a:pt x="74" y="96"/>
                  </a:lnTo>
                  <a:close/>
                  <a:moveTo>
                    <a:pt x="74" y="86"/>
                  </a:moveTo>
                  <a:cubicBezTo>
                    <a:pt x="74" y="73"/>
                    <a:pt x="74" y="73"/>
                    <a:pt x="74" y="73"/>
                  </a:cubicBezTo>
                  <a:cubicBezTo>
                    <a:pt x="96" y="73"/>
                    <a:pt x="96" y="73"/>
                    <a:pt x="96" y="73"/>
                  </a:cubicBezTo>
                  <a:cubicBezTo>
                    <a:pt x="96" y="79"/>
                    <a:pt x="95" y="85"/>
                    <a:pt x="94" y="90"/>
                  </a:cubicBezTo>
                  <a:cubicBezTo>
                    <a:pt x="87" y="88"/>
                    <a:pt x="81" y="86"/>
                    <a:pt x="74" y="86"/>
                  </a:cubicBezTo>
                  <a:close/>
                  <a:moveTo>
                    <a:pt x="74" y="63"/>
                  </a:moveTo>
                  <a:cubicBezTo>
                    <a:pt x="74" y="51"/>
                    <a:pt x="74" y="51"/>
                    <a:pt x="74" y="51"/>
                  </a:cubicBezTo>
                  <a:cubicBezTo>
                    <a:pt x="81" y="50"/>
                    <a:pt x="88" y="49"/>
                    <a:pt x="94" y="46"/>
                  </a:cubicBezTo>
                  <a:cubicBezTo>
                    <a:pt x="95" y="51"/>
                    <a:pt x="96" y="57"/>
                    <a:pt x="96" y="63"/>
                  </a:cubicBezTo>
                  <a:lnTo>
                    <a:pt x="74" y="63"/>
                  </a:lnTo>
                  <a:close/>
                  <a:moveTo>
                    <a:pt x="74" y="40"/>
                  </a:moveTo>
                  <a:cubicBezTo>
                    <a:pt x="74" y="12"/>
                    <a:pt x="74" y="12"/>
                    <a:pt x="74" y="12"/>
                  </a:cubicBezTo>
                  <a:cubicBezTo>
                    <a:pt x="81" y="15"/>
                    <a:pt x="87" y="23"/>
                    <a:pt x="92" y="36"/>
                  </a:cubicBezTo>
                  <a:cubicBezTo>
                    <a:pt x="86" y="38"/>
                    <a:pt x="80" y="40"/>
                    <a:pt x="74" y="40"/>
                  </a:cubicBezTo>
                  <a:close/>
                  <a:moveTo>
                    <a:pt x="94" y="16"/>
                  </a:moveTo>
                  <a:cubicBezTo>
                    <a:pt x="99" y="19"/>
                    <a:pt x="104" y="22"/>
                    <a:pt x="108" y="26"/>
                  </a:cubicBezTo>
                  <a:cubicBezTo>
                    <a:pt x="106" y="28"/>
                    <a:pt x="103" y="30"/>
                    <a:pt x="101" y="31"/>
                  </a:cubicBezTo>
                  <a:cubicBezTo>
                    <a:pt x="99" y="26"/>
                    <a:pt x="97" y="21"/>
                    <a:pt x="94" y="16"/>
                  </a:cubicBezTo>
                  <a:close/>
                  <a:moveTo>
                    <a:pt x="36" y="31"/>
                  </a:moveTo>
                  <a:cubicBezTo>
                    <a:pt x="33" y="30"/>
                    <a:pt x="31" y="28"/>
                    <a:pt x="29" y="26"/>
                  </a:cubicBezTo>
                  <a:cubicBezTo>
                    <a:pt x="33" y="22"/>
                    <a:pt x="38" y="19"/>
                    <a:pt x="43" y="16"/>
                  </a:cubicBezTo>
                  <a:cubicBezTo>
                    <a:pt x="40" y="21"/>
                    <a:pt x="38" y="26"/>
                    <a:pt x="36" y="31"/>
                  </a:cubicBezTo>
                  <a:close/>
                  <a:moveTo>
                    <a:pt x="33" y="42"/>
                  </a:moveTo>
                  <a:cubicBezTo>
                    <a:pt x="31" y="48"/>
                    <a:pt x="30" y="55"/>
                    <a:pt x="30" y="63"/>
                  </a:cubicBezTo>
                  <a:cubicBezTo>
                    <a:pt x="11" y="63"/>
                    <a:pt x="11" y="63"/>
                    <a:pt x="11" y="63"/>
                  </a:cubicBezTo>
                  <a:cubicBezTo>
                    <a:pt x="12" y="52"/>
                    <a:pt x="16" y="43"/>
                    <a:pt x="22" y="34"/>
                  </a:cubicBezTo>
                  <a:cubicBezTo>
                    <a:pt x="25" y="37"/>
                    <a:pt x="29" y="40"/>
                    <a:pt x="33" y="42"/>
                  </a:cubicBezTo>
                  <a:close/>
                  <a:moveTo>
                    <a:pt x="30" y="73"/>
                  </a:moveTo>
                  <a:cubicBezTo>
                    <a:pt x="30" y="81"/>
                    <a:pt x="31" y="88"/>
                    <a:pt x="33" y="95"/>
                  </a:cubicBezTo>
                  <a:cubicBezTo>
                    <a:pt x="29" y="97"/>
                    <a:pt x="25" y="99"/>
                    <a:pt x="22" y="102"/>
                  </a:cubicBezTo>
                  <a:cubicBezTo>
                    <a:pt x="16" y="94"/>
                    <a:pt x="12" y="84"/>
                    <a:pt x="11" y="73"/>
                  </a:cubicBezTo>
                  <a:lnTo>
                    <a:pt x="30" y="73"/>
                  </a:lnTo>
                  <a:close/>
                  <a:moveTo>
                    <a:pt x="36" y="105"/>
                  </a:moveTo>
                  <a:cubicBezTo>
                    <a:pt x="38" y="110"/>
                    <a:pt x="40" y="115"/>
                    <a:pt x="43" y="120"/>
                  </a:cubicBezTo>
                  <a:cubicBezTo>
                    <a:pt x="38" y="117"/>
                    <a:pt x="33" y="114"/>
                    <a:pt x="29" y="110"/>
                  </a:cubicBezTo>
                  <a:cubicBezTo>
                    <a:pt x="31" y="108"/>
                    <a:pt x="34" y="106"/>
                    <a:pt x="36" y="105"/>
                  </a:cubicBezTo>
                  <a:close/>
                  <a:moveTo>
                    <a:pt x="101" y="105"/>
                  </a:moveTo>
                  <a:cubicBezTo>
                    <a:pt x="103" y="106"/>
                    <a:pt x="106" y="108"/>
                    <a:pt x="108" y="110"/>
                  </a:cubicBezTo>
                  <a:cubicBezTo>
                    <a:pt x="104" y="114"/>
                    <a:pt x="99" y="117"/>
                    <a:pt x="94" y="120"/>
                  </a:cubicBezTo>
                  <a:cubicBezTo>
                    <a:pt x="96" y="115"/>
                    <a:pt x="99" y="110"/>
                    <a:pt x="101" y="105"/>
                  </a:cubicBezTo>
                  <a:close/>
                  <a:moveTo>
                    <a:pt x="104" y="95"/>
                  </a:moveTo>
                  <a:cubicBezTo>
                    <a:pt x="105" y="88"/>
                    <a:pt x="106" y="81"/>
                    <a:pt x="107" y="73"/>
                  </a:cubicBezTo>
                  <a:cubicBezTo>
                    <a:pt x="126" y="73"/>
                    <a:pt x="126" y="73"/>
                    <a:pt x="126" y="73"/>
                  </a:cubicBezTo>
                  <a:cubicBezTo>
                    <a:pt x="125" y="84"/>
                    <a:pt x="121" y="94"/>
                    <a:pt x="115" y="102"/>
                  </a:cubicBezTo>
                  <a:cubicBezTo>
                    <a:pt x="111" y="99"/>
                    <a:pt x="108" y="97"/>
                    <a:pt x="104" y="95"/>
                  </a:cubicBezTo>
                  <a:close/>
                  <a:moveTo>
                    <a:pt x="107" y="63"/>
                  </a:moveTo>
                  <a:cubicBezTo>
                    <a:pt x="106" y="55"/>
                    <a:pt x="105" y="48"/>
                    <a:pt x="104" y="42"/>
                  </a:cubicBezTo>
                  <a:cubicBezTo>
                    <a:pt x="108" y="40"/>
                    <a:pt x="112" y="37"/>
                    <a:pt x="115" y="34"/>
                  </a:cubicBezTo>
                  <a:cubicBezTo>
                    <a:pt x="121" y="43"/>
                    <a:pt x="125" y="52"/>
                    <a:pt x="126" y="63"/>
                  </a:cubicBezTo>
                  <a:lnTo>
                    <a:pt x="107" y="6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grpSp>
      <p:sp>
        <p:nvSpPr>
          <p:cNvPr id="9" name="Rectangle 23">
            <a:extLst>
              <a:ext uri="{FF2B5EF4-FFF2-40B4-BE49-F238E27FC236}">
                <a16:creationId xmlns:a16="http://schemas.microsoft.com/office/drawing/2014/main" id="{08B81095-06D6-46DE-A968-192DE1F76985}"/>
              </a:ext>
            </a:extLst>
          </p:cNvPr>
          <p:cNvSpPr/>
          <p:nvPr/>
        </p:nvSpPr>
        <p:spPr>
          <a:xfrm>
            <a:off x="17777039" y="4668401"/>
            <a:ext cx="378501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tx1">
                    <a:lumMod val="50000"/>
                  </a:schemeClr>
                </a:solidFill>
              </a:rPr>
              <a:t>Persona de Contacto</a:t>
            </a:r>
            <a:endParaRPr lang="id-ID" sz="2800" b="1" dirty="0">
              <a:solidFill>
                <a:schemeClr val="tx1">
                  <a:lumMod val="50000"/>
                </a:schemeClr>
              </a:solidFill>
            </a:endParaRPr>
          </a:p>
        </p:txBody>
      </p:sp>
      <p:sp>
        <p:nvSpPr>
          <p:cNvPr id="10" name="TextBox 24">
            <a:extLst>
              <a:ext uri="{FF2B5EF4-FFF2-40B4-BE49-F238E27FC236}">
                <a16:creationId xmlns:a16="http://schemas.microsoft.com/office/drawing/2014/main" id="{A0B1EE07-9A7E-4A30-99EB-5C4AC69A8D93}"/>
              </a:ext>
            </a:extLst>
          </p:cNvPr>
          <p:cNvSpPr txBox="1"/>
          <p:nvPr/>
        </p:nvSpPr>
        <p:spPr>
          <a:xfrm>
            <a:off x="17815616" y="5129808"/>
            <a:ext cx="6145343"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2800" b="1" dirty="0">
                <a:solidFill>
                  <a:schemeClr val="tx2"/>
                </a:solidFill>
                <a:ea typeface="Tahoma" pitchFamily="34" charset="0"/>
                <a:cs typeface="Arial" pitchFamily="34" charset="0"/>
              </a:rPr>
              <a:t>Raúl Moral Herrero, Director CIAGRO UMH</a:t>
            </a:r>
            <a:endParaRPr lang="id-ID" sz="2800" b="1" dirty="0">
              <a:solidFill>
                <a:schemeClr val="tx2"/>
              </a:solidFill>
              <a:ea typeface="Tahoma" pitchFamily="34" charset="0"/>
              <a:cs typeface="Arial" pitchFamily="34" charset="0"/>
            </a:endParaRPr>
          </a:p>
        </p:txBody>
      </p:sp>
      <p:sp>
        <p:nvSpPr>
          <p:cNvPr id="11" name="Rectangle 26">
            <a:extLst>
              <a:ext uri="{FF2B5EF4-FFF2-40B4-BE49-F238E27FC236}">
                <a16:creationId xmlns:a16="http://schemas.microsoft.com/office/drawing/2014/main" id="{1A1CFD7A-C179-4C5D-827E-8409272F5E4B}"/>
              </a:ext>
            </a:extLst>
          </p:cNvPr>
          <p:cNvSpPr/>
          <p:nvPr/>
        </p:nvSpPr>
        <p:spPr>
          <a:xfrm>
            <a:off x="17793187" y="6196323"/>
            <a:ext cx="1736373"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tx1">
                    <a:lumMod val="50000"/>
                  </a:schemeClr>
                </a:solidFill>
              </a:rPr>
              <a:t>Teléfono</a:t>
            </a:r>
            <a:endParaRPr lang="id-ID" sz="2800" b="1" dirty="0">
              <a:solidFill>
                <a:schemeClr val="tx1">
                  <a:lumMod val="50000"/>
                </a:schemeClr>
              </a:solidFill>
            </a:endParaRPr>
          </a:p>
        </p:txBody>
      </p:sp>
      <p:sp>
        <p:nvSpPr>
          <p:cNvPr id="12" name="TextBox 27">
            <a:extLst>
              <a:ext uri="{FF2B5EF4-FFF2-40B4-BE49-F238E27FC236}">
                <a16:creationId xmlns:a16="http://schemas.microsoft.com/office/drawing/2014/main" id="{386F7418-02D6-4527-8A49-D61FA31DC411}"/>
              </a:ext>
            </a:extLst>
          </p:cNvPr>
          <p:cNvSpPr txBox="1"/>
          <p:nvPr/>
        </p:nvSpPr>
        <p:spPr>
          <a:xfrm>
            <a:off x="17821047" y="6734189"/>
            <a:ext cx="335350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2800" b="1" dirty="0">
                <a:solidFill>
                  <a:schemeClr val="tx2"/>
                </a:solidFill>
                <a:ea typeface="Tahoma" pitchFamily="34" charset="0"/>
                <a:cs typeface="Arial" pitchFamily="34" charset="0"/>
              </a:rPr>
              <a:t>649-107-177</a:t>
            </a:r>
            <a:endParaRPr lang="en-JM" sz="2800" b="1" dirty="0">
              <a:solidFill>
                <a:schemeClr val="tx2"/>
              </a:solidFill>
              <a:cs typeface="Arial" pitchFamily="34" charset="0"/>
            </a:endParaRPr>
          </a:p>
        </p:txBody>
      </p:sp>
      <p:sp>
        <p:nvSpPr>
          <p:cNvPr id="13" name="Rectangle 29">
            <a:extLst>
              <a:ext uri="{FF2B5EF4-FFF2-40B4-BE49-F238E27FC236}">
                <a16:creationId xmlns:a16="http://schemas.microsoft.com/office/drawing/2014/main" id="{C160F882-2178-4B94-9580-070844914845}"/>
              </a:ext>
            </a:extLst>
          </p:cNvPr>
          <p:cNvSpPr/>
          <p:nvPr/>
        </p:nvSpPr>
        <p:spPr>
          <a:xfrm>
            <a:off x="17823856" y="7513786"/>
            <a:ext cx="1298753"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a:solidFill>
                  <a:schemeClr val="tx1">
                    <a:lumMod val="50000"/>
                  </a:schemeClr>
                </a:solidFill>
              </a:rPr>
              <a:t>E-mail</a:t>
            </a:r>
          </a:p>
        </p:txBody>
      </p:sp>
      <p:sp>
        <p:nvSpPr>
          <p:cNvPr id="14" name="TextBox 30">
            <a:extLst>
              <a:ext uri="{FF2B5EF4-FFF2-40B4-BE49-F238E27FC236}">
                <a16:creationId xmlns:a16="http://schemas.microsoft.com/office/drawing/2014/main" id="{0CDE5857-2049-4716-9303-42BA0C04FC26}"/>
              </a:ext>
            </a:extLst>
          </p:cNvPr>
          <p:cNvSpPr txBox="1"/>
          <p:nvPr/>
        </p:nvSpPr>
        <p:spPr>
          <a:xfrm>
            <a:off x="17844359" y="7932968"/>
            <a:ext cx="4997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JM" sz="2800" b="1" dirty="0">
                <a:solidFill>
                  <a:schemeClr val="tx2"/>
                </a:solidFill>
                <a:cs typeface="Arial" pitchFamily="34" charset="0"/>
              </a:rPr>
              <a:t>Director.ciagro@umh.es </a:t>
            </a:r>
          </a:p>
        </p:txBody>
      </p:sp>
      <p:sp>
        <p:nvSpPr>
          <p:cNvPr id="15" name="Rectangle 32">
            <a:extLst>
              <a:ext uri="{FF2B5EF4-FFF2-40B4-BE49-F238E27FC236}">
                <a16:creationId xmlns:a16="http://schemas.microsoft.com/office/drawing/2014/main" id="{7F0A590C-6613-4725-848C-E617A2C2E232}"/>
              </a:ext>
            </a:extLst>
          </p:cNvPr>
          <p:cNvSpPr/>
          <p:nvPr/>
        </p:nvSpPr>
        <p:spPr>
          <a:xfrm>
            <a:off x="17777039" y="8939039"/>
            <a:ext cx="1005403"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a:solidFill>
                  <a:schemeClr val="tx1">
                    <a:lumMod val="50000"/>
                  </a:schemeClr>
                </a:solidFill>
              </a:rPr>
              <a:t>Web</a:t>
            </a:r>
          </a:p>
        </p:txBody>
      </p:sp>
      <p:sp>
        <p:nvSpPr>
          <p:cNvPr id="16" name="TextBox 33">
            <a:extLst>
              <a:ext uri="{FF2B5EF4-FFF2-40B4-BE49-F238E27FC236}">
                <a16:creationId xmlns:a16="http://schemas.microsoft.com/office/drawing/2014/main" id="{F5C6A14C-149A-4EAA-814D-DA538B25B8A9}"/>
              </a:ext>
            </a:extLst>
          </p:cNvPr>
          <p:cNvSpPr txBox="1"/>
          <p:nvPr/>
        </p:nvSpPr>
        <p:spPr>
          <a:xfrm>
            <a:off x="17822218" y="9394625"/>
            <a:ext cx="542003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JM" sz="2800" b="1" dirty="0">
                <a:solidFill>
                  <a:schemeClr val="tx2"/>
                </a:solidFill>
                <a:cs typeface="Arial" pitchFamily="34" charset="0"/>
              </a:rPr>
              <a:t>www.ciagro.umh.es</a:t>
            </a:r>
          </a:p>
        </p:txBody>
      </p:sp>
      <p:grpSp>
        <p:nvGrpSpPr>
          <p:cNvPr id="17" name="Group 2">
            <a:extLst>
              <a:ext uri="{FF2B5EF4-FFF2-40B4-BE49-F238E27FC236}">
                <a16:creationId xmlns:a16="http://schemas.microsoft.com/office/drawing/2014/main" id="{3177757E-2E6A-45FF-8FA9-30D41A08FF5B}"/>
              </a:ext>
            </a:extLst>
          </p:cNvPr>
          <p:cNvGrpSpPr/>
          <p:nvPr/>
        </p:nvGrpSpPr>
        <p:grpSpPr>
          <a:xfrm>
            <a:off x="16614944" y="4748227"/>
            <a:ext cx="931410" cy="929924"/>
            <a:chOff x="7799042" y="2353697"/>
            <a:chExt cx="638500" cy="638500"/>
          </a:xfrm>
          <a:solidFill>
            <a:srgbClr val="92D050"/>
          </a:solidFill>
        </p:grpSpPr>
        <p:sp>
          <p:nvSpPr>
            <p:cNvPr id="35" name="Freeform 68">
              <a:extLst>
                <a:ext uri="{FF2B5EF4-FFF2-40B4-BE49-F238E27FC236}">
                  <a16:creationId xmlns:a16="http://schemas.microsoft.com/office/drawing/2014/main" id="{FEBD9F69-679E-4A39-8C60-71A1F0BC79E8}"/>
                </a:ext>
              </a:extLst>
            </p:cNvPr>
            <p:cNvSpPr>
              <a:spLocks noEditPoints="1"/>
            </p:cNvSpPr>
            <p:nvPr/>
          </p:nvSpPr>
          <p:spPr bwMode="auto">
            <a:xfrm>
              <a:off x="8078091" y="2499553"/>
              <a:ext cx="77788" cy="77788"/>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sp>
          <p:nvSpPr>
            <p:cNvPr id="36" name="Rectangle 7">
              <a:extLst>
                <a:ext uri="{FF2B5EF4-FFF2-40B4-BE49-F238E27FC236}">
                  <a16:creationId xmlns:a16="http://schemas.microsoft.com/office/drawing/2014/main" id="{D2DDEB23-6DE3-4E35-8D72-200DE6EC149B}"/>
                </a:ext>
              </a:extLst>
            </p:cNvPr>
            <p:cNvSpPr/>
            <p:nvPr/>
          </p:nvSpPr>
          <p:spPr>
            <a:xfrm>
              <a:off x="7799042" y="2353697"/>
              <a:ext cx="638500" cy="63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b="1" dirty="0"/>
            </a:p>
          </p:txBody>
        </p:sp>
      </p:grpSp>
      <p:grpSp>
        <p:nvGrpSpPr>
          <p:cNvPr id="18" name="Group 5">
            <a:extLst>
              <a:ext uri="{FF2B5EF4-FFF2-40B4-BE49-F238E27FC236}">
                <a16:creationId xmlns:a16="http://schemas.microsoft.com/office/drawing/2014/main" id="{6DF4E5B6-56D3-4C14-A0E5-540C36CC7364}"/>
              </a:ext>
            </a:extLst>
          </p:cNvPr>
          <p:cNvGrpSpPr/>
          <p:nvPr/>
        </p:nvGrpSpPr>
        <p:grpSpPr>
          <a:xfrm>
            <a:off x="16603631" y="6321815"/>
            <a:ext cx="931408" cy="929931"/>
            <a:chOff x="7799042" y="2975002"/>
            <a:chExt cx="638500" cy="638501"/>
          </a:xfrm>
          <a:solidFill>
            <a:schemeClr val="bg1"/>
          </a:solidFill>
        </p:grpSpPr>
        <p:sp>
          <p:nvSpPr>
            <p:cNvPr id="29" name="Rectangle 10">
              <a:extLst>
                <a:ext uri="{FF2B5EF4-FFF2-40B4-BE49-F238E27FC236}">
                  <a16:creationId xmlns:a16="http://schemas.microsoft.com/office/drawing/2014/main" id="{395B840C-D5E3-48CB-8347-2D109955FB1B}"/>
                </a:ext>
              </a:extLst>
            </p:cNvPr>
            <p:cNvSpPr/>
            <p:nvPr/>
          </p:nvSpPr>
          <p:spPr>
            <a:xfrm>
              <a:off x="7799042" y="2975002"/>
              <a:ext cx="638500" cy="63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b="1"/>
            </a:p>
          </p:txBody>
        </p:sp>
        <p:grpSp>
          <p:nvGrpSpPr>
            <p:cNvPr id="30" name="Group 43">
              <a:extLst>
                <a:ext uri="{FF2B5EF4-FFF2-40B4-BE49-F238E27FC236}">
                  <a16:creationId xmlns:a16="http://schemas.microsoft.com/office/drawing/2014/main" id="{E4FFEB10-2F5B-4A3A-9EF4-D663EE087DD3}"/>
                </a:ext>
              </a:extLst>
            </p:cNvPr>
            <p:cNvGrpSpPr/>
            <p:nvPr/>
          </p:nvGrpSpPr>
          <p:grpSpPr>
            <a:xfrm>
              <a:off x="7997351" y="3134576"/>
              <a:ext cx="214313" cy="341313"/>
              <a:chOff x="9728201" y="1546225"/>
              <a:chExt cx="214313" cy="341313"/>
            </a:xfrm>
            <a:grpFill/>
          </p:grpSpPr>
          <p:sp>
            <p:nvSpPr>
              <p:cNvPr id="31" name="Freeform 43">
                <a:extLst>
                  <a:ext uri="{FF2B5EF4-FFF2-40B4-BE49-F238E27FC236}">
                    <a16:creationId xmlns:a16="http://schemas.microsoft.com/office/drawing/2014/main" id="{68A7505D-2438-488C-9C93-1BE59A62D152}"/>
                  </a:ext>
                </a:extLst>
              </p:cNvPr>
              <p:cNvSpPr>
                <a:spLocks noEditPoints="1"/>
              </p:cNvSpPr>
              <p:nvPr/>
            </p:nvSpPr>
            <p:spPr bwMode="auto">
              <a:xfrm>
                <a:off x="9728201" y="1546225"/>
                <a:ext cx="214313" cy="341313"/>
              </a:xfrm>
              <a:custGeom>
                <a:avLst/>
                <a:gdLst>
                  <a:gd name="T0" fmla="*/ 68 w 80"/>
                  <a:gd name="T1" fmla="*/ 0 h 128"/>
                  <a:gd name="T2" fmla="*/ 11 w 80"/>
                  <a:gd name="T3" fmla="*/ 0 h 128"/>
                  <a:gd name="T4" fmla="*/ 0 w 80"/>
                  <a:gd name="T5" fmla="*/ 11 h 128"/>
                  <a:gd name="T6" fmla="*/ 0 w 80"/>
                  <a:gd name="T7" fmla="*/ 116 h 128"/>
                  <a:gd name="T8" fmla="*/ 11 w 80"/>
                  <a:gd name="T9" fmla="*/ 128 h 128"/>
                  <a:gd name="T10" fmla="*/ 68 w 80"/>
                  <a:gd name="T11" fmla="*/ 128 h 128"/>
                  <a:gd name="T12" fmla="*/ 80 w 80"/>
                  <a:gd name="T13" fmla="*/ 116 h 128"/>
                  <a:gd name="T14" fmla="*/ 80 w 80"/>
                  <a:gd name="T15" fmla="*/ 11 h 128"/>
                  <a:gd name="T16" fmla="*/ 68 w 80"/>
                  <a:gd name="T17" fmla="*/ 0 h 128"/>
                  <a:gd name="T18" fmla="*/ 72 w 80"/>
                  <a:gd name="T19" fmla="*/ 116 h 128"/>
                  <a:gd name="T20" fmla="*/ 68 w 80"/>
                  <a:gd name="T21" fmla="*/ 120 h 128"/>
                  <a:gd name="T22" fmla="*/ 11 w 80"/>
                  <a:gd name="T23" fmla="*/ 120 h 128"/>
                  <a:gd name="T24" fmla="*/ 8 w 80"/>
                  <a:gd name="T25" fmla="*/ 116 h 128"/>
                  <a:gd name="T26" fmla="*/ 8 w 80"/>
                  <a:gd name="T27" fmla="*/ 11 h 128"/>
                  <a:gd name="T28" fmla="*/ 11 w 80"/>
                  <a:gd name="T29" fmla="*/ 8 h 128"/>
                  <a:gd name="T30" fmla="*/ 68 w 80"/>
                  <a:gd name="T31" fmla="*/ 8 h 128"/>
                  <a:gd name="T32" fmla="*/ 72 w 80"/>
                  <a:gd name="T33" fmla="*/ 11 h 128"/>
                  <a:gd name="T34" fmla="*/ 72 w 80"/>
                  <a:gd name="T35"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28">
                    <a:moveTo>
                      <a:pt x="68" y="0"/>
                    </a:moveTo>
                    <a:cubicBezTo>
                      <a:pt x="11" y="0"/>
                      <a:pt x="11" y="0"/>
                      <a:pt x="11" y="0"/>
                    </a:cubicBezTo>
                    <a:cubicBezTo>
                      <a:pt x="5" y="0"/>
                      <a:pt x="0" y="5"/>
                      <a:pt x="0" y="11"/>
                    </a:cubicBezTo>
                    <a:cubicBezTo>
                      <a:pt x="0" y="116"/>
                      <a:pt x="0" y="116"/>
                      <a:pt x="0" y="116"/>
                    </a:cubicBezTo>
                    <a:cubicBezTo>
                      <a:pt x="0" y="123"/>
                      <a:pt x="5" y="128"/>
                      <a:pt x="11" y="128"/>
                    </a:cubicBezTo>
                    <a:cubicBezTo>
                      <a:pt x="68" y="128"/>
                      <a:pt x="68" y="128"/>
                      <a:pt x="68" y="128"/>
                    </a:cubicBezTo>
                    <a:cubicBezTo>
                      <a:pt x="75" y="128"/>
                      <a:pt x="80" y="123"/>
                      <a:pt x="80" y="116"/>
                    </a:cubicBezTo>
                    <a:cubicBezTo>
                      <a:pt x="80" y="11"/>
                      <a:pt x="80" y="11"/>
                      <a:pt x="80" y="11"/>
                    </a:cubicBezTo>
                    <a:cubicBezTo>
                      <a:pt x="80" y="5"/>
                      <a:pt x="75" y="0"/>
                      <a:pt x="68" y="0"/>
                    </a:cubicBezTo>
                    <a:close/>
                    <a:moveTo>
                      <a:pt x="72" y="116"/>
                    </a:moveTo>
                    <a:cubicBezTo>
                      <a:pt x="72" y="118"/>
                      <a:pt x="70" y="120"/>
                      <a:pt x="68" y="120"/>
                    </a:cubicBezTo>
                    <a:cubicBezTo>
                      <a:pt x="11" y="120"/>
                      <a:pt x="11" y="120"/>
                      <a:pt x="11" y="120"/>
                    </a:cubicBezTo>
                    <a:cubicBezTo>
                      <a:pt x="9" y="120"/>
                      <a:pt x="8" y="118"/>
                      <a:pt x="8" y="116"/>
                    </a:cubicBezTo>
                    <a:cubicBezTo>
                      <a:pt x="8" y="11"/>
                      <a:pt x="8" y="11"/>
                      <a:pt x="8" y="11"/>
                    </a:cubicBezTo>
                    <a:cubicBezTo>
                      <a:pt x="8" y="9"/>
                      <a:pt x="9" y="8"/>
                      <a:pt x="11" y="8"/>
                    </a:cubicBezTo>
                    <a:cubicBezTo>
                      <a:pt x="68" y="8"/>
                      <a:pt x="68" y="8"/>
                      <a:pt x="68" y="8"/>
                    </a:cubicBezTo>
                    <a:cubicBezTo>
                      <a:pt x="70" y="8"/>
                      <a:pt x="72" y="9"/>
                      <a:pt x="72" y="11"/>
                    </a:cubicBezTo>
                    <a:lnTo>
                      <a:pt x="7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sp>
            <p:nvSpPr>
              <p:cNvPr id="32" name="Freeform 44">
                <a:extLst>
                  <a:ext uri="{FF2B5EF4-FFF2-40B4-BE49-F238E27FC236}">
                    <a16:creationId xmlns:a16="http://schemas.microsoft.com/office/drawing/2014/main" id="{AA4CB594-EC50-4064-98C4-4B323A7EC0F0}"/>
                  </a:ext>
                </a:extLst>
              </p:cNvPr>
              <p:cNvSpPr>
                <a:spLocks noEditPoints="1"/>
              </p:cNvSpPr>
              <p:nvPr/>
            </p:nvSpPr>
            <p:spPr bwMode="auto">
              <a:xfrm>
                <a:off x="9771064" y="1600200"/>
                <a:ext cx="128588" cy="223838"/>
              </a:xfrm>
              <a:custGeom>
                <a:avLst/>
                <a:gdLst>
                  <a:gd name="T0" fmla="*/ 40 w 48"/>
                  <a:gd name="T1" fmla="*/ 0 h 84"/>
                  <a:gd name="T2" fmla="*/ 7 w 48"/>
                  <a:gd name="T3" fmla="*/ 0 h 84"/>
                  <a:gd name="T4" fmla="*/ 7 w 48"/>
                  <a:gd name="T5" fmla="*/ 0 h 84"/>
                  <a:gd name="T6" fmla="*/ 7 w 48"/>
                  <a:gd name="T7" fmla="*/ 0 h 84"/>
                  <a:gd name="T8" fmla="*/ 0 w 48"/>
                  <a:gd name="T9" fmla="*/ 7 h 84"/>
                  <a:gd name="T10" fmla="*/ 0 w 48"/>
                  <a:gd name="T11" fmla="*/ 76 h 84"/>
                  <a:gd name="T12" fmla="*/ 7 w 48"/>
                  <a:gd name="T13" fmla="*/ 84 h 84"/>
                  <a:gd name="T14" fmla="*/ 40 w 48"/>
                  <a:gd name="T15" fmla="*/ 84 h 84"/>
                  <a:gd name="T16" fmla="*/ 48 w 48"/>
                  <a:gd name="T17" fmla="*/ 76 h 84"/>
                  <a:gd name="T18" fmla="*/ 48 w 48"/>
                  <a:gd name="T19" fmla="*/ 7 h 84"/>
                  <a:gd name="T20" fmla="*/ 40 w 48"/>
                  <a:gd name="T21" fmla="*/ 0 h 84"/>
                  <a:gd name="T22" fmla="*/ 44 w 48"/>
                  <a:gd name="T23" fmla="*/ 76 h 84"/>
                  <a:gd name="T24" fmla="*/ 40 w 48"/>
                  <a:gd name="T25" fmla="*/ 80 h 84"/>
                  <a:gd name="T26" fmla="*/ 7 w 48"/>
                  <a:gd name="T27" fmla="*/ 80 h 84"/>
                  <a:gd name="T28" fmla="*/ 4 w 48"/>
                  <a:gd name="T29" fmla="*/ 76 h 84"/>
                  <a:gd name="T30" fmla="*/ 4 w 48"/>
                  <a:gd name="T31" fmla="*/ 7 h 84"/>
                  <a:gd name="T32" fmla="*/ 7 w 48"/>
                  <a:gd name="T33" fmla="*/ 4 h 84"/>
                  <a:gd name="T34" fmla="*/ 40 w 48"/>
                  <a:gd name="T35" fmla="*/ 4 h 84"/>
                  <a:gd name="T36" fmla="*/ 44 w 48"/>
                  <a:gd name="T37" fmla="*/ 7 h 84"/>
                  <a:gd name="T38" fmla="*/ 44 w 48"/>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84">
                    <a:moveTo>
                      <a:pt x="40" y="0"/>
                    </a:moveTo>
                    <a:cubicBezTo>
                      <a:pt x="7" y="0"/>
                      <a:pt x="7" y="0"/>
                      <a:pt x="7" y="0"/>
                    </a:cubicBezTo>
                    <a:cubicBezTo>
                      <a:pt x="7" y="0"/>
                      <a:pt x="7" y="0"/>
                      <a:pt x="7" y="0"/>
                    </a:cubicBezTo>
                    <a:cubicBezTo>
                      <a:pt x="7" y="0"/>
                      <a:pt x="7" y="0"/>
                      <a:pt x="7" y="0"/>
                    </a:cubicBezTo>
                    <a:cubicBezTo>
                      <a:pt x="3" y="0"/>
                      <a:pt x="0" y="3"/>
                      <a:pt x="0" y="7"/>
                    </a:cubicBezTo>
                    <a:cubicBezTo>
                      <a:pt x="0" y="76"/>
                      <a:pt x="0" y="76"/>
                      <a:pt x="0" y="76"/>
                    </a:cubicBezTo>
                    <a:cubicBezTo>
                      <a:pt x="0" y="80"/>
                      <a:pt x="3" y="84"/>
                      <a:pt x="7" y="84"/>
                    </a:cubicBezTo>
                    <a:cubicBezTo>
                      <a:pt x="40" y="84"/>
                      <a:pt x="40" y="84"/>
                      <a:pt x="40" y="84"/>
                    </a:cubicBezTo>
                    <a:cubicBezTo>
                      <a:pt x="44" y="84"/>
                      <a:pt x="48" y="80"/>
                      <a:pt x="48" y="76"/>
                    </a:cubicBezTo>
                    <a:cubicBezTo>
                      <a:pt x="48" y="7"/>
                      <a:pt x="48" y="7"/>
                      <a:pt x="48" y="7"/>
                    </a:cubicBezTo>
                    <a:cubicBezTo>
                      <a:pt x="48" y="3"/>
                      <a:pt x="44" y="0"/>
                      <a:pt x="40" y="0"/>
                    </a:cubicBezTo>
                    <a:close/>
                    <a:moveTo>
                      <a:pt x="44" y="76"/>
                    </a:moveTo>
                    <a:cubicBezTo>
                      <a:pt x="44" y="78"/>
                      <a:pt x="42" y="80"/>
                      <a:pt x="40" y="80"/>
                    </a:cubicBezTo>
                    <a:cubicBezTo>
                      <a:pt x="7" y="80"/>
                      <a:pt x="7" y="80"/>
                      <a:pt x="7" y="80"/>
                    </a:cubicBezTo>
                    <a:cubicBezTo>
                      <a:pt x="5" y="80"/>
                      <a:pt x="4" y="78"/>
                      <a:pt x="4" y="76"/>
                    </a:cubicBezTo>
                    <a:cubicBezTo>
                      <a:pt x="4" y="7"/>
                      <a:pt x="4" y="7"/>
                      <a:pt x="4" y="7"/>
                    </a:cubicBezTo>
                    <a:cubicBezTo>
                      <a:pt x="4" y="5"/>
                      <a:pt x="5" y="4"/>
                      <a:pt x="7" y="4"/>
                    </a:cubicBezTo>
                    <a:cubicBezTo>
                      <a:pt x="40" y="4"/>
                      <a:pt x="40" y="4"/>
                      <a:pt x="40" y="4"/>
                    </a:cubicBezTo>
                    <a:cubicBezTo>
                      <a:pt x="42" y="4"/>
                      <a:pt x="44" y="5"/>
                      <a:pt x="44" y="7"/>
                    </a:cubicBez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sp>
            <p:nvSpPr>
              <p:cNvPr id="33" name="Freeform 45">
                <a:extLst>
                  <a:ext uri="{FF2B5EF4-FFF2-40B4-BE49-F238E27FC236}">
                    <a16:creationId xmlns:a16="http://schemas.microsoft.com/office/drawing/2014/main" id="{F4B68995-8734-42E0-B9DC-F4E35C0F2C8D}"/>
                  </a:ext>
                </a:extLst>
              </p:cNvPr>
              <p:cNvSpPr>
                <a:spLocks/>
              </p:cNvSpPr>
              <p:nvPr/>
            </p:nvSpPr>
            <p:spPr bwMode="auto">
              <a:xfrm>
                <a:off x="9813926" y="1577975"/>
                <a:ext cx="42863" cy="11113"/>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sp>
            <p:nvSpPr>
              <p:cNvPr id="34" name="Oval 46">
                <a:extLst>
                  <a:ext uri="{FF2B5EF4-FFF2-40B4-BE49-F238E27FC236}">
                    <a16:creationId xmlns:a16="http://schemas.microsoft.com/office/drawing/2014/main" id="{04F68539-C27D-4A82-AF9D-5495A6EC673D}"/>
                  </a:ext>
                </a:extLst>
              </p:cNvPr>
              <p:cNvSpPr>
                <a:spLocks noChangeArrowheads="1"/>
              </p:cNvSpPr>
              <p:nvPr/>
            </p:nvSpPr>
            <p:spPr bwMode="auto">
              <a:xfrm>
                <a:off x="9825039" y="1835150"/>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grpSp>
      </p:grpSp>
      <p:grpSp>
        <p:nvGrpSpPr>
          <p:cNvPr id="19" name="Group 6">
            <a:extLst>
              <a:ext uri="{FF2B5EF4-FFF2-40B4-BE49-F238E27FC236}">
                <a16:creationId xmlns:a16="http://schemas.microsoft.com/office/drawing/2014/main" id="{05439AA1-D468-4754-8709-87B4AECA3FA9}"/>
              </a:ext>
            </a:extLst>
          </p:cNvPr>
          <p:cNvGrpSpPr/>
          <p:nvPr/>
        </p:nvGrpSpPr>
        <p:grpSpPr>
          <a:xfrm>
            <a:off x="16603166" y="7609871"/>
            <a:ext cx="931408" cy="929928"/>
            <a:chOff x="7799042" y="3613500"/>
            <a:chExt cx="638500" cy="638500"/>
          </a:xfrm>
        </p:grpSpPr>
        <p:sp>
          <p:nvSpPr>
            <p:cNvPr id="27" name="Rectangle 13">
              <a:extLst>
                <a:ext uri="{FF2B5EF4-FFF2-40B4-BE49-F238E27FC236}">
                  <a16:creationId xmlns:a16="http://schemas.microsoft.com/office/drawing/2014/main" id="{6D712652-EBF2-40E7-BF34-3513F7D1C476}"/>
                </a:ext>
              </a:extLst>
            </p:cNvPr>
            <p:cNvSpPr/>
            <p:nvPr/>
          </p:nvSpPr>
          <p:spPr>
            <a:xfrm>
              <a:off x="7799042" y="3613500"/>
              <a:ext cx="638500" cy="63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b="1"/>
            </a:p>
          </p:txBody>
        </p:sp>
        <p:sp>
          <p:nvSpPr>
            <p:cNvPr id="28" name="Freeform 199">
              <a:extLst>
                <a:ext uri="{FF2B5EF4-FFF2-40B4-BE49-F238E27FC236}">
                  <a16:creationId xmlns:a16="http://schemas.microsoft.com/office/drawing/2014/main" id="{74641CD6-9A49-469B-A940-3832161ECBAB}"/>
                </a:ext>
              </a:extLst>
            </p:cNvPr>
            <p:cNvSpPr>
              <a:spLocks noEditPoints="1"/>
            </p:cNvSpPr>
            <p:nvPr/>
          </p:nvSpPr>
          <p:spPr bwMode="auto">
            <a:xfrm>
              <a:off x="7958966" y="3846530"/>
              <a:ext cx="298450" cy="223838"/>
            </a:xfrm>
            <a:custGeom>
              <a:avLst/>
              <a:gdLst>
                <a:gd name="T0" fmla="*/ 96 w 112"/>
                <a:gd name="T1" fmla="*/ 0 h 84"/>
                <a:gd name="T2" fmla="*/ 16 w 112"/>
                <a:gd name="T3" fmla="*/ 0 h 84"/>
                <a:gd name="T4" fmla="*/ 0 w 112"/>
                <a:gd name="T5" fmla="*/ 16 h 84"/>
                <a:gd name="T6" fmla="*/ 0 w 112"/>
                <a:gd name="T7" fmla="*/ 68 h 84"/>
                <a:gd name="T8" fmla="*/ 16 w 112"/>
                <a:gd name="T9" fmla="*/ 84 h 84"/>
                <a:gd name="T10" fmla="*/ 96 w 112"/>
                <a:gd name="T11" fmla="*/ 84 h 84"/>
                <a:gd name="T12" fmla="*/ 112 w 112"/>
                <a:gd name="T13" fmla="*/ 68 h 84"/>
                <a:gd name="T14" fmla="*/ 112 w 112"/>
                <a:gd name="T15" fmla="*/ 16 h 84"/>
                <a:gd name="T16" fmla="*/ 96 w 112"/>
                <a:gd name="T17" fmla="*/ 0 h 84"/>
                <a:gd name="T18" fmla="*/ 104 w 112"/>
                <a:gd name="T19" fmla="*/ 16 h 84"/>
                <a:gd name="T20" fmla="*/ 104 w 112"/>
                <a:gd name="T21" fmla="*/ 68 h 84"/>
                <a:gd name="T22" fmla="*/ 104 w 112"/>
                <a:gd name="T23" fmla="*/ 69 h 84"/>
                <a:gd name="T24" fmla="*/ 71 w 112"/>
                <a:gd name="T25" fmla="*/ 38 h 84"/>
                <a:gd name="T26" fmla="*/ 104 w 112"/>
                <a:gd name="T27" fmla="*/ 14 h 84"/>
                <a:gd name="T28" fmla="*/ 104 w 112"/>
                <a:gd name="T29" fmla="*/ 16 h 84"/>
                <a:gd name="T30" fmla="*/ 96 w 112"/>
                <a:gd name="T31" fmla="*/ 8 h 84"/>
                <a:gd name="T32" fmla="*/ 98 w 112"/>
                <a:gd name="T33" fmla="*/ 8 h 84"/>
                <a:gd name="T34" fmla="*/ 55 w 112"/>
                <a:gd name="T35" fmla="*/ 41 h 84"/>
                <a:gd name="T36" fmla="*/ 13 w 112"/>
                <a:gd name="T37" fmla="*/ 9 h 84"/>
                <a:gd name="T38" fmla="*/ 16 w 112"/>
                <a:gd name="T39" fmla="*/ 8 h 84"/>
                <a:gd name="T40" fmla="*/ 96 w 112"/>
                <a:gd name="T41" fmla="*/ 8 h 84"/>
                <a:gd name="T42" fmla="*/ 8 w 112"/>
                <a:gd name="T43" fmla="*/ 69 h 84"/>
                <a:gd name="T44" fmla="*/ 8 w 112"/>
                <a:gd name="T45" fmla="*/ 68 h 84"/>
                <a:gd name="T46" fmla="*/ 8 w 112"/>
                <a:gd name="T47" fmla="*/ 16 h 84"/>
                <a:gd name="T48" fmla="*/ 8 w 112"/>
                <a:gd name="T49" fmla="*/ 15 h 84"/>
                <a:gd name="T50" fmla="*/ 40 w 112"/>
                <a:gd name="T51" fmla="*/ 39 h 84"/>
                <a:gd name="T52" fmla="*/ 8 w 112"/>
                <a:gd name="T53" fmla="*/ 69 h 84"/>
                <a:gd name="T54" fmla="*/ 16 w 112"/>
                <a:gd name="T55" fmla="*/ 76 h 84"/>
                <a:gd name="T56" fmla="*/ 13 w 112"/>
                <a:gd name="T57" fmla="*/ 75 h 84"/>
                <a:gd name="T58" fmla="*/ 47 w 112"/>
                <a:gd name="T59" fmla="*/ 43 h 84"/>
                <a:gd name="T60" fmla="*/ 49 w 112"/>
                <a:gd name="T61" fmla="*/ 45 h 84"/>
                <a:gd name="T62" fmla="*/ 49 w 112"/>
                <a:gd name="T63" fmla="*/ 45 h 84"/>
                <a:gd name="T64" fmla="*/ 55 w 112"/>
                <a:gd name="T65" fmla="*/ 48 h 84"/>
                <a:gd name="T66" fmla="*/ 61 w 112"/>
                <a:gd name="T67" fmla="*/ 45 h 84"/>
                <a:gd name="T68" fmla="*/ 62 w 112"/>
                <a:gd name="T69" fmla="*/ 45 h 84"/>
                <a:gd name="T70" fmla="*/ 65 w 112"/>
                <a:gd name="T71" fmla="*/ 43 h 84"/>
                <a:gd name="T72" fmla="*/ 99 w 112"/>
                <a:gd name="T73" fmla="*/ 75 h 84"/>
                <a:gd name="T74" fmla="*/ 96 w 112"/>
                <a:gd name="T75" fmla="*/ 76 h 84"/>
                <a:gd name="T76" fmla="*/ 16 w 112"/>
                <a:gd name="T7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84">
                  <a:moveTo>
                    <a:pt x="96" y="0"/>
                  </a:moveTo>
                  <a:cubicBezTo>
                    <a:pt x="16" y="0"/>
                    <a:pt x="16" y="0"/>
                    <a:pt x="16" y="0"/>
                  </a:cubicBezTo>
                  <a:cubicBezTo>
                    <a:pt x="7" y="0"/>
                    <a:pt x="0" y="7"/>
                    <a:pt x="0" y="16"/>
                  </a:cubicBezTo>
                  <a:cubicBezTo>
                    <a:pt x="0" y="68"/>
                    <a:pt x="0" y="68"/>
                    <a:pt x="0" y="68"/>
                  </a:cubicBezTo>
                  <a:cubicBezTo>
                    <a:pt x="0" y="77"/>
                    <a:pt x="7" y="84"/>
                    <a:pt x="16" y="84"/>
                  </a:cubicBezTo>
                  <a:cubicBezTo>
                    <a:pt x="96" y="84"/>
                    <a:pt x="96" y="84"/>
                    <a:pt x="96" y="84"/>
                  </a:cubicBezTo>
                  <a:cubicBezTo>
                    <a:pt x="105" y="84"/>
                    <a:pt x="112" y="77"/>
                    <a:pt x="112" y="68"/>
                  </a:cubicBezTo>
                  <a:cubicBezTo>
                    <a:pt x="112" y="16"/>
                    <a:pt x="112" y="16"/>
                    <a:pt x="112" y="16"/>
                  </a:cubicBezTo>
                  <a:cubicBezTo>
                    <a:pt x="112" y="7"/>
                    <a:pt x="105" y="0"/>
                    <a:pt x="96" y="0"/>
                  </a:cubicBezTo>
                  <a:close/>
                  <a:moveTo>
                    <a:pt x="104" y="16"/>
                  </a:moveTo>
                  <a:cubicBezTo>
                    <a:pt x="104" y="68"/>
                    <a:pt x="104" y="68"/>
                    <a:pt x="104" y="68"/>
                  </a:cubicBezTo>
                  <a:cubicBezTo>
                    <a:pt x="104" y="68"/>
                    <a:pt x="104" y="69"/>
                    <a:pt x="104" y="69"/>
                  </a:cubicBezTo>
                  <a:cubicBezTo>
                    <a:pt x="71" y="38"/>
                    <a:pt x="71" y="38"/>
                    <a:pt x="71" y="38"/>
                  </a:cubicBezTo>
                  <a:cubicBezTo>
                    <a:pt x="104" y="14"/>
                    <a:pt x="104" y="14"/>
                    <a:pt x="104" y="14"/>
                  </a:cubicBezTo>
                  <a:cubicBezTo>
                    <a:pt x="104" y="14"/>
                    <a:pt x="104" y="15"/>
                    <a:pt x="104" y="16"/>
                  </a:cubicBezTo>
                  <a:close/>
                  <a:moveTo>
                    <a:pt x="96" y="8"/>
                  </a:moveTo>
                  <a:cubicBezTo>
                    <a:pt x="97" y="8"/>
                    <a:pt x="98" y="8"/>
                    <a:pt x="98" y="8"/>
                  </a:cubicBezTo>
                  <a:cubicBezTo>
                    <a:pt x="55" y="41"/>
                    <a:pt x="55" y="41"/>
                    <a:pt x="55" y="41"/>
                  </a:cubicBezTo>
                  <a:cubicBezTo>
                    <a:pt x="13" y="9"/>
                    <a:pt x="13" y="9"/>
                    <a:pt x="13" y="9"/>
                  </a:cubicBezTo>
                  <a:cubicBezTo>
                    <a:pt x="14" y="8"/>
                    <a:pt x="15" y="8"/>
                    <a:pt x="16" y="8"/>
                  </a:cubicBezTo>
                  <a:lnTo>
                    <a:pt x="96" y="8"/>
                  </a:lnTo>
                  <a:close/>
                  <a:moveTo>
                    <a:pt x="8" y="69"/>
                  </a:moveTo>
                  <a:cubicBezTo>
                    <a:pt x="8" y="69"/>
                    <a:pt x="8" y="68"/>
                    <a:pt x="8" y="68"/>
                  </a:cubicBezTo>
                  <a:cubicBezTo>
                    <a:pt x="8" y="16"/>
                    <a:pt x="8" y="16"/>
                    <a:pt x="8" y="16"/>
                  </a:cubicBezTo>
                  <a:cubicBezTo>
                    <a:pt x="8" y="15"/>
                    <a:pt x="8" y="15"/>
                    <a:pt x="8" y="15"/>
                  </a:cubicBezTo>
                  <a:cubicBezTo>
                    <a:pt x="40" y="39"/>
                    <a:pt x="40" y="39"/>
                    <a:pt x="40" y="39"/>
                  </a:cubicBezTo>
                  <a:lnTo>
                    <a:pt x="8" y="69"/>
                  </a:lnTo>
                  <a:close/>
                  <a:moveTo>
                    <a:pt x="16" y="76"/>
                  </a:moveTo>
                  <a:cubicBezTo>
                    <a:pt x="15" y="76"/>
                    <a:pt x="13" y="76"/>
                    <a:pt x="13" y="75"/>
                  </a:cubicBezTo>
                  <a:cubicBezTo>
                    <a:pt x="47" y="43"/>
                    <a:pt x="47" y="43"/>
                    <a:pt x="47" y="43"/>
                  </a:cubicBezTo>
                  <a:cubicBezTo>
                    <a:pt x="49" y="45"/>
                    <a:pt x="49" y="45"/>
                    <a:pt x="49" y="45"/>
                  </a:cubicBezTo>
                  <a:cubicBezTo>
                    <a:pt x="49" y="45"/>
                    <a:pt x="49" y="45"/>
                    <a:pt x="49" y="45"/>
                  </a:cubicBezTo>
                  <a:cubicBezTo>
                    <a:pt x="51" y="47"/>
                    <a:pt x="53" y="48"/>
                    <a:pt x="55" y="48"/>
                  </a:cubicBezTo>
                  <a:cubicBezTo>
                    <a:pt x="58" y="48"/>
                    <a:pt x="60" y="47"/>
                    <a:pt x="61" y="45"/>
                  </a:cubicBezTo>
                  <a:cubicBezTo>
                    <a:pt x="62" y="45"/>
                    <a:pt x="62" y="45"/>
                    <a:pt x="62" y="45"/>
                  </a:cubicBezTo>
                  <a:cubicBezTo>
                    <a:pt x="65" y="43"/>
                    <a:pt x="65" y="43"/>
                    <a:pt x="65" y="43"/>
                  </a:cubicBezTo>
                  <a:cubicBezTo>
                    <a:pt x="99" y="75"/>
                    <a:pt x="99" y="75"/>
                    <a:pt x="99" y="75"/>
                  </a:cubicBezTo>
                  <a:cubicBezTo>
                    <a:pt x="99" y="76"/>
                    <a:pt x="97" y="76"/>
                    <a:pt x="96" y="76"/>
                  </a:cubicBezTo>
                  <a:lnTo>
                    <a:pt x="16" y="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grpSp>
      <p:sp>
        <p:nvSpPr>
          <p:cNvPr id="20" name="Freeform 28">
            <a:extLst>
              <a:ext uri="{FF2B5EF4-FFF2-40B4-BE49-F238E27FC236}">
                <a16:creationId xmlns:a16="http://schemas.microsoft.com/office/drawing/2014/main" id="{0D652493-F968-4AE1-964C-3B2168975E2D}"/>
              </a:ext>
            </a:extLst>
          </p:cNvPr>
          <p:cNvSpPr>
            <a:spLocks noEditPoints="1"/>
          </p:cNvSpPr>
          <p:nvPr/>
        </p:nvSpPr>
        <p:spPr bwMode="auto">
          <a:xfrm>
            <a:off x="16813757" y="4936679"/>
            <a:ext cx="495376" cy="478375"/>
          </a:xfrm>
          <a:custGeom>
            <a:avLst/>
            <a:gdLst>
              <a:gd name="T0" fmla="*/ 1291 w 1334"/>
              <a:gd name="T1" fmla="*/ 1169 h 1320"/>
              <a:gd name="T2" fmla="*/ 908 w 1334"/>
              <a:gd name="T3" fmla="*/ 1017 h 1320"/>
              <a:gd name="T4" fmla="*/ 1065 w 1334"/>
              <a:gd name="T5" fmla="*/ 679 h 1320"/>
              <a:gd name="T6" fmla="*/ 960 w 1334"/>
              <a:gd name="T7" fmla="*/ 141 h 1320"/>
              <a:gd name="T8" fmla="*/ 667 w 1334"/>
              <a:gd name="T9" fmla="*/ 0 h 1320"/>
              <a:gd name="T10" fmla="*/ 374 w 1334"/>
              <a:gd name="T11" fmla="*/ 141 h 1320"/>
              <a:gd name="T12" fmla="*/ 269 w 1334"/>
              <a:gd name="T13" fmla="*/ 679 h 1320"/>
              <a:gd name="T14" fmla="*/ 426 w 1334"/>
              <a:gd name="T15" fmla="*/ 1017 h 1320"/>
              <a:gd name="T16" fmla="*/ 44 w 1334"/>
              <a:gd name="T17" fmla="*/ 1169 h 1320"/>
              <a:gd name="T18" fmla="*/ 11 w 1334"/>
              <a:gd name="T19" fmla="*/ 1262 h 1320"/>
              <a:gd name="T20" fmla="*/ 90 w 1334"/>
              <a:gd name="T21" fmla="*/ 1320 h 1320"/>
              <a:gd name="T22" fmla="*/ 1245 w 1334"/>
              <a:gd name="T23" fmla="*/ 1320 h 1320"/>
              <a:gd name="T24" fmla="*/ 1324 w 1334"/>
              <a:gd name="T25" fmla="*/ 1262 h 1320"/>
              <a:gd name="T26" fmla="*/ 1291 w 1334"/>
              <a:gd name="T27" fmla="*/ 1169 h 1320"/>
              <a:gd name="T28" fmla="*/ 843 w 1334"/>
              <a:gd name="T29" fmla="*/ 965 h 1320"/>
              <a:gd name="T30" fmla="*/ 830 w 1334"/>
              <a:gd name="T31" fmla="*/ 983 h 1320"/>
              <a:gd name="T32" fmla="*/ 505 w 1334"/>
              <a:gd name="T33" fmla="*/ 983 h 1320"/>
              <a:gd name="T34" fmla="*/ 491 w 1334"/>
              <a:gd name="T35" fmla="*/ 965 h 1320"/>
              <a:gd name="T36" fmla="*/ 344 w 1334"/>
              <a:gd name="T37" fmla="*/ 444 h 1320"/>
              <a:gd name="T38" fmla="*/ 667 w 1334"/>
              <a:gd name="T39" fmla="*/ 83 h 1320"/>
              <a:gd name="T40" fmla="*/ 991 w 1334"/>
              <a:gd name="T41" fmla="*/ 444 h 1320"/>
              <a:gd name="T42" fmla="*/ 843 w 1334"/>
              <a:gd name="T43" fmla="*/ 965 h 1320"/>
              <a:gd name="T44" fmla="*/ 90 w 1334"/>
              <a:gd name="T45" fmla="*/ 1238 h 1320"/>
              <a:gd name="T46" fmla="*/ 444 w 1334"/>
              <a:gd name="T47" fmla="*/ 1097 h 1320"/>
              <a:gd name="T48" fmla="*/ 546 w 1334"/>
              <a:gd name="T49" fmla="*/ 1075 h 1320"/>
              <a:gd name="T50" fmla="*/ 667 w 1334"/>
              <a:gd name="T51" fmla="*/ 1114 h 1320"/>
              <a:gd name="T52" fmla="*/ 788 w 1334"/>
              <a:gd name="T53" fmla="*/ 1075 h 1320"/>
              <a:gd name="T54" fmla="*/ 891 w 1334"/>
              <a:gd name="T55" fmla="*/ 1097 h 1320"/>
              <a:gd name="T56" fmla="*/ 1245 w 1334"/>
              <a:gd name="T57" fmla="*/ 1238 h 1320"/>
              <a:gd name="T58" fmla="*/ 90 w 1334"/>
              <a:gd name="T59" fmla="*/ 1238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34" h="1320">
                <a:moveTo>
                  <a:pt x="1291" y="1169"/>
                </a:moveTo>
                <a:cubicBezTo>
                  <a:pt x="1282" y="1164"/>
                  <a:pt x="1132" y="1065"/>
                  <a:pt x="908" y="1017"/>
                </a:cubicBezTo>
                <a:cubicBezTo>
                  <a:pt x="990" y="912"/>
                  <a:pt x="1043" y="773"/>
                  <a:pt x="1065" y="679"/>
                </a:cubicBezTo>
                <a:cubicBezTo>
                  <a:pt x="1096" y="550"/>
                  <a:pt x="1084" y="298"/>
                  <a:pt x="960" y="141"/>
                </a:cubicBezTo>
                <a:cubicBezTo>
                  <a:pt x="888" y="49"/>
                  <a:pt x="786" y="0"/>
                  <a:pt x="667" y="0"/>
                </a:cubicBezTo>
                <a:cubicBezTo>
                  <a:pt x="548" y="0"/>
                  <a:pt x="446" y="49"/>
                  <a:pt x="374" y="141"/>
                </a:cubicBezTo>
                <a:cubicBezTo>
                  <a:pt x="250" y="298"/>
                  <a:pt x="238" y="550"/>
                  <a:pt x="269" y="679"/>
                </a:cubicBezTo>
                <a:cubicBezTo>
                  <a:pt x="292" y="773"/>
                  <a:pt x="344" y="912"/>
                  <a:pt x="426" y="1017"/>
                </a:cubicBezTo>
                <a:cubicBezTo>
                  <a:pt x="203" y="1065"/>
                  <a:pt x="52" y="1164"/>
                  <a:pt x="44" y="1169"/>
                </a:cubicBezTo>
                <a:cubicBezTo>
                  <a:pt x="13" y="1189"/>
                  <a:pt x="0" y="1227"/>
                  <a:pt x="11" y="1262"/>
                </a:cubicBezTo>
                <a:cubicBezTo>
                  <a:pt x="21" y="1297"/>
                  <a:pt x="53" y="1320"/>
                  <a:pt x="90" y="1320"/>
                </a:cubicBezTo>
                <a:cubicBezTo>
                  <a:pt x="1245" y="1320"/>
                  <a:pt x="1245" y="1320"/>
                  <a:pt x="1245" y="1320"/>
                </a:cubicBezTo>
                <a:cubicBezTo>
                  <a:pt x="1281" y="1320"/>
                  <a:pt x="1313" y="1297"/>
                  <a:pt x="1324" y="1262"/>
                </a:cubicBezTo>
                <a:cubicBezTo>
                  <a:pt x="1334" y="1227"/>
                  <a:pt x="1321" y="1189"/>
                  <a:pt x="1291" y="1169"/>
                </a:cubicBezTo>
                <a:close/>
                <a:moveTo>
                  <a:pt x="843" y="965"/>
                </a:moveTo>
                <a:cubicBezTo>
                  <a:pt x="830" y="983"/>
                  <a:pt x="830" y="983"/>
                  <a:pt x="830" y="983"/>
                </a:cubicBezTo>
                <a:cubicBezTo>
                  <a:pt x="731" y="1096"/>
                  <a:pt x="603" y="1096"/>
                  <a:pt x="505" y="983"/>
                </a:cubicBezTo>
                <a:cubicBezTo>
                  <a:pt x="491" y="965"/>
                  <a:pt x="491" y="965"/>
                  <a:pt x="491" y="965"/>
                </a:cubicBezTo>
                <a:cubicBezTo>
                  <a:pt x="376" y="820"/>
                  <a:pt x="319" y="627"/>
                  <a:pt x="344" y="444"/>
                </a:cubicBezTo>
                <a:cubicBezTo>
                  <a:pt x="366" y="267"/>
                  <a:pt x="467" y="83"/>
                  <a:pt x="667" y="83"/>
                </a:cubicBezTo>
                <a:cubicBezTo>
                  <a:pt x="867" y="83"/>
                  <a:pt x="968" y="267"/>
                  <a:pt x="991" y="444"/>
                </a:cubicBezTo>
                <a:cubicBezTo>
                  <a:pt x="1015" y="627"/>
                  <a:pt x="958" y="820"/>
                  <a:pt x="843" y="965"/>
                </a:cubicBezTo>
                <a:close/>
                <a:moveTo>
                  <a:pt x="90" y="1238"/>
                </a:moveTo>
                <a:cubicBezTo>
                  <a:pt x="95" y="1234"/>
                  <a:pt x="235" y="1142"/>
                  <a:pt x="444" y="1097"/>
                </a:cubicBezTo>
                <a:cubicBezTo>
                  <a:pt x="546" y="1075"/>
                  <a:pt x="546" y="1075"/>
                  <a:pt x="546" y="1075"/>
                </a:cubicBezTo>
                <a:cubicBezTo>
                  <a:pt x="583" y="1099"/>
                  <a:pt x="623" y="1114"/>
                  <a:pt x="667" y="1114"/>
                </a:cubicBezTo>
                <a:cubicBezTo>
                  <a:pt x="711" y="1114"/>
                  <a:pt x="752" y="1099"/>
                  <a:pt x="788" y="1075"/>
                </a:cubicBezTo>
                <a:cubicBezTo>
                  <a:pt x="891" y="1097"/>
                  <a:pt x="891" y="1097"/>
                  <a:pt x="891" y="1097"/>
                </a:cubicBezTo>
                <a:cubicBezTo>
                  <a:pt x="1098" y="1142"/>
                  <a:pt x="1237" y="1233"/>
                  <a:pt x="1245" y="1238"/>
                </a:cubicBezTo>
                <a:lnTo>
                  <a:pt x="90" y="123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sp>
        <p:nvSpPr>
          <p:cNvPr id="21" name="Rectangle 7">
            <a:extLst>
              <a:ext uri="{FF2B5EF4-FFF2-40B4-BE49-F238E27FC236}">
                <a16:creationId xmlns:a16="http://schemas.microsoft.com/office/drawing/2014/main" id="{6E04D3B5-6ECE-4ACB-8F68-9F7808091EDD}"/>
              </a:ext>
            </a:extLst>
          </p:cNvPr>
          <p:cNvSpPr/>
          <p:nvPr/>
        </p:nvSpPr>
        <p:spPr>
          <a:xfrm>
            <a:off x="16617307" y="10421715"/>
            <a:ext cx="931408" cy="929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b="1" dirty="0"/>
          </a:p>
        </p:txBody>
      </p:sp>
      <p:sp>
        <p:nvSpPr>
          <p:cNvPr id="22" name="Rectangle 23">
            <a:extLst>
              <a:ext uri="{FF2B5EF4-FFF2-40B4-BE49-F238E27FC236}">
                <a16:creationId xmlns:a16="http://schemas.microsoft.com/office/drawing/2014/main" id="{80A60912-3141-4692-A536-42AD798881DD}"/>
              </a:ext>
            </a:extLst>
          </p:cNvPr>
          <p:cNvSpPr/>
          <p:nvPr/>
        </p:nvSpPr>
        <p:spPr>
          <a:xfrm>
            <a:off x="17797351" y="10281889"/>
            <a:ext cx="1816523"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tx1">
                    <a:lumMod val="50000"/>
                  </a:schemeClr>
                </a:solidFill>
              </a:rPr>
              <a:t>Dirección</a:t>
            </a:r>
            <a:endParaRPr lang="id-ID" sz="2800" b="1" dirty="0">
              <a:solidFill>
                <a:schemeClr val="tx1">
                  <a:lumMod val="50000"/>
                </a:schemeClr>
              </a:solidFill>
            </a:endParaRPr>
          </a:p>
        </p:txBody>
      </p:sp>
      <p:sp>
        <p:nvSpPr>
          <p:cNvPr id="23" name="TextBox 24">
            <a:extLst>
              <a:ext uri="{FF2B5EF4-FFF2-40B4-BE49-F238E27FC236}">
                <a16:creationId xmlns:a16="http://schemas.microsoft.com/office/drawing/2014/main" id="{51C8F0A1-C06F-45DF-8F06-46FD3400157E}"/>
              </a:ext>
            </a:extLst>
          </p:cNvPr>
          <p:cNvSpPr txBox="1"/>
          <p:nvPr/>
        </p:nvSpPr>
        <p:spPr>
          <a:xfrm>
            <a:off x="17779351" y="10653501"/>
            <a:ext cx="6598729"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2800" b="1" dirty="0">
                <a:solidFill>
                  <a:schemeClr val="tx2"/>
                </a:solidFill>
                <a:ea typeface="Tahoma" pitchFamily="34" charset="0"/>
                <a:cs typeface="Arial" pitchFamily="34" charset="0"/>
              </a:rPr>
              <a:t>Ctra. De Beniel, km3,2; 03312 Orihuela (Alicante)</a:t>
            </a:r>
            <a:endParaRPr lang="id-ID" sz="2800" b="1" dirty="0">
              <a:solidFill>
                <a:schemeClr val="tx2"/>
              </a:solidFill>
              <a:ea typeface="Tahoma" pitchFamily="34" charset="0"/>
              <a:cs typeface="Arial" pitchFamily="34" charset="0"/>
            </a:endParaRPr>
          </a:p>
        </p:txBody>
      </p:sp>
      <p:sp>
        <p:nvSpPr>
          <p:cNvPr id="24" name="Freeform 69">
            <a:extLst>
              <a:ext uri="{FF2B5EF4-FFF2-40B4-BE49-F238E27FC236}">
                <a16:creationId xmlns:a16="http://schemas.microsoft.com/office/drawing/2014/main" id="{712550E4-0694-4E2E-9A31-363074BE8FE4}"/>
              </a:ext>
            </a:extLst>
          </p:cNvPr>
          <p:cNvSpPr>
            <a:spLocks/>
          </p:cNvSpPr>
          <p:nvPr/>
        </p:nvSpPr>
        <p:spPr bwMode="auto">
          <a:xfrm>
            <a:off x="16816146" y="10700096"/>
            <a:ext cx="460458" cy="385689"/>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sp>
        <p:nvSpPr>
          <p:cNvPr id="25" name="Freeform 68">
            <a:extLst>
              <a:ext uri="{FF2B5EF4-FFF2-40B4-BE49-F238E27FC236}">
                <a16:creationId xmlns:a16="http://schemas.microsoft.com/office/drawing/2014/main" id="{508C0649-165B-4C06-8B41-63BB7BB06779}"/>
              </a:ext>
            </a:extLst>
          </p:cNvPr>
          <p:cNvSpPr>
            <a:spLocks noEditPoints="1"/>
          </p:cNvSpPr>
          <p:nvPr/>
        </p:nvSpPr>
        <p:spPr bwMode="auto">
          <a:xfrm>
            <a:off x="16977383" y="10556657"/>
            <a:ext cx="137985" cy="143438"/>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sp>
        <p:nvSpPr>
          <p:cNvPr id="26" name="Freeform 67">
            <a:extLst>
              <a:ext uri="{FF2B5EF4-FFF2-40B4-BE49-F238E27FC236}">
                <a16:creationId xmlns:a16="http://schemas.microsoft.com/office/drawing/2014/main" id="{B923B422-67C5-4BC1-8D48-4919E91A4E55}"/>
              </a:ext>
            </a:extLst>
          </p:cNvPr>
          <p:cNvSpPr>
            <a:spLocks noEditPoints="1"/>
          </p:cNvSpPr>
          <p:nvPr/>
        </p:nvSpPr>
        <p:spPr bwMode="auto">
          <a:xfrm>
            <a:off x="16906670" y="10499965"/>
            <a:ext cx="282360" cy="332310"/>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b="1"/>
          </a:p>
        </p:txBody>
      </p:sp>
      <p:sp>
        <p:nvSpPr>
          <p:cNvPr id="6" name="CuadroTexto 5">
            <a:extLst>
              <a:ext uri="{FF2B5EF4-FFF2-40B4-BE49-F238E27FC236}">
                <a16:creationId xmlns:a16="http://schemas.microsoft.com/office/drawing/2014/main" id="{77731EC3-84A0-44CF-9EF9-5CEDE495D585}"/>
              </a:ext>
            </a:extLst>
          </p:cNvPr>
          <p:cNvSpPr txBox="1"/>
          <p:nvPr/>
        </p:nvSpPr>
        <p:spPr>
          <a:xfrm>
            <a:off x="16149265" y="1889448"/>
            <a:ext cx="6692447" cy="830997"/>
          </a:xfrm>
          <a:prstGeom prst="rect">
            <a:avLst/>
          </a:prstGeom>
          <a:noFill/>
        </p:spPr>
        <p:txBody>
          <a:bodyPr wrap="square" rtlCol="0">
            <a:spAutoFit/>
          </a:bodyPr>
          <a:lstStyle/>
          <a:p>
            <a:pPr algn="ctr"/>
            <a:r>
              <a:rPr lang="es-ES" sz="4800" b="1" dirty="0">
                <a:solidFill>
                  <a:schemeClr val="accent1"/>
                </a:solidFill>
              </a:rPr>
              <a:t>¡GRACIAS!</a:t>
            </a:r>
          </a:p>
        </p:txBody>
      </p:sp>
      <p:pic>
        <p:nvPicPr>
          <p:cNvPr id="137" name="Imagen 136">
            <a:extLst>
              <a:ext uri="{FF2B5EF4-FFF2-40B4-BE49-F238E27FC236}">
                <a16:creationId xmlns:a16="http://schemas.microsoft.com/office/drawing/2014/main" id="{8D7A3403-A460-4253-8E75-C0AA642EA494}"/>
              </a:ext>
            </a:extLst>
          </p:cNvPr>
          <p:cNvPicPr/>
          <p:nvPr/>
        </p:nvPicPr>
        <p:blipFill rotWithShape="1">
          <a:blip r:embed="rId4">
            <a:extLst>
              <a:ext uri="{28A0092B-C50C-407E-A947-70E740481C1C}">
                <a14:useLocalDpi xmlns:a14="http://schemas.microsoft.com/office/drawing/2010/main" val="0"/>
              </a:ext>
            </a:extLst>
          </a:blip>
          <a:srcRect b="35510"/>
          <a:stretch/>
        </p:blipFill>
        <p:spPr bwMode="auto">
          <a:xfrm rot="16200000">
            <a:off x="21718071" y="11073033"/>
            <a:ext cx="2465514" cy="2814919"/>
          </a:xfrm>
          <a:prstGeom prst="rect">
            <a:avLst/>
          </a:prstGeom>
          <a:noFill/>
          <a:ln>
            <a:noFill/>
          </a:ln>
          <a:extLst>
            <a:ext uri="{53640926-AAD7-44D8-BBD7-CCE9431645EC}">
              <a14:shadowObscured xmlns:a14="http://schemas.microsoft.com/office/drawing/2010/main"/>
            </a:ext>
          </a:extLst>
        </p:spPr>
      </p:pic>
      <p:cxnSp>
        <p:nvCxnSpPr>
          <p:cNvPr id="136" name="Conector recto 135">
            <a:extLst>
              <a:ext uri="{FF2B5EF4-FFF2-40B4-BE49-F238E27FC236}">
                <a16:creationId xmlns:a16="http://schemas.microsoft.com/office/drawing/2014/main" id="{13A50F52-062E-4037-B69B-B095832C3B17}"/>
              </a:ext>
            </a:extLst>
          </p:cNvPr>
          <p:cNvCxnSpPr/>
          <p:nvPr/>
        </p:nvCxnSpPr>
        <p:spPr>
          <a:xfrm>
            <a:off x="17546354" y="3041576"/>
            <a:ext cx="401569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CF3A-D684-785D-A1E3-2F7ADB12FC9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E5282D02-B09E-4096-9139-77F74B5CA296}"/>
              </a:ext>
            </a:extLst>
          </p:cNvPr>
          <p:cNvSpPr/>
          <p:nvPr/>
        </p:nvSpPr>
        <p:spPr>
          <a:xfrm>
            <a:off x="5979296" y="1025352"/>
            <a:ext cx="18398354" cy="15357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reeform: Shape 58">
            <a:extLst>
              <a:ext uri="{FF2B5EF4-FFF2-40B4-BE49-F238E27FC236}">
                <a16:creationId xmlns:a16="http://schemas.microsoft.com/office/drawing/2014/main" id="{1D5869DA-EAE6-4DCC-A4B9-7F6C20E6D5C5}"/>
              </a:ext>
            </a:extLst>
          </p:cNvPr>
          <p:cNvSpPr/>
          <p:nvPr/>
        </p:nvSpPr>
        <p:spPr>
          <a:xfrm>
            <a:off x="6068146" y="1178116"/>
            <a:ext cx="18296638" cy="1258452"/>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solidFill>
                <a:schemeClr val="bg1"/>
              </a:solidFill>
              <a:latin typeface="Relaway"/>
              <a:cs typeface="Arial" pitchFamily="34" charset="0"/>
            </a:endParaRPr>
          </a:p>
        </p:txBody>
      </p:sp>
      <p:sp>
        <p:nvSpPr>
          <p:cNvPr id="3" name="CuadroTexto 2">
            <a:extLst>
              <a:ext uri="{FF2B5EF4-FFF2-40B4-BE49-F238E27FC236}">
                <a16:creationId xmlns:a16="http://schemas.microsoft.com/office/drawing/2014/main" id="{2FD0FEA5-442C-14C9-08C2-85BFA84BF1D2}"/>
              </a:ext>
            </a:extLst>
          </p:cNvPr>
          <p:cNvSpPr txBox="1"/>
          <p:nvPr/>
        </p:nvSpPr>
        <p:spPr>
          <a:xfrm>
            <a:off x="6428185" y="1453399"/>
            <a:ext cx="12202884" cy="707886"/>
          </a:xfrm>
          <a:prstGeom prst="rect">
            <a:avLst/>
          </a:prstGeom>
          <a:noFill/>
        </p:spPr>
        <p:txBody>
          <a:bodyPr wrap="square">
            <a:spAutoFit/>
          </a:bodyPr>
          <a:lstStyle/>
          <a:p>
            <a:r>
              <a:rPr lang="es-ES" sz="4000" b="1" dirty="0" err="1">
                <a:solidFill>
                  <a:schemeClr val="bg1"/>
                </a:solidFill>
              </a:rPr>
              <a:t>Indice</a:t>
            </a:r>
            <a:r>
              <a:rPr lang="es-ES" sz="4000" b="1" dirty="0">
                <a:solidFill>
                  <a:schemeClr val="bg1"/>
                </a:solidFill>
              </a:rPr>
              <a:t> Rutas Estratégicas</a:t>
            </a:r>
            <a:endParaRPr lang="es-ES" sz="4000" dirty="0">
              <a:solidFill>
                <a:schemeClr val="bg1"/>
              </a:solidFill>
            </a:endParaRPr>
          </a:p>
        </p:txBody>
      </p:sp>
      <p:pic>
        <p:nvPicPr>
          <p:cNvPr id="6" name="Imagen 5">
            <a:extLst>
              <a:ext uri="{FF2B5EF4-FFF2-40B4-BE49-F238E27FC236}">
                <a16:creationId xmlns:a16="http://schemas.microsoft.com/office/drawing/2014/main" id="{31D6A8C5-39E1-4412-97A2-B9B86D239846}"/>
              </a:ext>
            </a:extLst>
          </p:cNvPr>
          <p:cNvPicPr/>
          <p:nvPr/>
        </p:nvPicPr>
        <p:blipFill rotWithShape="1">
          <a:blip r:embed="rId2">
            <a:extLst>
              <a:ext uri="{28A0092B-C50C-407E-A947-70E740481C1C}">
                <a14:useLocalDpi xmlns:a14="http://schemas.microsoft.com/office/drawing/2010/main" val="0"/>
              </a:ext>
            </a:extLst>
          </a:blip>
          <a:srcRect b="35510"/>
          <a:stretch/>
        </p:blipFill>
        <p:spPr bwMode="auto">
          <a:xfrm rot="5400000">
            <a:off x="-126199" y="139065"/>
            <a:ext cx="2523490" cy="2245360"/>
          </a:xfrm>
          <a:prstGeom prst="rect">
            <a:avLst/>
          </a:prstGeom>
          <a:noFill/>
          <a:ln>
            <a:noFill/>
          </a:ln>
          <a:extLst>
            <a:ext uri="{53640926-AAD7-44D8-BBD7-CCE9431645EC}">
              <a14:shadowObscured xmlns:a14="http://schemas.microsoft.com/office/drawing/2010/main"/>
            </a:ext>
          </a:extLst>
        </p:spPr>
      </p:pic>
      <p:graphicFrame>
        <p:nvGraphicFramePr>
          <p:cNvPr id="8" name="Tabla 7">
            <a:extLst>
              <a:ext uri="{FF2B5EF4-FFF2-40B4-BE49-F238E27FC236}">
                <a16:creationId xmlns:a16="http://schemas.microsoft.com/office/drawing/2014/main" id="{0F3F9D81-3E19-4BFD-83DB-F6DB8F845E4A}"/>
              </a:ext>
            </a:extLst>
          </p:cNvPr>
          <p:cNvGraphicFramePr>
            <a:graphicFrameLocks noGrp="1"/>
          </p:cNvGraphicFramePr>
          <p:nvPr>
            <p:extLst>
              <p:ext uri="{D42A27DB-BD31-4B8C-83A1-F6EECF244321}">
                <p14:modId xmlns:p14="http://schemas.microsoft.com/office/powerpoint/2010/main" val="59741838"/>
              </p:ext>
            </p:extLst>
          </p:nvPr>
        </p:nvGraphicFramePr>
        <p:xfrm>
          <a:off x="2539753" y="3617640"/>
          <a:ext cx="20018224" cy="8618220"/>
        </p:xfrm>
        <a:graphic>
          <a:graphicData uri="http://schemas.openxmlformats.org/drawingml/2006/table">
            <a:tbl>
              <a:tblPr/>
              <a:tblGrid>
                <a:gridCol w="2449321">
                  <a:extLst>
                    <a:ext uri="{9D8B030D-6E8A-4147-A177-3AD203B41FA5}">
                      <a16:colId xmlns:a16="http://schemas.microsoft.com/office/drawing/2014/main" val="1535784569"/>
                    </a:ext>
                  </a:extLst>
                </a:gridCol>
                <a:gridCol w="4247423">
                  <a:extLst>
                    <a:ext uri="{9D8B030D-6E8A-4147-A177-3AD203B41FA5}">
                      <a16:colId xmlns:a16="http://schemas.microsoft.com/office/drawing/2014/main" val="1098783716"/>
                    </a:ext>
                  </a:extLst>
                </a:gridCol>
                <a:gridCol w="2232248">
                  <a:extLst>
                    <a:ext uri="{9D8B030D-6E8A-4147-A177-3AD203B41FA5}">
                      <a16:colId xmlns:a16="http://schemas.microsoft.com/office/drawing/2014/main" val="3918590394"/>
                    </a:ext>
                  </a:extLst>
                </a:gridCol>
                <a:gridCol w="11089232">
                  <a:extLst>
                    <a:ext uri="{9D8B030D-6E8A-4147-A177-3AD203B41FA5}">
                      <a16:colId xmlns:a16="http://schemas.microsoft.com/office/drawing/2014/main" val="1213125039"/>
                    </a:ext>
                  </a:extLst>
                </a:gridCol>
              </a:tblGrid>
              <a:tr h="190500">
                <a:tc>
                  <a:txBody>
                    <a:bodyPr/>
                    <a:lstStyle/>
                    <a:p>
                      <a:pPr algn="l" rtl="0" fontAlgn="ctr"/>
                      <a:r>
                        <a:rPr lang="es-ES" sz="2800" b="1" i="0" u="none" strike="noStrike">
                          <a:solidFill>
                            <a:srgbClr val="FFFFFF"/>
                          </a:solidFill>
                          <a:effectLst/>
                          <a:latin typeface="Raleway" panose="020B0003030101060003"/>
                        </a:rPr>
                        <a:t>Vector</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ES" sz="2800" b="1" i="0" u="none" strike="noStrike">
                          <a:solidFill>
                            <a:srgbClr val="FFFFFF"/>
                          </a:solidFill>
                          <a:effectLst/>
                          <a:latin typeface="Raleway" panose="020B0003030101060003"/>
                        </a:rPr>
                        <a:t>Línea Estratégica</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ES" sz="2800" b="1" i="0" u="none" strike="noStrike">
                          <a:solidFill>
                            <a:srgbClr val="FFFFFF"/>
                          </a:solidFill>
                          <a:effectLst/>
                          <a:latin typeface="Raleway" panose="020B0003030101060003"/>
                        </a:rPr>
                        <a:t>Objetivos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ES" sz="2800" b="1" i="0" u="none" strike="noStrike">
                          <a:solidFill>
                            <a:srgbClr val="FFFFFF"/>
                          </a:solidFill>
                          <a:effectLst/>
                          <a:latin typeface="Raleway" panose="020B0003030101060003"/>
                        </a:rPr>
                        <a:t>Acciones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15737324"/>
                  </a:ext>
                </a:extLst>
              </a:tr>
              <a:tr h="518160">
                <a:tc rowSpan="12">
                  <a:txBody>
                    <a:bodyPr/>
                    <a:lstStyle/>
                    <a:p>
                      <a:pPr algn="ctr" fontAlgn="ctr"/>
                      <a:r>
                        <a:rPr lang="es-ES" sz="2800" b="1" i="0" u="none" strike="noStrike">
                          <a:solidFill>
                            <a:srgbClr val="FFFFFF"/>
                          </a:solidFill>
                          <a:effectLst/>
                          <a:latin typeface="Aptos Narrow"/>
                        </a:rPr>
                        <a:t>Vector 0. Comité de Dirección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5">
                  <a:txBody>
                    <a:bodyPr/>
                    <a:lstStyle/>
                    <a:p>
                      <a:pPr algn="ctr" rtl="0" fontAlgn="ctr"/>
                      <a:r>
                        <a:rPr lang="es-ES" sz="2800" b="1" i="0" u="none" strike="noStrike" dirty="0">
                          <a:solidFill>
                            <a:srgbClr val="31373B"/>
                          </a:solidFill>
                          <a:effectLst/>
                          <a:latin typeface="Raleway" panose="020B0003030101060003"/>
                        </a:rPr>
                        <a:t>0.1 Funciones generales.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ES" sz="2800" b="0" i="0" u="none" strike="noStrike">
                          <a:solidFill>
                            <a:srgbClr val="31373B"/>
                          </a:solidFill>
                          <a:effectLst/>
                          <a:latin typeface="Raleway" panose="020B0003030101060003"/>
                        </a:rPr>
                        <a:t>0.1.1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Planificación de la estrategia y alinear todas las decisiones con la misma.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792993"/>
                  </a:ext>
                </a:extLst>
              </a:tr>
              <a:tr h="51816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Coordinar la implementación del plan y proponer medidas correctivas.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769037"/>
                  </a:ext>
                </a:extLst>
              </a:tr>
              <a:tr h="25908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Control de presupuesto, calendario y seguimiento de resultados.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252367"/>
                  </a:ext>
                </a:extLst>
              </a:tr>
              <a:tr h="25908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dentificar y corregir “cuellos de botella”.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324963"/>
                  </a:ext>
                </a:extLst>
              </a:tr>
              <a:tr h="25908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Representación institucional.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328955"/>
                  </a:ext>
                </a:extLst>
              </a:tr>
              <a:tr h="617220">
                <a:tc vMerge="1">
                  <a:txBody>
                    <a:bodyPr/>
                    <a:lstStyle/>
                    <a:p>
                      <a:endParaRPr lang="es-ES"/>
                    </a:p>
                  </a:txBody>
                  <a:tcPr/>
                </a:tc>
                <a:tc rowSpan="3">
                  <a:txBody>
                    <a:bodyPr/>
                    <a:lstStyle/>
                    <a:p>
                      <a:pPr algn="ctr" rtl="0" fontAlgn="ctr"/>
                      <a:r>
                        <a:rPr lang="es-ES" sz="2800" b="1" i="0" u="none" strike="noStrike">
                          <a:solidFill>
                            <a:srgbClr val="31373B"/>
                          </a:solidFill>
                          <a:effectLst/>
                          <a:latin typeface="Raleway" panose="020B0003030101060003"/>
                        </a:rPr>
                        <a:t>0.2 Diseñar y homogeneizar protocolos, además de herramientas digitales que mejoren la gobernanza de CIAGRO UMH.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ES" sz="2800" b="0" i="0" u="none" strike="noStrike">
                          <a:solidFill>
                            <a:srgbClr val="31373B"/>
                          </a:solidFill>
                          <a:effectLst/>
                          <a:latin typeface="Raleway" panose="020B0003030101060003"/>
                        </a:rPr>
                        <a:t>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Diseñar y homogeneizar protocolos, además de herramientas digitales que mejoren la gobernanza de CIAGRO UMH.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068869"/>
                  </a:ext>
                </a:extLst>
              </a:tr>
              <a:tr h="64770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Diseñar y homogeneizar protocolos que mejoren la gobernanza de CIAGRO UMH.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37912"/>
                  </a:ext>
                </a:extLst>
              </a:tr>
              <a:tr h="67056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Implementar herramientas digitales que faciliten la consecución de objetivos planteados.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384762"/>
                  </a:ext>
                </a:extLst>
              </a:tr>
              <a:tr h="289560">
                <a:tc vMerge="1">
                  <a:txBody>
                    <a:bodyPr/>
                    <a:lstStyle/>
                    <a:p>
                      <a:endParaRPr lang="es-ES"/>
                    </a:p>
                  </a:txBody>
                  <a:tcPr/>
                </a:tc>
                <a:tc rowSpan="4">
                  <a:txBody>
                    <a:bodyPr/>
                    <a:lstStyle/>
                    <a:p>
                      <a:pPr algn="ctr" rtl="0" fontAlgn="ctr"/>
                      <a:r>
                        <a:rPr lang="es-ES" sz="2800" b="1" i="0" u="none" strike="noStrike">
                          <a:solidFill>
                            <a:srgbClr val="31373B"/>
                          </a:solidFill>
                          <a:effectLst/>
                          <a:latin typeface="Raleway" panose="020B0003030101060003"/>
                        </a:rPr>
                        <a:t>0.3 Mejorar la comunicación interna y la transparencia.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ES" sz="2800" b="0" i="0" u="none" strike="noStrike">
                          <a:solidFill>
                            <a:srgbClr val="31373B"/>
                          </a:solidFill>
                          <a:effectLst/>
                          <a:latin typeface="Raleway" panose="020B0003030101060003"/>
                        </a:rPr>
                        <a:t>0.3.1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Diseñar espacios de “networking” y “team building”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405050"/>
                  </a:ext>
                </a:extLst>
              </a:tr>
              <a:tr h="51816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Mantener informado a los miembros del instituto sobre las estrategias y fomentar la transparencia en la toma de decisiones.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87305"/>
                  </a:ext>
                </a:extLst>
              </a:tr>
              <a:tr h="25908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a:solidFill>
                            <a:srgbClr val="31373B"/>
                          </a:solidFill>
                          <a:effectLst/>
                          <a:latin typeface="Raleway" panose="020B0003030101060003"/>
                        </a:rPr>
                        <a:t>Crear un banco de proyectos Interdisciplinarios.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637255"/>
                  </a:ext>
                </a:extLst>
              </a:tr>
              <a:tr h="259080">
                <a:tc vMerge="1">
                  <a:txBody>
                    <a:bodyPr/>
                    <a:lstStyle/>
                    <a:p>
                      <a:endParaRPr lang="es-ES"/>
                    </a:p>
                  </a:txBody>
                  <a:tcPr/>
                </a:tc>
                <a:tc vMerge="1">
                  <a:txBody>
                    <a:bodyPr/>
                    <a:lstStyle/>
                    <a:p>
                      <a:endParaRPr lang="es-ES"/>
                    </a:p>
                  </a:txBody>
                  <a:tcPr/>
                </a:tc>
                <a:tc>
                  <a:txBody>
                    <a:bodyPr/>
                    <a:lstStyle/>
                    <a:p>
                      <a:pPr algn="ctr" rtl="0" fontAlgn="ctr"/>
                      <a:r>
                        <a:rPr lang="es-ES" sz="2800" b="0" i="0" u="none" strike="noStrike">
                          <a:solidFill>
                            <a:srgbClr val="31373B"/>
                          </a:solidFill>
                          <a:effectLst/>
                          <a:latin typeface="Raleway" panose="020B0003030101060003"/>
                        </a:rPr>
                        <a:t>0.3.4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800" b="0" i="0" u="none" strike="noStrike" dirty="0">
                          <a:solidFill>
                            <a:srgbClr val="31373B"/>
                          </a:solidFill>
                          <a:effectLst/>
                          <a:latin typeface="Raleway" panose="020B0003030101060003"/>
                        </a:rPr>
                        <a:t>Establecer Incentivos para la Colaboración.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02352"/>
                  </a:ext>
                </a:extLst>
              </a:tr>
            </a:tbl>
          </a:graphicData>
        </a:graphic>
      </p:graphicFrame>
    </p:spTree>
    <p:extLst>
      <p:ext uri="{BB962C8B-B14F-4D97-AF65-F5344CB8AC3E}">
        <p14:creationId xmlns:p14="http://schemas.microsoft.com/office/powerpoint/2010/main" val="64210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CF3A-D684-785D-A1E3-2F7ADB12FC9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E5282D02-B09E-4096-9139-77F74B5CA296}"/>
              </a:ext>
            </a:extLst>
          </p:cNvPr>
          <p:cNvSpPr/>
          <p:nvPr/>
        </p:nvSpPr>
        <p:spPr>
          <a:xfrm>
            <a:off x="5979296" y="1025352"/>
            <a:ext cx="18398354" cy="15357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reeform: Shape 58">
            <a:extLst>
              <a:ext uri="{FF2B5EF4-FFF2-40B4-BE49-F238E27FC236}">
                <a16:creationId xmlns:a16="http://schemas.microsoft.com/office/drawing/2014/main" id="{1D5869DA-EAE6-4DCC-A4B9-7F6C20E6D5C5}"/>
              </a:ext>
            </a:extLst>
          </p:cNvPr>
          <p:cNvSpPr/>
          <p:nvPr/>
        </p:nvSpPr>
        <p:spPr>
          <a:xfrm>
            <a:off x="6068146" y="1178116"/>
            <a:ext cx="18296638" cy="1258452"/>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solidFill>
                <a:schemeClr val="bg1"/>
              </a:solidFill>
              <a:latin typeface="Relaway"/>
              <a:cs typeface="Arial" pitchFamily="34" charset="0"/>
            </a:endParaRPr>
          </a:p>
        </p:txBody>
      </p:sp>
      <p:sp>
        <p:nvSpPr>
          <p:cNvPr id="3" name="CuadroTexto 2">
            <a:extLst>
              <a:ext uri="{FF2B5EF4-FFF2-40B4-BE49-F238E27FC236}">
                <a16:creationId xmlns:a16="http://schemas.microsoft.com/office/drawing/2014/main" id="{2FD0FEA5-442C-14C9-08C2-85BFA84BF1D2}"/>
              </a:ext>
            </a:extLst>
          </p:cNvPr>
          <p:cNvSpPr txBox="1"/>
          <p:nvPr/>
        </p:nvSpPr>
        <p:spPr>
          <a:xfrm>
            <a:off x="6428185" y="1453399"/>
            <a:ext cx="12202884" cy="707886"/>
          </a:xfrm>
          <a:prstGeom prst="rect">
            <a:avLst/>
          </a:prstGeom>
          <a:noFill/>
        </p:spPr>
        <p:txBody>
          <a:bodyPr wrap="square">
            <a:spAutoFit/>
          </a:bodyPr>
          <a:lstStyle/>
          <a:p>
            <a:r>
              <a:rPr lang="es-ES" sz="4000" b="1" dirty="0" err="1">
                <a:solidFill>
                  <a:schemeClr val="bg1"/>
                </a:solidFill>
              </a:rPr>
              <a:t>Indice</a:t>
            </a:r>
            <a:r>
              <a:rPr lang="es-ES" sz="4000" b="1" dirty="0">
                <a:solidFill>
                  <a:schemeClr val="bg1"/>
                </a:solidFill>
              </a:rPr>
              <a:t> Rutas Estratégicas</a:t>
            </a:r>
            <a:endParaRPr lang="es-ES" sz="4000" dirty="0">
              <a:solidFill>
                <a:schemeClr val="bg1"/>
              </a:solidFill>
            </a:endParaRPr>
          </a:p>
        </p:txBody>
      </p:sp>
      <p:pic>
        <p:nvPicPr>
          <p:cNvPr id="6" name="Imagen 5">
            <a:extLst>
              <a:ext uri="{FF2B5EF4-FFF2-40B4-BE49-F238E27FC236}">
                <a16:creationId xmlns:a16="http://schemas.microsoft.com/office/drawing/2014/main" id="{31D6A8C5-39E1-4412-97A2-B9B86D239846}"/>
              </a:ext>
            </a:extLst>
          </p:cNvPr>
          <p:cNvPicPr/>
          <p:nvPr/>
        </p:nvPicPr>
        <p:blipFill rotWithShape="1">
          <a:blip r:embed="rId2">
            <a:extLst>
              <a:ext uri="{28A0092B-C50C-407E-A947-70E740481C1C}">
                <a14:useLocalDpi xmlns:a14="http://schemas.microsoft.com/office/drawing/2010/main" val="0"/>
              </a:ext>
            </a:extLst>
          </a:blip>
          <a:srcRect b="35510"/>
          <a:stretch/>
        </p:blipFill>
        <p:spPr bwMode="auto">
          <a:xfrm rot="5400000">
            <a:off x="-126199" y="139065"/>
            <a:ext cx="2523490" cy="2245360"/>
          </a:xfrm>
          <a:prstGeom prst="rect">
            <a:avLst/>
          </a:prstGeom>
          <a:noFill/>
          <a:ln>
            <a:noFill/>
          </a:ln>
          <a:extLst>
            <a:ext uri="{53640926-AAD7-44D8-BBD7-CCE9431645EC}">
              <a14:shadowObscured xmlns:a14="http://schemas.microsoft.com/office/drawing/2010/main"/>
            </a:ext>
          </a:extLst>
        </p:spPr>
      </p:pic>
      <p:graphicFrame>
        <p:nvGraphicFramePr>
          <p:cNvPr id="7" name="Tabla 6">
            <a:extLst>
              <a:ext uri="{FF2B5EF4-FFF2-40B4-BE49-F238E27FC236}">
                <a16:creationId xmlns:a16="http://schemas.microsoft.com/office/drawing/2014/main" id="{F908E6CD-F355-42F8-BCBC-F8CF33471042}"/>
              </a:ext>
            </a:extLst>
          </p:cNvPr>
          <p:cNvGraphicFramePr>
            <a:graphicFrameLocks noGrp="1"/>
          </p:cNvGraphicFramePr>
          <p:nvPr>
            <p:extLst>
              <p:ext uri="{D42A27DB-BD31-4B8C-83A1-F6EECF244321}">
                <p14:modId xmlns:p14="http://schemas.microsoft.com/office/powerpoint/2010/main" val="2795035557"/>
              </p:ext>
            </p:extLst>
          </p:nvPr>
        </p:nvGraphicFramePr>
        <p:xfrm>
          <a:off x="955577" y="2798773"/>
          <a:ext cx="22719200" cy="10712537"/>
        </p:xfrm>
        <a:graphic>
          <a:graphicData uri="http://schemas.openxmlformats.org/drawingml/2006/table">
            <a:tbl>
              <a:tblPr/>
              <a:tblGrid>
                <a:gridCol w="2700975">
                  <a:extLst>
                    <a:ext uri="{9D8B030D-6E8A-4147-A177-3AD203B41FA5}">
                      <a16:colId xmlns:a16="http://schemas.microsoft.com/office/drawing/2014/main" val="1814206669"/>
                    </a:ext>
                  </a:extLst>
                </a:gridCol>
                <a:gridCol w="3563721">
                  <a:extLst>
                    <a:ext uri="{9D8B030D-6E8A-4147-A177-3AD203B41FA5}">
                      <a16:colId xmlns:a16="http://schemas.microsoft.com/office/drawing/2014/main" val="1925930087"/>
                    </a:ext>
                  </a:extLst>
                </a:gridCol>
                <a:gridCol w="5256584">
                  <a:extLst>
                    <a:ext uri="{9D8B030D-6E8A-4147-A177-3AD203B41FA5}">
                      <a16:colId xmlns:a16="http://schemas.microsoft.com/office/drawing/2014/main" val="2283755277"/>
                    </a:ext>
                  </a:extLst>
                </a:gridCol>
                <a:gridCol w="11197920">
                  <a:extLst>
                    <a:ext uri="{9D8B030D-6E8A-4147-A177-3AD203B41FA5}">
                      <a16:colId xmlns:a16="http://schemas.microsoft.com/office/drawing/2014/main" val="1406311436"/>
                    </a:ext>
                  </a:extLst>
                </a:gridCol>
              </a:tblGrid>
              <a:tr h="198174">
                <a:tc rowSpan="32">
                  <a:txBody>
                    <a:bodyPr/>
                    <a:lstStyle/>
                    <a:p>
                      <a:pPr algn="ctr" fontAlgn="ctr"/>
                      <a:r>
                        <a:rPr lang="es-ES" sz="2400" b="1" i="0" u="none" strike="noStrike">
                          <a:solidFill>
                            <a:srgbClr val="FFFFFF"/>
                          </a:solidFill>
                          <a:effectLst/>
                          <a:latin typeface="Aptos Narrow"/>
                        </a:rPr>
                        <a:t>Vector 1. Alianzas Estratégicas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17">
                  <a:txBody>
                    <a:bodyPr/>
                    <a:lstStyle/>
                    <a:p>
                      <a:pPr algn="ctr" rtl="0" fontAlgn="ctr"/>
                      <a:r>
                        <a:rPr lang="es-ES" sz="2400" b="1" i="0" u="none" strike="noStrike">
                          <a:solidFill>
                            <a:srgbClr val="31373B"/>
                          </a:solidFill>
                          <a:effectLst/>
                          <a:latin typeface="Raleway" panose="020B0003030101060003"/>
                        </a:rPr>
                        <a:t>1.1 Detección de oportunidades de transferencia de tecnología y conocimiento de valor para el mercado.</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5">
                  <a:txBody>
                    <a:bodyPr/>
                    <a:lstStyle/>
                    <a:p>
                      <a:pPr algn="ctr" rtl="0" fontAlgn="ctr"/>
                      <a:r>
                        <a:rPr lang="es-ES" sz="2400" b="1" i="0" u="none" strike="noStrike">
                          <a:solidFill>
                            <a:srgbClr val="31373B"/>
                          </a:solidFill>
                          <a:effectLst/>
                          <a:latin typeface="Raleway" panose="020B0003030101060003"/>
                        </a:rPr>
                        <a:t>1.1.1 Detección de oportunidades de transferencia de tecnología y</a:t>
                      </a:r>
                      <a:br>
                        <a:rPr lang="es-ES" sz="2400" b="1" i="0" u="none" strike="noStrike">
                          <a:solidFill>
                            <a:srgbClr val="31373B"/>
                          </a:solidFill>
                          <a:effectLst/>
                          <a:latin typeface="Raleway" panose="020B0003030101060003"/>
                        </a:rPr>
                      </a:br>
                      <a:r>
                        <a:rPr lang="es-ES" sz="2400" b="1" i="0" u="none" strike="noStrike">
                          <a:solidFill>
                            <a:srgbClr val="31373B"/>
                          </a:solidFill>
                          <a:effectLst/>
                          <a:latin typeface="Raleway" panose="020B0003030101060003"/>
                        </a:rPr>
                        <a:t>conocimiento de valor para el mercado.</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31373B"/>
                          </a:solidFill>
                          <a:effectLst/>
                          <a:latin typeface="Raleway" panose="020B0003030101060003"/>
                        </a:rPr>
                        <a:t>1. Acciones de sensibilización.</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481914"/>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2. Evaluación de conocimientos y tecnologías.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980013"/>
                  </a:ext>
                </a:extLst>
              </a:tr>
              <a:tr h="30009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3. Segmentación de oportunidades.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685963"/>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4. Actualizar el registro de oportunidades de transferencia (Dossier).</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824652"/>
                  </a:ext>
                </a:extLst>
              </a:tr>
              <a:tr h="32274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5. Evaluación y mejora continua.</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135749"/>
                  </a:ext>
                </a:extLst>
              </a:tr>
              <a:tr h="192512">
                <a:tc vMerge="1">
                  <a:txBody>
                    <a:bodyPr/>
                    <a:lstStyle/>
                    <a:p>
                      <a:endParaRPr lang="es-ES"/>
                    </a:p>
                  </a:txBody>
                  <a:tcPr/>
                </a:tc>
                <a:tc vMerge="1">
                  <a:txBody>
                    <a:bodyPr/>
                    <a:lstStyle/>
                    <a:p>
                      <a:endParaRPr lang="es-ES"/>
                    </a:p>
                  </a:txBody>
                  <a:tcPr/>
                </a:tc>
                <a:tc rowSpan="4">
                  <a:txBody>
                    <a:bodyPr/>
                    <a:lstStyle/>
                    <a:p>
                      <a:pPr algn="ctr" rtl="0" fontAlgn="ctr"/>
                      <a:r>
                        <a:rPr lang="es-ES" sz="2400" b="1" i="0" u="none" strike="noStrike">
                          <a:solidFill>
                            <a:srgbClr val="31373B"/>
                          </a:solidFill>
                          <a:effectLst/>
                          <a:latin typeface="Raleway" panose="020B0003030101060003"/>
                        </a:rPr>
                        <a:t>1.1.2 Consolidar relaciones con aliados existentes.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31373B"/>
                          </a:solidFill>
                          <a:effectLst/>
                          <a:latin typeface="Raleway" panose="020B0003030101060003"/>
                        </a:rPr>
                        <a:t>1. Revisión de alianzas existentes.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898556"/>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2. Segmentación de aliados existentes.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926434"/>
                  </a:ext>
                </a:extLst>
              </a:tr>
              <a:tr h="38502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3. Diseñar e implementar un programa de fidelización para aliados existentes.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127659"/>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4. Evaluación y mejora continua.</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154161"/>
                  </a:ext>
                </a:extLst>
              </a:tr>
              <a:tr h="192512">
                <a:tc vMerge="1">
                  <a:txBody>
                    <a:bodyPr/>
                    <a:lstStyle/>
                    <a:p>
                      <a:endParaRPr lang="es-ES"/>
                    </a:p>
                  </a:txBody>
                  <a:tcPr/>
                </a:tc>
                <a:tc vMerge="1">
                  <a:txBody>
                    <a:bodyPr/>
                    <a:lstStyle/>
                    <a:p>
                      <a:endParaRPr lang="es-ES"/>
                    </a:p>
                  </a:txBody>
                  <a:tcPr/>
                </a:tc>
                <a:tc rowSpan="8">
                  <a:txBody>
                    <a:bodyPr/>
                    <a:lstStyle/>
                    <a:p>
                      <a:pPr algn="ctr" rtl="0" fontAlgn="ctr"/>
                      <a:r>
                        <a:rPr lang="es-ES" sz="2400" b="1" i="0" u="none" strike="noStrike">
                          <a:solidFill>
                            <a:srgbClr val="31373B"/>
                          </a:solidFill>
                          <a:effectLst/>
                          <a:latin typeface="Raleway" panose="020B0003030101060003"/>
                        </a:rPr>
                        <a:t>1.1.3 Potenciar nuevas alianzas.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31373B"/>
                          </a:solidFill>
                          <a:effectLst/>
                          <a:latin typeface="Raleway" panose="020B0003030101060003"/>
                        </a:rPr>
                        <a:t>1. Identificar el entorno clave.</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583125"/>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dirty="0">
                          <a:solidFill>
                            <a:srgbClr val="31373B"/>
                          </a:solidFill>
                          <a:effectLst/>
                          <a:latin typeface="Raleway" panose="020B0003030101060003"/>
                        </a:rPr>
                        <a:t>2. Segmentación estratégica, nacional e internacional.</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225670"/>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3. Prescriptores y otras redes.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818576"/>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4. Concretar objetivos de colaboración.</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153843"/>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5. Facilitador/es del proceso.</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631841"/>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6. Decidir  estrategias de acercamiento.</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366840"/>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7. Decidir y formalizar el tipo de acuerdo.</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668919"/>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8. Evaluación y mejora continua.</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490512"/>
                  </a:ext>
                </a:extLst>
              </a:tr>
              <a:tr h="368038">
                <a:tc vMerge="1">
                  <a:txBody>
                    <a:bodyPr/>
                    <a:lstStyle/>
                    <a:p>
                      <a:endParaRPr lang="es-ES"/>
                    </a:p>
                  </a:txBody>
                  <a:tcPr/>
                </a:tc>
                <a:tc rowSpan="10">
                  <a:txBody>
                    <a:bodyPr/>
                    <a:lstStyle/>
                    <a:p>
                      <a:pPr algn="ctr" rtl="0" fontAlgn="ctr"/>
                      <a:r>
                        <a:rPr lang="es-ES" sz="2400" b="1" i="0" u="none" strike="noStrike">
                          <a:solidFill>
                            <a:srgbClr val="31373B"/>
                          </a:solidFill>
                          <a:effectLst/>
                          <a:latin typeface="Raleway" panose="020B0003030101060003"/>
                        </a:rPr>
                        <a:t>1.2 Crear y ejecutar una estrategia marketing digital u “online”.</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10">
                  <a:txBody>
                    <a:bodyPr/>
                    <a:lstStyle/>
                    <a:p>
                      <a:pPr algn="ctr" rtl="0" fontAlgn="ctr"/>
                      <a:r>
                        <a:rPr lang="es-ES" sz="2400" b="1" i="0" u="none" strike="noStrike">
                          <a:solidFill>
                            <a:srgbClr val="31373B"/>
                          </a:solidFill>
                          <a:effectLst/>
                          <a:latin typeface="Raleway" panose="020B0003030101060003"/>
                        </a:rPr>
                        <a:t>1.2.1 Estrategia Marketing Digital.</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31373B"/>
                          </a:solidFill>
                          <a:effectLst/>
                          <a:latin typeface="Raleway" panose="020B0003030101060003"/>
                        </a:rPr>
                        <a:t>1. Definición de la Estrategia de Marketing Digital.</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886497"/>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2. Priorizar actividades.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439576"/>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3. Elección de los canales de comunicación.</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46954"/>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4. Definir el calendario de publicaciones.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92555"/>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5. Ejecución interna vs subcontratación.</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869833"/>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6. Valoración de las estrategias de medios.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277484"/>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7. Valoración de las estrategias de email marketing.</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222762"/>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8. Valoración de las estrategias de captación de tráfico web.</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903756"/>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9. Valoración de las estrategia de Redes Sociales.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782563"/>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10. Medición y evaluación de resultados.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022070"/>
                  </a:ext>
                </a:extLst>
              </a:tr>
              <a:tr h="368038">
                <a:tc vMerge="1">
                  <a:txBody>
                    <a:bodyPr/>
                    <a:lstStyle/>
                    <a:p>
                      <a:endParaRPr lang="es-ES"/>
                    </a:p>
                  </a:txBody>
                  <a:tcPr/>
                </a:tc>
                <a:tc rowSpan="5">
                  <a:txBody>
                    <a:bodyPr/>
                    <a:lstStyle/>
                    <a:p>
                      <a:pPr algn="ctr" rtl="0" fontAlgn="ctr"/>
                      <a:r>
                        <a:rPr lang="es-ES" sz="2400" b="1" i="0" u="none" strike="noStrike">
                          <a:solidFill>
                            <a:srgbClr val="31373B"/>
                          </a:solidFill>
                          <a:effectLst/>
                          <a:latin typeface="Raleway" panose="020B0003030101060003"/>
                        </a:rPr>
                        <a:t>1.3 Crear y ejecutar una estrategia marketing tradicional u “offline”.</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5">
                  <a:txBody>
                    <a:bodyPr/>
                    <a:lstStyle/>
                    <a:p>
                      <a:pPr algn="ctr" rtl="0" fontAlgn="ctr"/>
                      <a:r>
                        <a:rPr lang="es-ES" sz="2400" b="1" i="0" u="none" strike="noStrike" dirty="0">
                          <a:solidFill>
                            <a:srgbClr val="31373B"/>
                          </a:solidFill>
                          <a:effectLst/>
                          <a:latin typeface="Raleway" panose="020B0003030101060003"/>
                        </a:rPr>
                        <a:t>1.3.1  Miscelánea de estrategias “offline”.</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31373B"/>
                          </a:solidFill>
                          <a:effectLst/>
                          <a:latin typeface="Raleway" panose="020B0003030101060003"/>
                        </a:rPr>
                        <a:t>1. Fortalecimiento de la Relación con la Comunidad Local.</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007136"/>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2. Participación en ferias y exposiciones sectoriales.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3001"/>
                  </a:ext>
                </a:extLst>
              </a:tr>
              <a:tr h="3680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3. Creación de “merchandising” con la marca CIAGRO UMH.</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533238"/>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4. Visitas a empresas.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204628"/>
                  </a:ext>
                </a:extLst>
              </a:tr>
              <a:tr h="19251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dirty="0">
                          <a:solidFill>
                            <a:srgbClr val="31373B"/>
                          </a:solidFill>
                          <a:effectLst/>
                          <a:latin typeface="Raleway" panose="020B0003030101060003"/>
                        </a:rPr>
                        <a:t>5. Medición y Evaluación de Resultados.</a:t>
                      </a:r>
                    </a:p>
                  </a:txBody>
                  <a:tcPr marL="5662" marR="5662" marT="56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849537"/>
                  </a:ext>
                </a:extLst>
              </a:tr>
            </a:tbl>
          </a:graphicData>
        </a:graphic>
      </p:graphicFrame>
    </p:spTree>
    <p:extLst>
      <p:ext uri="{BB962C8B-B14F-4D97-AF65-F5344CB8AC3E}">
        <p14:creationId xmlns:p14="http://schemas.microsoft.com/office/powerpoint/2010/main" val="129648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CF3A-D684-785D-A1E3-2F7ADB12FC9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E5282D02-B09E-4096-9139-77F74B5CA296}"/>
              </a:ext>
            </a:extLst>
          </p:cNvPr>
          <p:cNvSpPr/>
          <p:nvPr/>
        </p:nvSpPr>
        <p:spPr>
          <a:xfrm>
            <a:off x="5979296" y="1025352"/>
            <a:ext cx="18398354" cy="15357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reeform: Shape 58">
            <a:extLst>
              <a:ext uri="{FF2B5EF4-FFF2-40B4-BE49-F238E27FC236}">
                <a16:creationId xmlns:a16="http://schemas.microsoft.com/office/drawing/2014/main" id="{1D5869DA-EAE6-4DCC-A4B9-7F6C20E6D5C5}"/>
              </a:ext>
            </a:extLst>
          </p:cNvPr>
          <p:cNvSpPr/>
          <p:nvPr/>
        </p:nvSpPr>
        <p:spPr>
          <a:xfrm>
            <a:off x="6068146" y="1178116"/>
            <a:ext cx="18296638" cy="1258452"/>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solidFill>
                <a:schemeClr val="bg1"/>
              </a:solidFill>
              <a:latin typeface="Relaway"/>
              <a:cs typeface="Arial" pitchFamily="34" charset="0"/>
            </a:endParaRPr>
          </a:p>
        </p:txBody>
      </p:sp>
      <p:sp>
        <p:nvSpPr>
          <p:cNvPr id="3" name="CuadroTexto 2">
            <a:extLst>
              <a:ext uri="{FF2B5EF4-FFF2-40B4-BE49-F238E27FC236}">
                <a16:creationId xmlns:a16="http://schemas.microsoft.com/office/drawing/2014/main" id="{2FD0FEA5-442C-14C9-08C2-85BFA84BF1D2}"/>
              </a:ext>
            </a:extLst>
          </p:cNvPr>
          <p:cNvSpPr txBox="1"/>
          <p:nvPr/>
        </p:nvSpPr>
        <p:spPr>
          <a:xfrm>
            <a:off x="6428185" y="1453399"/>
            <a:ext cx="12202884" cy="707886"/>
          </a:xfrm>
          <a:prstGeom prst="rect">
            <a:avLst/>
          </a:prstGeom>
          <a:noFill/>
        </p:spPr>
        <p:txBody>
          <a:bodyPr wrap="square">
            <a:spAutoFit/>
          </a:bodyPr>
          <a:lstStyle/>
          <a:p>
            <a:r>
              <a:rPr lang="es-ES" sz="4000" b="1" dirty="0" err="1">
                <a:solidFill>
                  <a:schemeClr val="bg1"/>
                </a:solidFill>
              </a:rPr>
              <a:t>Indice</a:t>
            </a:r>
            <a:r>
              <a:rPr lang="es-ES" sz="4000" b="1" dirty="0">
                <a:solidFill>
                  <a:schemeClr val="bg1"/>
                </a:solidFill>
              </a:rPr>
              <a:t> Rutas Estratégicas</a:t>
            </a:r>
            <a:endParaRPr lang="es-ES" sz="4000" dirty="0">
              <a:solidFill>
                <a:schemeClr val="bg1"/>
              </a:solidFill>
            </a:endParaRPr>
          </a:p>
        </p:txBody>
      </p:sp>
      <p:pic>
        <p:nvPicPr>
          <p:cNvPr id="6" name="Imagen 5">
            <a:extLst>
              <a:ext uri="{FF2B5EF4-FFF2-40B4-BE49-F238E27FC236}">
                <a16:creationId xmlns:a16="http://schemas.microsoft.com/office/drawing/2014/main" id="{31D6A8C5-39E1-4412-97A2-B9B86D239846}"/>
              </a:ext>
            </a:extLst>
          </p:cNvPr>
          <p:cNvPicPr/>
          <p:nvPr/>
        </p:nvPicPr>
        <p:blipFill rotWithShape="1">
          <a:blip r:embed="rId2">
            <a:extLst>
              <a:ext uri="{28A0092B-C50C-407E-A947-70E740481C1C}">
                <a14:useLocalDpi xmlns:a14="http://schemas.microsoft.com/office/drawing/2010/main" val="0"/>
              </a:ext>
            </a:extLst>
          </a:blip>
          <a:srcRect b="35510"/>
          <a:stretch/>
        </p:blipFill>
        <p:spPr bwMode="auto">
          <a:xfrm rot="5400000">
            <a:off x="-126199" y="139065"/>
            <a:ext cx="2523490" cy="2245360"/>
          </a:xfrm>
          <a:prstGeom prst="rect">
            <a:avLst/>
          </a:prstGeom>
          <a:noFill/>
          <a:ln>
            <a:noFill/>
          </a:ln>
          <a:extLst>
            <a:ext uri="{53640926-AAD7-44D8-BBD7-CCE9431645EC}">
              <a14:shadowObscured xmlns:a14="http://schemas.microsoft.com/office/drawing/2010/main"/>
            </a:ext>
          </a:extLst>
        </p:spPr>
      </p:pic>
      <p:graphicFrame>
        <p:nvGraphicFramePr>
          <p:cNvPr id="8" name="Tabla 7">
            <a:extLst>
              <a:ext uri="{FF2B5EF4-FFF2-40B4-BE49-F238E27FC236}">
                <a16:creationId xmlns:a16="http://schemas.microsoft.com/office/drawing/2014/main" id="{7314FB3E-6839-4A38-972E-1776BA0B19B0}"/>
              </a:ext>
            </a:extLst>
          </p:cNvPr>
          <p:cNvGraphicFramePr>
            <a:graphicFrameLocks noGrp="1"/>
          </p:cNvGraphicFramePr>
          <p:nvPr>
            <p:extLst>
              <p:ext uri="{D42A27DB-BD31-4B8C-83A1-F6EECF244321}">
                <p14:modId xmlns:p14="http://schemas.microsoft.com/office/powerpoint/2010/main" val="3952190799"/>
              </p:ext>
            </p:extLst>
          </p:nvPr>
        </p:nvGraphicFramePr>
        <p:xfrm>
          <a:off x="559533" y="2836388"/>
          <a:ext cx="23258584" cy="10547660"/>
        </p:xfrm>
        <a:graphic>
          <a:graphicData uri="http://schemas.openxmlformats.org/drawingml/2006/table">
            <a:tbl>
              <a:tblPr/>
              <a:tblGrid>
                <a:gridCol w="2088232">
                  <a:extLst>
                    <a:ext uri="{9D8B030D-6E8A-4147-A177-3AD203B41FA5}">
                      <a16:colId xmlns:a16="http://schemas.microsoft.com/office/drawing/2014/main" val="4220641715"/>
                    </a:ext>
                  </a:extLst>
                </a:gridCol>
                <a:gridCol w="4248472">
                  <a:extLst>
                    <a:ext uri="{9D8B030D-6E8A-4147-A177-3AD203B41FA5}">
                      <a16:colId xmlns:a16="http://schemas.microsoft.com/office/drawing/2014/main" val="293005584"/>
                    </a:ext>
                  </a:extLst>
                </a:gridCol>
                <a:gridCol w="4176464">
                  <a:extLst>
                    <a:ext uri="{9D8B030D-6E8A-4147-A177-3AD203B41FA5}">
                      <a16:colId xmlns:a16="http://schemas.microsoft.com/office/drawing/2014/main" val="66974221"/>
                    </a:ext>
                  </a:extLst>
                </a:gridCol>
                <a:gridCol w="12745416">
                  <a:extLst>
                    <a:ext uri="{9D8B030D-6E8A-4147-A177-3AD203B41FA5}">
                      <a16:colId xmlns:a16="http://schemas.microsoft.com/office/drawing/2014/main" val="3029414944"/>
                    </a:ext>
                  </a:extLst>
                </a:gridCol>
              </a:tblGrid>
              <a:tr h="268441">
                <a:tc rowSpan="17">
                  <a:txBody>
                    <a:bodyPr/>
                    <a:lstStyle/>
                    <a:p>
                      <a:pPr algn="ctr" fontAlgn="ctr"/>
                      <a:r>
                        <a:rPr lang="es-ES" sz="2400" b="1" i="0" u="none" strike="noStrike">
                          <a:solidFill>
                            <a:srgbClr val="FFFFFF"/>
                          </a:solidFill>
                          <a:effectLst/>
                          <a:latin typeface="Aptos Narrow"/>
                        </a:rPr>
                        <a:t>Vector 2. Consolidación de la Investigación</a:t>
                      </a:r>
                    </a:p>
                  </a:txBody>
                  <a:tcPr marL="4330" marR="4330" marT="433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6A6A6"/>
                    </a:solidFill>
                  </a:tcPr>
                </a:tc>
                <a:tc rowSpan="3">
                  <a:txBody>
                    <a:bodyPr/>
                    <a:lstStyle/>
                    <a:p>
                      <a:pPr algn="ctr" rtl="0" fontAlgn="ctr"/>
                      <a:r>
                        <a:rPr lang="es-ES" sz="2400" b="1" i="0" u="none" strike="noStrike">
                          <a:solidFill>
                            <a:srgbClr val="31373B"/>
                          </a:solidFill>
                          <a:effectLst/>
                          <a:latin typeface="Raleway" panose="020B0003030101060003"/>
                        </a:rPr>
                        <a:t>2.1 Mejorar la excelencia investigadora del instituto para lograr sellos de excelencia (Severo Ochoa, etc).</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rtl="0" fontAlgn="ctr"/>
                      <a:r>
                        <a:rPr lang="es-ES" sz="2400" b="1" i="0" u="none" strike="noStrike" dirty="0">
                          <a:solidFill>
                            <a:srgbClr val="31373B"/>
                          </a:solidFill>
                          <a:effectLst/>
                          <a:latin typeface="Raleway" panose="020B0003030101060003"/>
                        </a:rPr>
                        <a:t>2.1.1 Obtener mayor reconocimiento en investigación. </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31373B"/>
                          </a:solidFill>
                          <a:effectLst/>
                          <a:latin typeface="Raleway" panose="020B0003030101060003"/>
                        </a:rPr>
                        <a:t>1. Impulso a publicaciones científicas.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584629"/>
                  </a:ext>
                </a:extLst>
              </a:tr>
              <a:tr h="33338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2. Fomento de colaboraciones nacionales e internacionales.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932630"/>
                  </a:ext>
                </a:extLst>
              </a:tr>
              <a:tr h="92655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3. Atracción y Retención de Talento.</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223427"/>
                  </a:ext>
                </a:extLst>
              </a:tr>
              <a:tr h="142880">
                <a:tc vMerge="1">
                  <a:txBody>
                    <a:bodyPr/>
                    <a:lstStyle/>
                    <a:p>
                      <a:endParaRPr lang="es-ES"/>
                    </a:p>
                  </a:txBody>
                  <a:tcPr/>
                </a:tc>
                <a:tc rowSpan="4">
                  <a:txBody>
                    <a:bodyPr/>
                    <a:lstStyle/>
                    <a:p>
                      <a:pPr algn="ctr" rtl="0" fontAlgn="ctr"/>
                      <a:r>
                        <a:rPr lang="es-ES" sz="2400" b="1" i="0" u="none" strike="noStrike" dirty="0">
                          <a:solidFill>
                            <a:srgbClr val="31373B"/>
                          </a:solidFill>
                          <a:effectLst/>
                          <a:latin typeface="Raleway" panose="020B0003030101060003"/>
                        </a:rPr>
                        <a:t>2.2 Mejorar la capacitación y formación de los investigadores.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a:txBody>
                    <a:bodyPr/>
                    <a:lstStyle/>
                    <a:p>
                      <a:pPr algn="ctr" rtl="0" fontAlgn="ctr"/>
                      <a:r>
                        <a:rPr lang="es-ES" sz="2400" b="1" i="0" u="none" strike="noStrike">
                          <a:solidFill>
                            <a:srgbClr val="31373B"/>
                          </a:solidFill>
                          <a:effectLst/>
                          <a:latin typeface="Raleway" panose="020B0003030101060003"/>
                        </a:rPr>
                        <a:t>2.2.1 Implementar un plan de formación para PDI.</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31373B"/>
                          </a:solidFill>
                          <a:effectLst/>
                          <a:latin typeface="Raleway" panose="020B0003030101060003"/>
                        </a:rPr>
                        <a:t>1. Programa de formación anual.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210080"/>
                  </a:ext>
                </a:extLst>
              </a:tr>
              <a:tr h="28143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2. Ofrecer certificación de habilidades específicas.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504224"/>
                  </a:ext>
                </a:extLst>
              </a:tr>
              <a:tr h="147209">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3. Apoyo a Doctorandos y Postdoctorados.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829105"/>
                  </a:ext>
                </a:extLst>
              </a:tr>
              <a:tr h="41998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31373B"/>
                          </a:solidFill>
                          <a:effectLst/>
                          <a:latin typeface="Raleway" panose="020B0003030101060003"/>
                        </a:rPr>
                        <a:t>4. Colaborar con observatorios de tendencias en I+D en el sector agroalimentario o bien crear uno propio.</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35923"/>
                  </a:ext>
                </a:extLst>
              </a:tr>
              <a:tr h="281430">
                <a:tc vMerge="1">
                  <a:txBody>
                    <a:bodyPr/>
                    <a:lstStyle/>
                    <a:p>
                      <a:endParaRPr lang="es-ES"/>
                    </a:p>
                  </a:txBody>
                  <a:tcPr/>
                </a:tc>
                <a:tc rowSpan="5">
                  <a:txBody>
                    <a:bodyPr/>
                    <a:lstStyle/>
                    <a:p>
                      <a:pPr algn="ctr" rtl="0" fontAlgn="ctr"/>
                      <a:r>
                        <a:rPr lang="es-ES" sz="2400" b="1" i="0" u="none" strike="noStrike">
                          <a:solidFill>
                            <a:srgbClr val="31373B"/>
                          </a:solidFill>
                          <a:effectLst/>
                          <a:latin typeface="Raleway" panose="020B0003030101060003"/>
                        </a:rPr>
                        <a:t>2.3 Asistir y participar de forma activa en congresos, eventos y foros.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5">
                  <a:txBody>
                    <a:bodyPr/>
                    <a:lstStyle/>
                    <a:p>
                      <a:pPr algn="ctr" rtl="0" fontAlgn="ctr"/>
                      <a:r>
                        <a:rPr lang="es-ES" sz="2400" b="1" i="0" u="none" strike="noStrike">
                          <a:solidFill>
                            <a:srgbClr val="181B1D"/>
                          </a:solidFill>
                          <a:effectLst/>
                          <a:latin typeface="Raleway" panose="020B0003030101060003"/>
                        </a:rPr>
                        <a:t>2.3.1 Aumentar la participación y visibilidad en congresos y eventos.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181B1D"/>
                          </a:solidFill>
                          <a:effectLst/>
                          <a:latin typeface="Raleway" panose="020B0003030101060003"/>
                        </a:rPr>
                        <a:t>1. Identificación del listado de congresos y eventos en los que participar.</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795453"/>
                  </a:ext>
                </a:extLst>
              </a:tr>
              <a:tr h="28143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2. Desarrollo de una base de datos interna de congresos y eventos.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403142"/>
                  </a:ext>
                </a:extLst>
              </a:tr>
              <a:tr h="294419">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3. Evaluación y Selección de Eventos en colaboración con el Comité de Dirección.</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660986"/>
                  </a:ext>
                </a:extLst>
              </a:tr>
              <a:tr h="147209">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4. Coordinación de la participación.</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000555"/>
                  </a:ext>
                </a:extLst>
              </a:tr>
              <a:tr h="55853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5. Organizar reuniones post-evento donde los investigadores compartan las experiencias y conocimientos adquiridos en los eventos.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098395"/>
                  </a:ext>
                </a:extLst>
              </a:tr>
              <a:tr h="281430">
                <a:tc vMerge="1">
                  <a:txBody>
                    <a:bodyPr/>
                    <a:lstStyle/>
                    <a:p>
                      <a:endParaRPr lang="es-ES"/>
                    </a:p>
                  </a:txBody>
                  <a:tcPr/>
                </a:tc>
                <a:tc rowSpan="5">
                  <a:txBody>
                    <a:bodyPr/>
                    <a:lstStyle/>
                    <a:p>
                      <a:pPr algn="ctr" rtl="0" fontAlgn="ctr"/>
                      <a:r>
                        <a:rPr lang="es-ES" sz="2400" b="1" i="0" u="none" strike="noStrike">
                          <a:solidFill>
                            <a:srgbClr val="31373B"/>
                          </a:solidFill>
                          <a:effectLst/>
                          <a:latin typeface="Raleway" panose="020B0003030101060003"/>
                        </a:rPr>
                        <a:t>2.4 Organizar eventos propios que posicionen al instituto como un referente en sostenibilidad, economía circular e innovación.</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5">
                  <a:txBody>
                    <a:bodyPr/>
                    <a:lstStyle/>
                    <a:p>
                      <a:pPr algn="ctr" rtl="0" fontAlgn="ctr"/>
                      <a:r>
                        <a:rPr lang="es-ES" sz="2400" b="1" i="0" u="none" strike="noStrike">
                          <a:solidFill>
                            <a:srgbClr val="181B1D"/>
                          </a:solidFill>
                          <a:effectLst/>
                          <a:latin typeface="Raleway" panose="020B0003030101060003"/>
                        </a:rPr>
                        <a:t>2.4.1 Organizar eventos propios de impacto nacional e internacional.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dirty="0">
                          <a:solidFill>
                            <a:srgbClr val="181B1D"/>
                          </a:solidFill>
                          <a:effectLst/>
                          <a:latin typeface="Raleway" panose="020B0003030101060003"/>
                        </a:rPr>
                        <a:t>1. Selección de temáticas y formatos innovadores.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617765"/>
                  </a:ext>
                </a:extLst>
              </a:tr>
              <a:tr h="28143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2. Definición del público objetivo y participantes clave.</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286146"/>
                  </a:ext>
                </a:extLst>
              </a:tr>
              <a:tr h="28143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3. Asegurar un alto impacto y visibilidad del evento.</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546918"/>
                  </a:ext>
                </a:extLst>
              </a:tr>
              <a:tr h="21648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4. Encuestas de Satisfacción.</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17330"/>
                  </a:ext>
                </a:extLst>
              </a:tr>
              <a:tr h="60615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5. Publicar recursos del congreso y hacer seguimiento de retribuciones y/o agradecimientos para los participantes.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651552"/>
                  </a:ext>
                </a:extLst>
              </a:tr>
              <a:tr h="463277">
                <a:tc rowSpan="6">
                  <a:txBody>
                    <a:bodyPr/>
                    <a:lstStyle/>
                    <a:p>
                      <a:pPr algn="ctr" fontAlgn="ctr"/>
                      <a:r>
                        <a:rPr lang="es-ES" sz="2400" b="1" i="0" u="none" strike="noStrike">
                          <a:solidFill>
                            <a:srgbClr val="FFFFFF"/>
                          </a:solidFill>
                          <a:effectLst/>
                          <a:latin typeface="Aptos Narrow"/>
                        </a:rPr>
                        <a:t>Vector 3. Captación de Fondos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6">
                  <a:txBody>
                    <a:bodyPr/>
                    <a:lstStyle/>
                    <a:p>
                      <a:pPr algn="ctr" rtl="0" fontAlgn="ctr"/>
                      <a:r>
                        <a:rPr lang="es-ES" sz="2400" b="1" i="0" u="none" strike="noStrike">
                          <a:solidFill>
                            <a:srgbClr val="31373B"/>
                          </a:solidFill>
                          <a:effectLst/>
                          <a:latin typeface="Raleway" panose="020B0003030101060003"/>
                        </a:rPr>
                        <a:t>3.1 Aumentar la captación de fondos mediante proyectos competitivos, así como convenios y contratos con empresas.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rtl="0" fontAlgn="ctr"/>
                      <a:r>
                        <a:rPr lang="es-ES" sz="2400" b="1" i="0" u="none" strike="noStrike">
                          <a:solidFill>
                            <a:srgbClr val="181B1D"/>
                          </a:solidFill>
                          <a:effectLst/>
                          <a:latin typeface="Raleway" panose="020B0003030101060003"/>
                        </a:rPr>
                        <a:t>3.1.1 Incrementar el número de proyectos financiados en convocatorias competitivas a nivel regional, nacional e internacional.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a:solidFill>
                            <a:srgbClr val="181B1D"/>
                          </a:solidFill>
                          <a:effectLst/>
                          <a:latin typeface="Raleway" panose="020B0003030101060003"/>
                        </a:rPr>
                        <a:t>1. Identificación de oportunidades de financiación.</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065644"/>
                  </a:ext>
                </a:extLst>
              </a:tr>
              <a:tr h="39400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a:solidFill>
                            <a:srgbClr val="181B1D"/>
                          </a:solidFill>
                          <a:effectLst/>
                          <a:latin typeface="Raleway" panose="020B0003030101060003"/>
                        </a:rPr>
                        <a:t>2. Apoyo a la preparación de propuestas.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897381"/>
                  </a:ext>
                </a:extLst>
              </a:tr>
              <a:tr h="55853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dirty="0">
                          <a:solidFill>
                            <a:srgbClr val="181B1D"/>
                          </a:solidFill>
                          <a:effectLst/>
                          <a:latin typeface="Raleway" panose="020B0003030101060003"/>
                        </a:rPr>
                        <a:t>3. Comunicación dentro de CIAGRO-UMH para fomentar la presentación de proyectos de financiación que integran diversas disciplinas.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38531"/>
                  </a:ext>
                </a:extLst>
              </a:tr>
              <a:tr h="835630">
                <a:tc vMerge="1">
                  <a:txBody>
                    <a:bodyPr/>
                    <a:lstStyle/>
                    <a:p>
                      <a:endParaRPr lang="es-ES"/>
                    </a:p>
                  </a:txBody>
                  <a:tcPr/>
                </a:tc>
                <a:tc vMerge="1">
                  <a:txBody>
                    <a:bodyPr/>
                    <a:lstStyle/>
                    <a:p>
                      <a:endParaRPr lang="es-ES"/>
                    </a:p>
                  </a:txBody>
                  <a:tcPr/>
                </a:tc>
                <a:tc rowSpan="3">
                  <a:txBody>
                    <a:bodyPr/>
                    <a:lstStyle/>
                    <a:p>
                      <a:pPr algn="ctr" rtl="0" fontAlgn="ctr"/>
                      <a:r>
                        <a:rPr lang="es-ES" sz="2400" b="1" i="0" u="none" strike="noStrike">
                          <a:solidFill>
                            <a:srgbClr val="181B1D"/>
                          </a:solidFill>
                          <a:effectLst/>
                          <a:latin typeface="Raleway" panose="020B0003030101060003"/>
                        </a:rPr>
                        <a:t>3.1.2 Aumentar la cantidad y calidad de colaboraciones intermediarios y redes de colaboración para captar financiación.</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ES" sz="2000" b="0" i="0" u="none" strike="noStrike" dirty="0">
                          <a:solidFill>
                            <a:srgbClr val="181B1D"/>
                          </a:solidFill>
                          <a:effectLst/>
                          <a:latin typeface="Raleway" panose="020B0003030101060003"/>
                        </a:rPr>
                        <a:t>1. Establecimiento de alianzas estratégicas con centros de investigación, empresas y otras entidades del sector agroalimentario para acceder a convocatorias de I+D+i con impacto en el mercado.</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518283"/>
                  </a:ext>
                </a:extLst>
              </a:tr>
              <a:tr h="28143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dirty="0">
                          <a:solidFill>
                            <a:srgbClr val="181B1D"/>
                          </a:solidFill>
                          <a:effectLst/>
                          <a:latin typeface="Raleway" panose="020B0003030101060003"/>
                        </a:rPr>
                        <a:t>2. Desarrollo de Proyectos de Innovación Abierta con Empresas.</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148692"/>
                  </a:ext>
                </a:extLst>
              </a:tr>
              <a:tr h="41998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rtl="0" fontAlgn="ctr"/>
                      <a:r>
                        <a:rPr lang="es-ES" sz="2000" b="0" i="0" u="none" strike="noStrike" dirty="0">
                          <a:solidFill>
                            <a:srgbClr val="181B1D"/>
                          </a:solidFill>
                          <a:effectLst/>
                          <a:latin typeface="Raleway" panose="020B0003030101060003"/>
                        </a:rPr>
                        <a:t>3. Formalizar relaciones con intermediarios que puedan apoyar al instituto en la captación de financiación.</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670391"/>
                  </a:ext>
                </a:extLst>
              </a:tr>
            </a:tbl>
          </a:graphicData>
        </a:graphic>
      </p:graphicFrame>
    </p:spTree>
    <p:extLst>
      <p:ext uri="{BB962C8B-B14F-4D97-AF65-F5344CB8AC3E}">
        <p14:creationId xmlns:p14="http://schemas.microsoft.com/office/powerpoint/2010/main" val="46059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8474-C6E7-407A-0AD4-349A716534CD}"/>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65565EEB-5DED-14CA-4906-779A1E51BB08}"/>
              </a:ext>
            </a:extLst>
          </p:cNvPr>
          <p:cNvGrpSpPr/>
          <p:nvPr/>
        </p:nvGrpSpPr>
        <p:grpSpPr>
          <a:xfrm>
            <a:off x="6068146" y="1178116"/>
            <a:ext cx="18296638" cy="1258452"/>
            <a:chOff x="5990934" y="1044210"/>
            <a:chExt cx="6201066" cy="583725"/>
          </a:xfrm>
          <a:solidFill>
            <a:schemeClr val="tx1">
              <a:lumMod val="75000"/>
            </a:schemeClr>
          </a:solidFill>
        </p:grpSpPr>
        <p:sp>
          <p:nvSpPr>
            <p:cNvPr id="6" name="Freeform: Shape 58">
              <a:extLst>
                <a:ext uri="{FF2B5EF4-FFF2-40B4-BE49-F238E27FC236}">
                  <a16:creationId xmlns:a16="http://schemas.microsoft.com/office/drawing/2014/main" id="{163EBACD-86D4-466B-9E8C-79CED9C24683}"/>
                </a:ext>
              </a:extLst>
            </p:cNvPr>
            <p:cNvSpPr/>
            <p:nvPr/>
          </p:nvSpPr>
          <p:spPr>
            <a:xfrm>
              <a:off x="5990934" y="10442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5400">
                <a:solidFill>
                  <a:schemeClr val="bg1"/>
                </a:solidFill>
                <a:latin typeface="Relaway"/>
                <a:cs typeface="Arial" pitchFamily="34" charset="0"/>
              </a:endParaRPr>
            </a:p>
          </p:txBody>
        </p:sp>
        <p:sp>
          <p:nvSpPr>
            <p:cNvPr id="8" name="TextBox 44">
              <a:extLst>
                <a:ext uri="{FF2B5EF4-FFF2-40B4-BE49-F238E27FC236}">
                  <a16:creationId xmlns:a16="http://schemas.microsoft.com/office/drawing/2014/main" id="{EE6AF61A-B3DD-2B1E-0290-3A9E61768EA3}"/>
                </a:ext>
              </a:extLst>
            </p:cNvPr>
            <p:cNvSpPr txBox="1"/>
            <p:nvPr/>
          </p:nvSpPr>
          <p:spPr bwMode="auto">
            <a:xfrm>
              <a:off x="6120363" y="1190575"/>
              <a:ext cx="5787069" cy="328348"/>
            </a:xfrm>
            <a:prstGeom prst="rect">
              <a:avLst/>
            </a:prstGeom>
            <a:grp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s-ES" sz="4000" b="1" dirty="0">
                  <a:solidFill>
                    <a:schemeClr val="bg1"/>
                  </a:solidFill>
                </a:rPr>
                <a:t>Comité de Dirección</a:t>
              </a:r>
            </a:p>
          </p:txBody>
        </p:sp>
      </p:grpSp>
      <p:sp>
        <p:nvSpPr>
          <p:cNvPr id="4" name="TextBox 48">
            <a:extLst>
              <a:ext uri="{FF2B5EF4-FFF2-40B4-BE49-F238E27FC236}">
                <a16:creationId xmlns:a16="http://schemas.microsoft.com/office/drawing/2014/main" id="{D023F568-8C68-F626-48D9-48BDE9A1DC85}"/>
              </a:ext>
            </a:extLst>
          </p:cNvPr>
          <p:cNvSpPr txBox="1"/>
          <p:nvPr/>
        </p:nvSpPr>
        <p:spPr>
          <a:xfrm>
            <a:off x="156374" y="4161885"/>
            <a:ext cx="5554107" cy="1323439"/>
          </a:xfrm>
          <a:prstGeom prst="rect">
            <a:avLst/>
          </a:prstGeom>
          <a:noFill/>
        </p:spPr>
        <p:txBody>
          <a:bodyPr wrap="square" lIns="215944" rIns="215944" rtlCol="0">
            <a:spAutoFit/>
          </a:bodyPr>
          <a:lstStyle/>
          <a:p>
            <a:r>
              <a:rPr lang="es-ES" sz="4000" b="1" dirty="0">
                <a:solidFill>
                  <a:srgbClr val="FFFF00"/>
                </a:solidFill>
              </a:rPr>
              <a:t>1.1</a:t>
            </a:r>
            <a:r>
              <a:rPr lang="es-ES" sz="4000" b="1" dirty="0">
                <a:solidFill>
                  <a:schemeClr val="bg1"/>
                </a:solidFill>
              </a:rPr>
              <a:t> Funciones generales</a:t>
            </a:r>
          </a:p>
        </p:txBody>
      </p:sp>
      <p:sp>
        <p:nvSpPr>
          <p:cNvPr id="3" name="CuadroTexto 2">
            <a:extLst>
              <a:ext uri="{FF2B5EF4-FFF2-40B4-BE49-F238E27FC236}">
                <a16:creationId xmlns:a16="http://schemas.microsoft.com/office/drawing/2014/main" id="{128F8CA2-C441-BF40-1FF3-3E6909BDD1A8}"/>
              </a:ext>
            </a:extLst>
          </p:cNvPr>
          <p:cNvSpPr txBox="1"/>
          <p:nvPr/>
        </p:nvSpPr>
        <p:spPr>
          <a:xfrm>
            <a:off x="7292185" y="2708141"/>
            <a:ext cx="7344816" cy="857542"/>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ffectLst/>
                <a:ea typeface="Aptos" panose="020B0004020202020204" pitchFamily="34" charset="0"/>
                <a:cs typeface="Times New Roman" panose="02020603050405020304" pitchFamily="18" charset="0"/>
              </a:rPr>
              <a:t>1. Planificar la estrategia y alinear todas las decisiones con la misma.</a:t>
            </a:r>
          </a:p>
        </p:txBody>
      </p:sp>
      <p:grpSp>
        <p:nvGrpSpPr>
          <p:cNvPr id="16" name="Grupo 15">
            <a:extLst>
              <a:ext uri="{FF2B5EF4-FFF2-40B4-BE49-F238E27FC236}">
                <a16:creationId xmlns:a16="http://schemas.microsoft.com/office/drawing/2014/main" id="{B84BD29A-438A-E623-A3AD-438AEAF52753}"/>
              </a:ext>
            </a:extLst>
          </p:cNvPr>
          <p:cNvGrpSpPr/>
          <p:nvPr/>
        </p:nvGrpSpPr>
        <p:grpSpPr>
          <a:xfrm>
            <a:off x="7464434" y="2708141"/>
            <a:ext cx="16090461" cy="10470104"/>
            <a:chOff x="7464434" y="2625988"/>
            <a:chExt cx="16090461" cy="10470104"/>
          </a:xfrm>
        </p:grpSpPr>
        <p:cxnSp>
          <p:nvCxnSpPr>
            <p:cNvPr id="21" name="Conector recto 20">
              <a:extLst>
                <a:ext uri="{FF2B5EF4-FFF2-40B4-BE49-F238E27FC236}">
                  <a16:creationId xmlns:a16="http://schemas.microsoft.com/office/drawing/2014/main" id="{5A9E15A8-14FB-8816-239B-DB94595A1D0A}"/>
                </a:ext>
              </a:extLst>
            </p:cNvPr>
            <p:cNvCxnSpPr/>
            <p:nvPr/>
          </p:nvCxnSpPr>
          <p:spPr>
            <a:xfrm>
              <a:off x="15069145" y="2625988"/>
              <a:ext cx="0" cy="10470104"/>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C7A3D19C-A3F1-563D-3AAF-1FEEAEFD51BC}"/>
                </a:ext>
              </a:extLst>
            </p:cNvPr>
            <p:cNvCxnSpPr>
              <a:cxnSpLocks/>
            </p:cNvCxnSpPr>
            <p:nvPr/>
          </p:nvCxnSpPr>
          <p:spPr>
            <a:xfrm>
              <a:off x="7495681" y="7121775"/>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9F2D3D3A-4E5F-3AFE-57C3-6DC5EB4FBF70}"/>
                </a:ext>
              </a:extLst>
            </p:cNvPr>
            <p:cNvCxnSpPr>
              <a:cxnSpLocks/>
            </p:cNvCxnSpPr>
            <p:nvPr/>
          </p:nvCxnSpPr>
          <p:spPr>
            <a:xfrm>
              <a:off x="7464434" y="11362931"/>
              <a:ext cx="16059214" cy="0"/>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grpSp>
      <p:sp>
        <p:nvSpPr>
          <p:cNvPr id="29" name="Rectángulo 28">
            <a:extLst>
              <a:ext uri="{FF2B5EF4-FFF2-40B4-BE49-F238E27FC236}">
                <a16:creationId xmlns:a16="http://schemas.microsoft.com/office/drawing/2014/main" id="{0D8EE8D4-30C7-A954-D041-9E42F2A8AEF3}"/>
              </a:ext>
            </a:extLst>
          </p:cNvPr>
          <p:cNvSpPr/>
          <p:nvPr/>
        </p:nvSpPr>
        <p:spPr>
          <a:xfrm>
            <a:off x="12866" y="0"/>
            <a:ext cx="6055279" cy="13554744"/>
          </a:xfrm>
          <a:prstGeom prst="rect">
            <a:avLst/>
          </a:prstGeom>
          <a:noFill/>
          <a:ln w="3206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329C0D2F-1818-AF28-D0CF-7A3E494F08D7}"/>
              </a:ext>
            </a:extLst>
          </p:cNvPr>
          <p:cNvSpPr txBox="1"/>
          <p:nvPr/>
        </p:nvSpPr>
        <p:spPr>
          <a:xfrm>
            <a:off x="15494041" y="2591295"/>
            <a:ext cx="8060854" cy="3533403"/>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ffectLst/>
                <a:ea typeface="Aptos" panose="020B0004020202020204" pitchFamily="34" charset="0"/>
                <a:cs typeface="Times New Roman" panose="02020603050405020304" pitchFamily="18" charset="0"/>
              </a:rPr>
              <a:t>2. Coordinar la implementación del plan y proponer medidas correctivas.</a:t>
            </a:r>
          </a:p>
          <a:p>
            <a:pPr marL="457200" lvl="0" indent="-457200" algn="just">
              <a:lnSpc>
                <a:spcPct val="107000"/>
              </a:lnSpc>
              <a:spcAft>
                <a:spcPts val="800"/>
              </a:spcAft>
              <a:buSzPct val="100000"/>
              <a:buFont typeface="Arial" panose="020B0604020202020204" pitchFamily="34" charset="0"/>
              <a:buChar char="•"/>
              <a:tabLst>
                <a:tab pos="914400" algn="l"/>
              </a:tabLst>
            </a:pPr>
            <a:r>
              <a:rPr lang="es-ES" sz="2400" kern="100" dirty="0">
                <a:cs typeface="Times New Roman" panose="02020603050405020304" pitchFamily="18" charset="0"/>
              </a:rPr>
              <a:t>Creación y coordinación de los grupos de trabajo.</a:t>
            </a:r>
          </a:p>
          <a:p>
            <a:pPr marL="457200" lvl="0" indent="-457200" algn="just">
              <a:lnSpc>
                <a:spcPct val="107000"/>
              </a:lnSpc>
              <a:spcAft>
                <a:spcPts val="800"/>
              </a:spcAft>
              <a:buSzPct val="100000"/>
              <a:buFont typeface="Arial" panose="020B0604020202020204" pitchFamily="34" charset="0"/>
              <a:buChar char="•"/>
              <a:tabLst>
                <a:tab pos="914400" algn="l"/>
              </a:tabLst>
            </a:pPr>
            <a:r>
              <a:rPr lang="es-ES" sz="2400" kern="100" dirty="0">
                <a:cs typeface="Times New Roman" panose="02020603050405020304" pitchFamily="18" charset="0"/>
              </a:rPr>
              <a:t>Apoyo a los grupos de trabajo, agente de innovación, etc.</a:t>
            </a:r>
          </a:p>
          <a:p>
            <a:pPr marL="457200" indent="-457200" algn="just">
              <a:lnSpc>
                <a:spcPct val="107000"/>
              </a:lnSpc>
              <a:spcAft>
                <a:spcPts val="800"/>
              </a:spcAft>
              <a:buSzPct val="100000"/>
              <a:buFont typeface="Arial" panose="020B0604020202020204" pitchFamily="34" charset="0"/>
              <a:buChar char="•"/>
              <a:tabLst>
                <a:tab pos="914400" algn="l"/>
              </a:tabLst>
            </a:pPr>
            <a:r>
              <a:rPr lang="es-ES" sz="2400" kern="100" dirty="0">
                <a:cs typeface="Times New Roman" panose="02020603050405020304" pitchFamily="18" charset="0"/>
              </a:rPr>
              <a:t>Son los grupos de trabajo quienes proponen cualquier iniciativa que consideren, siendo potestad del Comité de Dirección decidir sobre su implementación o no.</a:t>
            </a:r>
          </a:p>
        </p:txBody>
      </p:sp>
      <p:sp>
        <p:nvSpPr>
          <p:cNvPr id="36" name="CuadroTexto 35">
            <a:extLst>
              <a:ext uri="{FF2B5EF4-FFF2-40B4-BE49-F238E27FC236}">
                <a16:creationId xmlns:a16="http://schemas.microsoft.com/office/drawing/2014/main" id="{C0CECAD1-C8E4-7755-4825-436A0DD8AB50}"/>
              </a:ext>
            </a:extLst>
          </p:cNvPr>
          <p:cNvSpPr txBox="1"/>
          <p:nvPr/>
        </p:nvSpPr>
        <p:spPr>
          <a:xfrm>
            <a:off x="7467303" y="7514404"/>
            <a:ext cx="7344816" cy="1355307"/>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a typeface="Aptos" panose="020B0004020202020204" pitchFamily="34" charset="0"/>
                <a:cs typeface="Times New Roman" panose="02020603050405020304" pitchFamily="18" charset="0"/>
              </a:rPr>
              <a:t>3</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 Control de presupuesto, calendario y seguimiento de resultados.</a:t>
            </a:r>
          </a:p>
          <a:p>
            <a:pPr lvl="0" algn="just">
              <a:lnSpc>
                <a:spcPct val="107000"/>
              </a:lnSpc>
              <a:spcAft>
                <a:spcPts val="800"/>
              </a:spcAft>
              <a:tabLst>
                <a:tab pos="457200" algn="l"/>
              </a:tabLst>
            </a:pPr>
            <a:endParaRPr lang="es-ES" sz="2400" kern="100" dirty="0">
              <a:cs typeface="Times New Roman" panose="02020603050405020304" pitchFamily="18" charset="0"/>
            </a:endParaRPr>
          </a:p>
        </p:txBody>
      </p:sp>
      <p:sp>
        <p:nvSpPr>
          <p:cNvPr id="42" name="CuadroTexto 41">
            <a:extLst>
              <a:ext uri="{FF2B5EF4-FFF2-40B4-BE49-F238E27FC236}">
                <a16:creationId xmlns:a16="http://schemas.microsoft.com/office/drawing/2014/main" id="{A2C9CF8C-38E0-2A86-BE66-9BB100C3E5C2}"/>
              </a:ext>
            </a:extLst>
          </p:cNvPr>
          <p:cNvSpPr txBox="1"/>
          <p:nvPr/>
        </p:nvSpPr>
        <p:spPr>
          <a:xfrm>
            <a:off x="7467303" y="11699716"/>
            <a:ext cx="7344816" cy="462371"/>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a typeface="Aptos" panose="020B0004020202020204" pitchFamily="34" charset="0"/>
                <a:cs typeface="Times New Roman" panose="02020603050405020304" pitchFamily="18" charset="0"/>
              </a:rPr>
              <a:t>5</a:t>
            </a:r>
            <a:r>
              <a:rPr lang="es-ES" sz="2400" b="1" kern="100" dirty="0">
                <a:solidFill>
                  <a:schemeClr val="tx1">
                    <a:lumMod val="50000"/>
                  </a:schemeClr>
                </a:solidFill>
                <a:effectLst/>
                <a:ea typeface="Aptos" panose="020B0004020202020204" pitchFamily="34" charset="0"/>
                <a:cs typeface="Times New Roman" panose="02020603050405020304" pitchFamily="18" charset="0"/>
              </a:rPr>
              <a:t>. Representación institucional.</a:t>
            </a:r>
          </a:p>
        </p:txBody>
      </p:sp>
      <p:sp>
        <p:nvSpPr>
          <p:cNvPr id="43" name="CuadroTexto 42">
            <a:extLst>
              <a:ext uri="{FF2B5EF4-FFF2-40B4-BE49-F238E27FC236}">
                <a16:creationId xmlns:a16="http://schemas.microsoft.com/office/drawing/2014/main" id="{6B4E46AA-F9BE-79D8-EA1F-61A0572DB564}"/>
              </a:ext>
            </a:extLst>
          </p:cNvPr>
          <p:cNvSpPr txBox="1"/>
          <p:nvPr/>
        </p:nvSpPr>
        <p:spPr>
          <a:xfrm>
            <a:off x="15528157" y="7408016"/>
            <a:ext cx="8029607" cy="3726341"/>
          </a:xfrm>
          <a:prstGeom prst="rect">
            <a:avLst/>
          </a:prstGeom>
          <a:noFill/>
        </p:spPr>
        <p:txBody>
          <a:bodyPr wrap="square">
            <a:spAutoFit/>
          </a:bodyPr>
          <a:lstStyle/>
          <a:p>
            <a:pPr lvl="0" algn="just">
              <a:lnSpc>
                <a:spcPct val="107000"/>
              </a:lnSpc>
              <a:spcAft>
                <a:spcPts val="800"/>
              </a:spcAft>
              <a:tabLst>
                <a:tab pos="457200" algn="l"/>
              </a:tabLst>
            </a:pPr>
            <a:r>
              <a:rPr lang="es-ES" sz="2400" b="1" kern="100" dirty="0">
                <a:solidFill>
                  <a:schemeClr val="tx1">
                    <a:lumMod val="50000"/>
                  </a:schemeClr>
                </a:solidFill>
                <a:effectLst/>
                <a:ea typeface="Aptos" panose="020B0004020202020204" pitchFamily="34" charset="0"/>
                <a:cs typeface="Times New Roman" panose="02020603050405020304" pitchFamily="18" charset="0"/>
              </a:rPr>
              <a:t>4. </a:t>
            </a:r>
            <a:r>
              <a:rPr lang="es-ES" sz="2400" b="1" kern="100" dirty="0">
                <a:solidFill>
                  <a:schemeClr val="tx1">
                    <a:lumMod val="50000"/>
                  </a:schemeClr>
                </a:solidFill>
                <a:ea typeface="Aptos" panose="020B0004020202020204" pitchFamily="34" charset="0"/>
                <a:cs typeface="Times New Roman" panose="02020603050405020304" pitchFamily="18" charset="0"/>
              </a:rPr>
              <a:t>Asegurarse de que lo básico funciona (Identificar y corregir “cuellos de botella”). </a:t>
            </a:r>
          </a:p>
          <a:p>
            <a:pPr marL="457200" indent="-457200" algn="just">
              <a:lnSpc>
                <a:spcPct val="107000"/>
              </a:lnSpc>
              <a:spcAft>
                <a:spcPts val="800"/>
              </a:spcAft>
              <a:buSzPct val="100000"/>
              <a:buFont typeface="Arial" panose="020B0604020202020204" pitchFamily="34" charset="0"/>
              <a:buChar char="•"/>
              <a:tabLst>
                <a:tab pos="914400" algn="l"/>
              </a:tabLst>
            </a:pPr>
            <a:r>
              <a:rPr lang="es-ES" sz="2400" kern="100" dirty="0">
                <a:cs typeface="Times New Roman" panose="02020603050405020304" pitchFamily="18" charset="0"/>
              </a:rPr>
              <a:t>No sirve de nada establecer un motón de objetivos y acciones innovadoras, si lo esencial no funciona y para ello hay que identificar “cuellos de botella” y corregirlos para que todo fluya sin contratiempos entre el CIAGRO-UMH y sus grupos de interés: empresas, administraciones públicas, UMH, asociaciones, etc.</a:t>
            </a:r>
          </a:p>
        </p:txBody>
      </p:sp>
    </p:spTree>
    <p:extLst>
      <p:ext uri="{BB962C8B-B14F-4D97-AF65-F5344CB8AC3E}">
        <p14:creationId xmlns:p14="http://schemas.microsoft.com/office/powerpoint/2010/main" val="2213932803"/>
      </p:ext>
    </p:extLst>
  </p:cSld>
  <p:clrMapOvr>
    <a:masterClrMapping/>
  </p:clrMapOvr>
</p:sld>
</file>

<file path=ppt/theme/theme1.xml><?xml version="1.0" encoding="utf-8"?>
<a:theme xmlns:a="http://schemas.openxmlformats.org/drawingml/2006/main" name="Office Theme">
  <a:themeElements>
    <a:clrScheme name="Dots x 5">
      <a:dk1>
        <a:srgbClr val="31373B"/>
      </a:dk1>
      <a:lt1>
        <a:sysClr val="window" lastClr="FFFFFF"/>
      </a:lt1>
      <a:dk2>
        <a:srgbClr val="444955"/>
      </a:dk2>
      <a:lt2>
        <a:srgbClr val="FFFFFF"/>
      </a:lt2>
      <a:accent1>
        <a:srgbClr val="0CB8B8"/>
      </a:accent1>
      <a:accent2>
        <a:srgbClr val="1B92D0"/>
      </a:accent2>
      <a:accent3>
        <a:srgbClr val="64456F"/>
      </a:accent3>
      <a:accent4>
        <a:srgbClr val="5A3793"/>
      </a:accent4>
      <a:accent5>
        <a:srgbClr val="EC4E75"/>
      </a:accent5>
      <a:accent6>
        <a:srgbClr val="F58B58"/>
      </a:accent6>
      <a:hlink>
        <a:srgbClr val="4D4D4D"/>
      </a:hlink>
      <a:folHlink>
        <a:srgbClr val="1C1C1C"/>
      </a:folHlink>
    </a:clrScheme>
    <a:fontScheme name="Custom 1">
      <a:majorFont>
        <a:latin typeface="Raleway SemiBold"/>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Dots x 5">
      <a:dk1>
        <a:srgbClr val="31373B"/>
      </a:dk1>
      <a:lt1>
        <a:sysClr val="window" lastClr="FFFFFF"/>
      </a:lt1>
      <a:dk2>
        <a:srgbClr val="444955"/>
      </a:dk2>
      <a:lt2>
        <a:srgbClr val="FFFFFF"/>
      </a:lt2>
      <a:accent1>
        <a:srgbClr val="0CB8B8"/>
      </a:accent1>
      <a:accent2>
        <a:srgbClr val="1B92D0"/>
      </a:accent2>
      <a:accent3>
        <a:srgbClr val="64456F"/>
      </a:accent3>
      <a:accent4>
        <a:srgbClr val="5A3793"/>
      </a:accent4>
      <a:accent5>
        <a:srgbClr val="EC4E75"/>
      </a:accent5>
      <a:accent6>
        <a:srgbClr val="F58B58"/>
      </a:accent6>
      <a:hlink>
        <a:srgbClr val="4D4D4D"/>
      </a:hlink>
      <a:folHlink>
        <a:srgbClr val="1C1C1C"/>
      </a:folHlink>
    </a:clrScheme>
    <a:fontScheme name="Custom 1">
      <a:majorFont>
        <a:latin typeface="Raleway SemiBold"/>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Komplet Green">
      <a:dk1>
        <a:sysClr val="windowText" lastClr="000000"/>
      </a:dk1>
      <a:lt1>
        <a:sysClr val="window" lastClr="FFFFFF"/>
      </a:lt1>
      <a:dk2>
        <a:srgbClr val="3A3838"/>
      </a:dk2>
      <a:lt2>
        <a:srgbClr val="A5A5A5"/>
      </a:lt2>
      <a:accent1>
        <a:srgbClr val="15884A"/>
      </a:accent1>
      <a:accent2>
        <a:srgbClr val="4AA03F"/>
      </a:accent2>
      <a:accent3>
        <a:srgbClr val="7FBC40"/>
      </a:accent3>
      <a:accent4>
        <a:srgbClr val="37782F"/>
      </a:accent4>
      <a:accent5>
        <a:srgbClr val="B2D78B"/>
      </a:accent5>
      <a:accent6>
        <a:srgbClr val="7A9156"/>
      </a:accent6>
      <a:hlink>
        <a:srgbClr val="A05024"/>
      </a:hlink>
      <a:folHlink>
        <a:srgbClr val="FEC037"/>
      </a:folHlink>
    </a:clrScheme>
    <a:fontScheme name="Custom 3">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20898</TotalTime>
  <Words>13080</Words>
  <Application>Microsoft Office PowerPoint</Application>
  <PresentationFormat>Personalizado</PresentationFormat>
  <Paragraphs>1189</Paragraphs>
  <Slides>59</Slides>
  <Notes>17</Notes>
  <HiddenSlides>0</HiddenSlides>
  <MMClips>0</MMClips>
  <ScaleCrop>false</ScaleCrop>
  <HeadingPairs>
    <vt:vector size="6" baseType="variant">
      <vt:variant>
        <vt:lpstr>Fuentes usadas</vt:lpstr>
      </vt:variant>
      <vt:variant>
        <vt:i4>19</vt:i4>
      </vt:variant>
      <vt:variant>
        <vt:lpstr>Tema</vt:lpstr>
      </vt:variant>
      <vt:variant>
        <vt:i4>3</vt:i4>
      </vt:variant>
      <vt:variant>
        <vt:lpstr>Títulos de diapositiva</vt:lpstr>
      </vt:variant>
      <vt:variant>
        <vt:i4>59</vt:i4>
      </vt:variant>
    </vt:vector>
  </HeadingPairs>
  <TitlesOfParts>
    <vt:vector size="81" baseType="lpstr">
      <vt:lpstr>Aptos</vt:lpstr>
      <vt:lpstr>Aptos Narrow</vt:lpstr>
      <vt:lpstr>Arial</vt:lpstr>
      <vt:lpstr>Arial  </vt:lpstr>
      <vt:lpstr>Bebas</vt:lpstr>
      <vt:lpstr>Calibri</vt:lpstr>
      <vt:lpstr>Courier New</vt:lpstr>
      <vt:lpstr>Lato Light</vt:lpstr>
      <vt:lpstr>Noto Sans</vt:lpstr>
      <vt:lpstr>Open Sans</vt:lpstr>
      <vt:lpstr>Open Sans Extrabold</vt:lpstr>
      <vt:lpstr>Raleway</vt:lpstr>
      <vt:lpstr>Raleway  </vt:lpstr>
      <vt:lpstr>Raleway (Cuerpo)</vt:lpstr>
      <vt:lpstr>Raleway ExtraBold</vt:lpstr>
      <vt:lpstr>Raleway SemiBold</vt:lpstr>
      <vt:lpstr>Relaway</vt:lpstr>
      <vt:lpstr>Times New Roman</vt:lpstr>
      <vt:lpstr>Wingdings</vt:lpstr>
      <vt:lpstr>Office Theme</vt:lpstr>
      <vt:lpstr>3_Office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Mo'men Elshamy</dc:creator>
  <cp:lastModifiedBy>Mancebo Gilabert, Esperanza</cp:lastModifiedBy>
  <cp:revision>1154</cp:revision>
  <dcterms:created xsi:type="dcterms:W3CDTF">2017-02-10T23:50:22Z</dcterms:created>
  <dcterms:modified xsi:type="dcterms:W3CDTF">2025-05-21T13:12:57Z</dcterms:modified>
</cp:coreProperties>
</file>